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840" r:id="rId2"/>
    <p:sldId id="869" r:id="rId3"/>
    <p:sldId id="819" r:id="rId4"/>
    <p:sldId id="733" r:id="rId5"/>
    <p:sldId id="818" r:id="rId6"/>
    <p:sldId id="842" r:id="rId7"/>
    <p:sldId id="845" r:id="rId8"/>
    <p:sldId id="846" r:id="rId9"/>
    <p:sldId id="847" r:id="rId10"/>
    <p:sldId id="848" r:id="rId11"/>
    <p:sldId id="849" r:id="rId12"/>
    <p:sldId id="850" r:id="rId13"/>
    <p:sldId id="851" r:id="rId14"/>
    <p:sldId id="852" r:id="rId15"/>
    <p:sldId id="853" r:id="rId16"/>
    <p:sldId id="854" r:id="rId17"/>
    <p:sldId id="855" r:id="rId18"/>
    <p:sldId id="772" r:id="rId19"/>
    <p:sldId id="822" r:id="rId20"/>
    <p:sldId id="815" r:id="rId21"/>
    <p:sldId id="797" r:id="rId22"/>
    <p:sldId id="857" r:id="rId23"/>
    <p:sldId id="708" r:id="rId24"/>
    <p:sldId id="837" r:id="rId25"/>
    <p:sldId id="774" r:id="rId26"/>
    <p:sldId id="776" r:id="rId27"/>
    <p:sldId id="777" r:id="rId28"/>
    <p:sldId id="786" r:id="rId29"/>
    <p:sldId id="788" r:id="rId30"/>
    <p:sldId id="790" r:id="rId31"/>
    <p:sldId id="791" r:id="rId32"/>
    <p:sldId id="792" r:id="rId33"/>
    <p:sldId id="794" r:id="rId34"/>
    <p:sldId id="795" r:id="rId35"/>
    <p:sldId id="705" r:id="rId36"/>
    <p:sldId id="706" r:id="rId37"/>
    <p:sldId id="710" r:id="rId38"/>
    <p:sldId id="735" r:id="rId39"/>
    <p:sldId id="707" r:id="rId40"/>
    <p:sldId id="801" r:id="rId41"/>
    <p:sldId id="802" r:id="rId42"/>
    <p:sldId id="803" r:id="rId43"/>
    <p:sldId id="711" r:id="rId44"/>
    <p:sldId id="868" r:id="rId45"/>
    <p:sldId id="712" r:id="rId46"/>
    <p:sldId id="714" r:id="rId47"/>
    <p:sldId id="715" r:id="rId4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480" y="96"/>
      </p:cViewPr>
      <p:guideLst>
        <p:guide orient="horz" pos="84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6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 2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tx1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2433247610094776E-2"/>
                  <c:y val="6.811789783965477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7488172117519997E-2"/>
                  <c:y val="2.073618433201235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8674322035842528E-2"/>
                  <c:y val="-6.376488211484582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9712137081236807E-2"/>
                  <c:y val="-0.1074802621213625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551718923160548E-2"/>
                      <c:h val="5.9705024055524886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8.2540926232029591E-3"/>
                  <c:y val="-5.86347124550447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0886676511305245E-2"/>
                  <c:y val="-0.105390577847702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4256262750116759E-2"/>
                  <c:y val="-4.28271429960013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rgbClr val="3B3C3B">
                    <a:lumMod val="75000"/>
                    <a:lumOff val="25000"/>
                  </a:srgbClr>
                </a:fgClr>
                <a:bgClr>
                  <a:srgbClr val="3B3C3B">
                    <a:lumMod val="65000"/>
                    <a:lumOff val="35000"/>
                  </a:srgb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Orthopädie und Unfallchirurgie</c:v>
                </c:pt>
                <c:pt idx="1">
                  <c:v>Innere Medizin und Allgemeinmedizin</c:v>
                </c:pt>
                <c:pt idx="2">
                  <c:v>Allgemein- und Viszeralchirurgie</c:v>
                </c:pt>
                <c:pt idx="3">
                  <c:v>Zahnmedizin (inkl. Oralchirurgie und Kieferorthopädie)</c:v>
                </c:pt>
                <c:pt idx="4">
                  <c:v>Frauenheilkunde und Geburtshilfe</c:v>
                </c:pt>
                <c:pt idx="5">
                  <c:v>Pflege</c:v>
                </c:pt>
                <c:pt idx="6">
                  <c:v>28 weitere Fachgebiete</c:v>
                </c:pt>
              </c:strCache>
            </c:strRef>
          </c:cat>
          <c:val>
            <c:numRef>
              <c:f>Tabelle1!$B$2:$B$8</c:f>
              <c:numCache>
                <c:formatCode>#,##0</c:formatCode>
                <c:ptCount val="7"/>
                <c:pt idx="0">
                  <c:v>4944</c:v>
                </c:pt>
                <c:pt idx="1">
                  <c:v>1762</c:v>
                </c:pt>
                <c:pt idx="2">
                  <c:v>1419</c:v>
                </c:pt>
                <c:pt idx="3">
                  <c:v>1314</c:v>
                </c:pt>
                <c:pt idx="4">
                  <c:v>1110</c:v>
                </c:pt>
                <c:pt idx="5">
                  <c:v>681</c:v>
                </c:pt>
                <c:pt idx="6">
                  <c:v>3864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05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15359009303055"/>
          <c:y val="1.4232756902943133E-2"/>
          <c:w val="0.63859931210084098"/>
          <c:h val="0.9373758696270502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Fehler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4043507836933737E-3"/>
                  <c:y val="-9.711511791110050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27037104285279E-2"/>
                  <c:y val="1.118017229533469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137153386031361E-2"/>
                  <c:y val="6.1800529579791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808886973733598E-2"/>
                  <c:y val="6.474341194073358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003766945500838E-2"/>
                  <c:y val="8.71000489630742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933320205711532E-2"/>
                  <c:y val="5.052743635321725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477936005401078"/>
                  <c:y val="-2.95627595153004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010080505239781E-2"/>
                  <c:y val="2.262608419600151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5683774030120018E-2"/>
                  <c:y val="4.398180525673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576688180997949E-2"/>
                  <c:y val="1.59059941757124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620029148448892E-2"/>
                  <c:y val="3.77051636463455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Operative Therapie</c:v>
                </c:pt>
                <c:pt idx="1">
                  <c:v>Befunderhebung</c:v>
                </c:pt>
                <c:pt idx="2">
                  <c:v>Pflege</c:v>
                </c:pt>
                <c:pt idx="3">
                  <c:v>Interventionelle Therapie</c:v>
                </c:pt>
                <c:pt idx="4">
                  <c:v>Erkennen und Beherrschen von Komplikationen</c:v>
                </c:pt>
                <c:pt idx="5">
                  <c:v>Medikamentöse Therapie</c:v>
                </c:pt>
                <c:pt idx="6">
                  <c:v>Alle weiteren Verantwortungsbereiche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1230</c:v>
                </c:pt>
                <c:pt idx="1">
                  <c:v>994</c:v>
                </c:pt>
                <c:pt idx="2">
                  <c:v>347</c:v>
                </c:pt>
                <c:pt idx="3">
                  <c:v>307</c:v>
                </c:pt>
                <c:pt idx="4">
                  <c:v>290</c:v>
                </c:pt>
                <c:pt idx="5">
                  <c:v>233</c:v>
                </c:pt>
                <c:pt idx="6">
                  <c:v>671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31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05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15359009303055"/>
          <c:y val="1.4232756902943131E-2"/>
          <c:w val="0.6385993121008412"/>
          <c:h val="0.9373758696270502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Fehler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4043507836933763E-3"/>
                  <c:y val="-9.71151179111004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27037104285307E-2"/>
                  <c:y val="1.11801722953347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137153386031368E-2"/>
                  <c:y val="6.1800529579791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808886973733605E-2"/>
                  <c:y val="6.47434119407336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003766945500852E-2"/>
                  <c:y val="8.7100048963074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933320205711545E-2"/>
                  <c:y val="5.05274363532172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477936005401078"/>
                  <c:y val="-2.95627595153004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010080505239781E-2"/>
                  <c:y val="2.26260841960015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5683774030120032E-2"/>
                  <c:y val="4.398180525673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576688180997956E-2"/>
                  <c:y val="1.59059941757124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620029148448906E-2"/>
                  <c:y val="3.77051636463455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Operative Therapie</c:v>
                </c:pt>
                <c:pt idx="1">
                  <c:v>Befunderhebung</c:v>
                </c:pt>
                <c:pt idx="2">
                  <c:v>Pflege</c:v>
                </c:pt>
                <c:pt idx="3">
                  <c:v>Interventionelle Therapie</c:v>
                </c:pt>
                <c:pt idx="4">
                  <c:v>Erkennen und Beherrschen von Komplikationen</c:v>
                </c:pt>
                <c:pt idx="5">
                  <c:v>Medikamentöse Therapie</c:v>
                </c:pt>
                <c:pt idx="6">
                  <c:v>Alle weiteren Verantwortungsbereiche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1230</c:v>
                </c:pt>
                <c:pt idx="1">
                  <c:v>994</c:v>
                </c:pt>
                <c:pt idx="2">
                  <c:v>347</c:v>
                </c:pt>
                <c:pt idx="3">
                  <c:v>307</c:v>
                </c:pt>
                <c:pt idx="4">
                  <c:v>290</c:v>
                </c:pt>
                <c:pt idx="5">
                  <c:v>233</c:v>
                </c:pt>
                <c:pt idx="6">
                  <c:v>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3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05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15359009303055"/>
          <c:y val="1.4232756902943131E-2"/>
          <c:w val="0.6385993121008412"/>
          <c:h val="0.9373758696270502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Anzahl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5">
                  <a:lumMod val="5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DFDA00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4.1267428692810783E-2"/>
                  <c:y val="8.895241372967299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1359425739783419E-2"/>
                  <c:y val="-5.369259505873848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596998295729386E-2"/>
                  <c:y val="-0.1269112728595121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8238729283734557E-2"/>
                  <c:y val="-4.301468578091403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7.3195734721831149E-2"/>
                  <c:y val="-1.224846430616477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818028515640705E-2"/>
                      <c:h val="5.4070452246099257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8.1081785024585823E-2"/>
                  <c:y val="5.3246075095884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6.5730619751544192E-2"/>
                  <c:y val="-1.190552898706750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7.010080505239781E-2"/>
                  <c:y val="2.26260841960015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5683774030120032E-2"/>
                  <c:y val="4.398180525673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576688180997956E-2"/>
                  <c:y val="1.59059941757124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620029148448906E-2"/>
                  <c:y val="3.77051636463455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Tabelle1!$A$2:$A$7</c:f>
              <c:strCache>
                <c:ptCount val="6"/>
                <c:pt idx="0">
                  <c:v>Maßnahme nicht durchgeführt  - trotz Möglichkeit, Zumutbarkeit, Verfügbarkeit</c:v>
                </c:pt>
                <c:pt idx="1">
                  <c:v>Maßnahme nicht durchgeführt  - nicht verfügbar </c:v>
                </c:pt>
                <c:pt idx="2">
                  <c:v>Maßnahme fehlerhaft durchgeführt</c:v>
                </c:pt>
                <c:pt idx="3">
                  <c:v>Falsche Maßnahme durchgeführt - nicht indiziert, wenig erfolgversprechend</c:v>
                </c:pt>
                <c:pt idx="4">
                  <c:v>Falsche Maßnahme durchgeführt - kontraindiziert</c:v>
                </c:pt>
                <c:pt idx="5">
                  <c:v>Maßnahme zu spät durchgeführt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 formatCode="#,##0">
                  <c:v>1593</c:v>
                </c:pt>
                <c:pt idx="1">
                  <c:v>28</c:v>
                </c:pt>
                <c:pt idx="2" formatCode="#,##0">
                  <c:v>1566</c:v>
                </c:pt>
                <c:pt idx="3">
                  <c:v>300</c:v>
                </c:pt>
                <c:pt idx="4">
                  <c:v>121</c:v>
                </c:pt>
                <c:pt idx="5">
                  <c:v>464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09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kausale Fehler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>
                  <a:lumMod val="5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bg1">
                  <a:lumMod val="6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5.0659716318946821E-2"/>
                  <c:y val="-0.1228277220305095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460769745397965E-2"/>
                  <c:y val="0.1255890458524590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8158772408219867E-2"/>
                  <c:y val="9.901537316203662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8.9505989693157137E-2"/>
                  <c:y val="9.3559718168524219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551718923160548E-2"/>
                      <c:h val="5.9705024055524886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6.7106946741355214E-2"/>
                  <c:y val="-6.46262057792483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4989904019182923E-2"/>
                  <c:y val="-7.5432544888024394E-2"/>
                </c:manualLayout>
              </c:layout>
              <c:tx>
                <c:rich>
                  <a:bodyPr/>
                  <a:lstStyle/>
                  <a:p>
                    <a:fld id="{D54D0034-44F9-42A8-991B-66B96CDCFEF4}" type="PERCENTAGE">
                      <a:rPr lang="en-US" sz="1000"/>
                      <a:pPr/>
                      <a:t>[PROZENTSATZ]</a:t>
                    </a:fld>
                    <a:endParaRPr lang="de-DE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-5.4197656562221933E-2"/>
                  <c:y val="-0.10124523768355458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0835178835203115E-2"/>
                      <c:h val="6.3181381893254757E-2"/>
                    </c:manualLayout>
                  </c15:layout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E</c:v>
                </c:pt>
                <c:pt idx="1">
                  <c:v>F</c:v>
                </c:pt>
                <c:pt idx="2">
                  <c:v>G leicht</c:v>
                </c:pt>
                <c:pt idx="3">
                  <c:v>G mittel</c:v>
                </c:pt>
                <c:pt idx="4">
                  <c:v>G schwer</c:v>
                </c:pt>
                <c:pt idx="5">
                  <c:v>H</c:v>
                </c:pt>
                <c:pt idx="6">
                  <c:v>I</c:v>
                </c:pt>
              </c:strCache>
            </c:strRef>
          </c:cat>
          <c:val>
            <c:numRef>
              <c:f>Tabelle1!$B$2:$B$8</c:f>
              <c:numCache>
                <c:formatCode>_-* #,##0\ _€_-;\-* #,##0\ _€_-;_-* "-"??\ _€_-;_-@_-</c:formatCode>
                <c:ptCount val="7"/>
                <c:pt idx="0">
                  <c:v>1002</c:v>
                </c:pt>
                <c:pt idx="1">
                  <c:v>889</c:v>
                </c:pt>
                <c:pt idx="2">
                  <c:v>350</c:v>
                </c:pt>
                <c:pt idx="3">
                  <c:v>302</c:v>
                </c:pt>
                <c:pt idx="4">
                  <c:v>225</c:v>
                </c:pt>
                <c:pt idx="5">
                  <c:v>28</c:v>
                </c:pt>
                <c:pt idx="6">
                  <c:v>119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5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 2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2.9859738481414343E-2"/>
                  <c:y val="-0.119752932244954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1852389268118164E-2"/>
                  <c:y val="8.53962368555230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295058037861645E-2"/>
                  <c:y val="6.425767096070739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990651295552644E-2"/>
                  <c:y val="8.818686885064554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9.5806268497614561E-2"/>
                  <c:y val="-1.761474329474423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Tabelle1!$A$2:$A$12</c:f>
              <c:strCache>
                <c:ptCount val="5"/>
                <c:pt idx="0">
                  <c:v>S_Krankenhaus - OP</c:v>
                </c:pt>
                <c:pt idx="1">
                  <c:v>A _Praxis/MVZ</c:v>
                </c:pt>
                <c:pt idx="2">
                  <c:v>S_Krankenhaus - Normalstation</c:v>
                </c:pt>
                <c:pt idx="3">
                  <c:v>A_Praxis/MVZ - OP</c:v>
                </c:pt>
                <c:pt idx="4">
                  <c:v>Weitere Behandlungsorte </c:v>
                </c:pt>
              </c:strCache>
            </c:strRef>
          </c:cat>
          <c:val>
            <c:numRef>
              <c:f>Tabelle1!$B$2:$B$12</c:f>
              <c:numCache>
                <c:formatCode>_-* #,##0\ _€_-;\-* #,##0\ _€_-;_-* "-"??\ _€_-;_-@_-</c:formatCode>
                <c:ptCount val="11"/>
                <c:pt idx="0">
                  <c:v>6319</c:v>
                </c:pt>
                <c:pt idx="1">
                  <c:v>2618</c:v>
                </c:pt>
                <c:pt idx="2">
                  <c:v>1683</c:v>
                </c:pt>
                <c:pt idx="3">
                  <c:v>1025</c:v>
                </c:pt>
                <c:pt idx="4" formatCode="General">
                  <c:v>3449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128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05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15359009303055"/>
          <c:y val="1.4232756902943131E-2"/>
          <c:w val="0.6385993121008412"/>
          <c:h val="0.9373758696270502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Fehler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4043507836933763E-3"/>
                  <c:y val="-9.71151179111004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27037104285307E-2"/>
                  <c:y val="1.11801722953347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137153386031368E-2"/>
                  <c:y val="6.1800529579791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808886973733605E-2"/>
                  <c:y val="6.47434119407336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003766945500852E-2"/>
                  <c:y val="8.7100048963074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933320205711545E-2"/>
                  <c:y val="5.05274363532172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477936005401078"/>
                  <c:y val="-2.95627595153004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010080505239781E-2"/>
                  <c:y val="2.26260841960015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5683774030120032E-2"/>
                  <c:y val="4.398180525673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576688180997956E-2"/>
                  <c:y val="1.59059941757124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620029148448906E-2"/>
                  <c:y val="3.77051636463455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Operative Therapie</c:v>
                </c:pt>
                <c:pt idx="1">
                  <c:v>Befunderhebung</c:v>
                </c:pt>
                <c:pt idx="2">
                  <c:v>Pflege</c:v>
                </c:pt>
                <c:pt idx="3">
                  <c:v>Interventionelle Therapie</c:v>
                </c:pt>
                <c:pt idx="4">
                  <c:v>Erkennen und Beherrschen von Komplikationen</c:v>
                </c:pt>
                <c:pt idx="5">
                  <c:v>Medikamentöse Therapie</c:v>
                </c:pt>
                <c:pt idx="6">
                  <c:v>Alle weiteren Verantwortungsbereiche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1230</c:v>
                </c:pt>
                <c:pt idx="1">
                  <c:v>994</c:v>
                </c:pt>
                <c:pt idx="2">
                  <c:v>347</c:v>
                </c:pt>
                <c:pt idx="3">
                  <c:v>307</c:v>
                </c:pt>
                <c:pt idx="4">
                  <c:v>290</c:v>
                </c:pt>
                <c:pt idx="5">
                  <c:v>233</c:v>
                </c:pt>
                <c:pt idx="6">
                  <c:v>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3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05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15359009303055"/>
          <c:y val="1.4232756902943131E-2"/>
          <c:w val="0.6385993121008412"/>
          <c:h val="0.9373758696270502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Fehler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4043507836933763E-3"/>
                  <c:y val="-9.71151179111004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27037104285307E-2"/>
                  <c:y val="1.11801722953347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137153386031368E-2"/>
                  <c:y val="6.1800529579791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808886973733605E-2"/>
                  <c:y val="6.47434119407336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003766945500852E-2"/>
                  <c:y val="8.7100048963074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933320205711545E-2"/>
                  <c:y val="5.05274363532172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477936005401078"/>
                  <c:y val="-2.95627595153004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010080505239781E-2"/>
                  <c:y val="2.26260841960015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5683774030120032E-2"/>
                  <c:y val="4.398180525673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576688180997956E-2"/>
                  <c:y val="1.59059941757124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620029148448906E-2"/>
                  <c:y val="3.77051636463455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Operative Therapie</c:v>
                </c:pt>
                <c:pt idx="1">
                  <c:v>Befunderhebung</c:v>
                </c:pt>
                <c:pt idx="2">
                  <c:v>Pflege</c:v>
                </c:pt>
                <c:pt idx="3">
                  <c:v>Interventionelle Therapie</c:v>
                </c:pt>
                <c:pt idx="4">
                  <c:v>Erkennen und Beherrschen von Komplikationen</c:v>
                </c:pt>
                <c:pt idx="5">
                  <c:v>Medikamentöse Therapie</c:v>
                </c:pt>
                <c:pt idx="6">
                  <c:v>Alle weiteren Verantwortungsbereiche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1230</c:v>
                </c:pt>
                <c:pt idx="1">
                  <c:v>994</c:v>
                </c:pt>
                <c:pt idx="2">
                  <c:v>347</c:v>
                </c:pt>
                <c:pt idx="3">
                  <c:v>307</c:v>
                </c:pt>
                <c:pt idx="4">
                  <c:v>290</c:v>
                </c:pt>
                <c:pt idx="5">
                  <c:v>233</c:v>
                </c:pt>
                <c:pt idx="6">
                  <c:v>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3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05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15359009303055"/>
          <c:y val="1.4232756902943131E-2"/>
          <c:w val="0.6385993121008412"/>
          <c:h val="0.93737586962705022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Fehler</c:v>
                </c:pt>
              </c:strCache>
            </c:strRef>
          </c:tx>
          <c:spPr>
            <a:ln w="15875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chemeClr val="accent1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bg1">
                  <a:lumMod val="65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5875">
                <a:solidFill>
                  <a:schemeClr val="bg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6.4043507836933763E-3"/>
                  <c:y val="-9.711511791110047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9727037104285307E-2"/>
                  <c:y val="1.118017229533470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2137153386031368E-2"/>
                  <c:y val="6.180052957979115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808886973733605E-2"/>
                  <c:y val="6.474341194073361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9003766945500852E-2"/>
                  <c:y val="8.710004896307423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7.7933320205711545E-2"/>
                  <c:y val="5.052743635321727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0.10477936005401078"/>
                  <c:y val="-2.956275951530042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010080505239781E-2"/>
                  <c:y val="2.262608419600151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6.5683774030120032E-2"/>
                  <c:y val="4.3981805256736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2576688180997956E-2"/>
                  <c:y val="1.5905994175712406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6.9620029148448906E-2"/>
                  <c:y val="3.7705163646345581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Tabelle1!$A$2:$A$8</c:f>
              <c:strCache>
                <c:ptCount val="7"/>
                <c:pt idx="0">
                  <c:v>Operative Therapie</c:v>
                </c:pt>
                <c:pt idx="1">
                  <c:v>Befunderhebung</c:v>
                </c:pt>
                <c:pt idx="2">
                  <c:v>Pflege</c:v>
                </c:pt>
                <c:pt idx="3">
                  <c:v>Interventionelle Therapie</c:v>
                </c:pt>
                <c:pt idx="4">
                  <c:v>Erkennen und Beherrschen von Komplikationen</c:v>
                </c:pt>
                <c:pt idx="5">
                  <c:v>Medikamentöse Therapie</c:v>
                </c:pt>
                <c:pt idx="6">
                  <c:v>Alle weiteren Verantwortungsbereiche</c:v>
                </c:pt>
              </c:strCache>
            </c:str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1230</c:v>
                </c:pt>
                <c:pt idx="1">
                  <c:v>994</c:v>
                </c:pt>
                <c:pt idx="2">
                  <c:v>347</c:v>
                </c:pt>
                <c:pt idx="3">
                  <c:v>307</c:v>
                </c:pt>
                <c:pt idx="4">
                  <c:v>290</c:v>
                </c:pt>
                <c:pt idx="5">
                  <c:v>233</c:v>
                </c:pt>
                <c:pt idx="6">
                  <c:v>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131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305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5723-69C4-154D-A569-29CB9AA6258E}" type="datetimeFigureOut">
              <a:rPr lang="de-DE" smtClean="0"/>
              <a:t>18.11.2017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22CD7-B5DB-B047-B7AC-731FEFDE1D0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9124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81212-D573-164E-8CB6-0F79D0B8ECF6}" type="datetimeFigureOut">
              <a:rPr lang="de-DE" smtClean="0"/>
              <a:t>18.11.2017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AA15A-17B4-0C4E-A83A-F7E6946A874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7927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355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87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0132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7901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683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287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736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600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23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9219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008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06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AA15A-17B4-0C4E-A83A-F7E6946A8740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393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443538"/>
          </a:xfrm>
          <a:solidFill>
            <a:schemeClr val="accent2"/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Lucida Grande"/>
              <a:buNone/>
              <a:tabLst/>
              <a:defRPr sz="1800" baseline="0"/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0000" y="3708000"/>
            <a:ext cx="8063096" cy="1166331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520000"/>
            <a:ext cx="8062846" cy="109171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cap="none" spc="0" normalizeH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443538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478972"/>
            <a:ext cx="9144000" cy="1379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4874536"/>
            <a:ext cx="8063096" cy="352082"/>
          </a:xfrm>
        </p:spPr>
        <p:txBody>
          <a:bodyPr/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</a:lstStyle>
          <a:p>
            <a:r>
              <a:rPr lang="de-DE" dirty="0" smtClean="0">
                <a:solidFill>
                  <a:schemeClr val="bg1"/>
                </a:solidFill>
              </a:rPr>
              <a:t>23.</a:t>
            </a:r>
            <a:r>
              <a:rPr lang="de-DE" baseline="0" dirty="0" smtClean="0">
                <a:solidFill>
                  <a:schemeClr val="bg1"/>
                </a:solidFill>
              </a:rPr>
              <a:t>–24. November 2015</a:t>
            </a: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10" name="Gruppierung 9"/>
          <p:cNvGrpSpPr/>
          <p:nvPr userDrawn="1"/>
        </p:nvGrpSpPr>
        <p:grpSpPr>
          <a:xfrm>
            <a:off x="360000" y="203200"/>
            <a:ext cx="998900" cy="1943100"/>
            <a:chOff x="360000" y="203200"/>
            <a:chExt cx="998900" cy="1943100"/>
          </a:xfrm>
        </p:grpSpPr>
        <p:cxnSp>
          <p:nvCxnSpPr>
            <p:cNvPr id="11" name="Gerade Verbindung 10"/>
            <p:cNvCxnSpPr/>
            <p:nvPr userDrawn="1"/>
          </p:nvCxnSpPr>
          <p:spPr>
            <a:xfrm>
              <a:off x="360000" y="2032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360000" y="4222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360000" y="6381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360000" y="8540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360000" y="10699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360000" y="12858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360000" y="14986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360000" y="17145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360000" y="19304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360000" y="21463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3" name="Bild 42" descr="MDS_LOGO_WEB_RGB_NE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41" y="5512649"/>
            <a:ext cx="4063884" cy="125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83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720000"/>
            <a:ext cx="8417493" cy="100976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800000"/>
            <a:ext cx="8417492" cy="423270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6948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 rech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0000" y="720000"/>
            <a:ext cx="5688376" cy="100976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800000"/>
            <a:ext cx="5688375" cy="423270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64000" y="52389"/>
            <a:ext cx="2880000" cy="622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Lucida Grande"/>
              <a:buNone/>
              <a:tabLst/>
              <a:defRPr sz="1600" baseline="0"/>
            </a:lvl1pPr>
          </a:lstStyle>
          <a:p>
            <a:r>
              <a:rPr lang="de-DE" dirty="0" smtClean="0"/>
              <a:t>Bild durch Klick auf das Bild-Symbol im grauen Bereich hinzufügen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3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großes Hintergrund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2391"/>
            <a:ext cx="9144000" cy="62244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Lucida Grande"/>
              <a:buNone/>
              <a:tabLst/>
              <a:defRPr sz="1600" b="0"/>
            </a:lvl1pPr>
          </a:lstStyle>
          <a:p>
            <a:r>
              <a:rPr lang="de-DE" dirty="0" smtClean="0"/>
              <a:t>Hintergrundbild durch Klick auf das Bild-Symbol in der Mitte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720000"/>
            <a:ext cx="8417493" cy="100976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3430159"/>
            <a:ext cx="8417492" cy="2602546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348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800000"/>
            <a:ext cx="8417492" cy="4232705"/>
          </a:xfr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5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5972188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 smtClean="0"/>
              <a:t>Titelmasterformat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‹Nr.›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825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443538"/>
          </a:xfrm>
          <a:solidFill>
            <a:schemeClr val="accent2"/>
          </a:solidFill>
        </p:spPr>
        <p:txBody>
          <a:bodyPr/>
          <a:lstStyle/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60000" y="3708000"/>
            <a:ext cx="8063096" cy="1166331"/>
          </a:xfrm>
        </p:spPr>
        <p:txBody>
          <a:bodyPr/>
          <a:lstStyle>
            <a:lvl1pPr marL="0" indent="0" algn="l">
              <a:lnSpc>
                <a:spcPts val="2800"/>
              </a:lnSpc>
              <a:buNone/>
              <a:defRPr sz="2600" b="1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Master-Untertitelformat bearbeiten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2520000"/>
            <a:ext cx="8062846" cy="109171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cap="none" spc="0" normalizeH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360363" y="4873625"/>
            <a:ext cx="4354512" cy="393700"/>
          </a:xfrm>
        </p:spPr>
        <p:txBody>
          <a:bodyPr/>
          <a:lstStyle>
            <a:lvl4pPr>
              <a:defRPr>
                <a:solidFill>
                  <a:srgbClr val="FFFFFF"/>
                </a:solidFill>
              </a:defRPr>
            </a:lvl4pPr>
          </a:lstStyle>
          <a:p>
            <a:pPr lvl="3"/>
            <a:fld id="{30178D22-816B-4047-9DEA-953F53FB4F10}" type="datetime3">
              <a:rPr lang="de-DE" smtClean="0"/>
              <a:pPr lvl="3"/>
              <a:t>13 Oktober 2014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5443538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478972"/>
            <a:ext cx="9144000" cy="1379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" name="Gruppierung 9"/>
          <p:cNvGrpSpPr/>
          <p:nvPr userDrawn="1"/>
        </p:nvGrpSpPr>
        <p:grpSpPr>
          <a:xfrm>
            <a:off x="360000" y="203200"/>
            <a:ext cx="998900" cy="1943100"/>
            <a:chOff x="360000" y="203200"/>
            <a:chExt cx="998900" cy="1943100"/>
          </a:xfrm>
        </p:grpSpPr>
        <p:cxnSp>
          <p:nvCxnSpPr>
            <p:cNvPr id="11" name="Gerade Verbindung 10"/>
            <p:cNvCxnSpPr/>
            <p:nvPr userDrawn="1"/>
          </p:nvCxnSpPr>
          <p:spPr>
            <a:xfrm>
              <a:off x="360000" y="2032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360000" y="4222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360000" y="6381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14"/>
            <p:cNvCxnSpPr/>
            <p:nvPr userDrawn="1"/>
          </p:nvCxnSpPr>
          <p:spPr>
            <a:xfrm>
              <a:off x="360000" y="8540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360000" y="10699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 userDrawn="1"/>
          </p:nvCxnSpPr>
          <p:spPr>
            <a:xfrm>
              <a:off x="360000" y="1285875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17"/>
            <p:cNvCxnSpPr/>
            <p:nvPr userDrawn="1"/>
          </p:nvCxnSpPr>
          <p:spPr>
            <a:xfrm>
              <a:off x="360000" y="14986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 userDrawn="1"/>
          </p:nvCxnSpPr>
          <p:spPr>
            <a:xfrm>
              <a:off x="360000" y="17145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 userDrawn="1"/>
          </p:nvCxnSpPr>
          <p:spPr>
            <a:xfrm>
              <a:off x="360000" y="19304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 userDrawn="1"/>
          </p:nvCxnSpPr>
          <p:spPr>
            <a:xfrm>
              <a:off x="360000" y="2146300"/>
              <a:ext cx="998900" cy="0"/>
            </a:xfrm>
            <a:prstGeom prst="line">
              <a:avLst/>
            </a:prstGeom>
            <a:ln w="12700" cap="rnd">
              <a:solidFill>
                <a:schemeClr val="bg1">
                  <a:lumMod val="9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Bild 22" descr="MDS_LOGO_WEB_RGB_NE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41" y="5512649"/>
            <a:ext cx="4063884" cy="125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275366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" name="Rechteck 4"/>
          <p:cNvSpPr/>
          <p:nvPr userDrawn="1"/>
        </p:nvSpPr>
        <p:spPr>
          <a:xfrm>
            <a:off x="0" y="6310800"/>
            <a:ext cx="9144000" cy="547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59999" y="6311366"/>
            <a:ext cx="1369264" cy="5466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kern="0" spc="6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0"/>
            <a:ext cx="9144000" cy="504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999" y="720000"/>
            <a:ext cx="8424733" cy="1080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60000" y="1800000"/>
            <a:ext cx="8424732" cy="4272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260837" y="6311366"/>
            <a:ext cx="4699910" cy="5466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 kern="0" spc="6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1729263" y="6311366"/>
            <a:ext cx="625904" cy="546634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r">
              <a:defRPr sz="800" kern="0" spc="60">
                <a:solidFill>
                  <a:srgbClr val="FFFFFF"/>
                </a:solidFill>
              </a:defRPr>
            </a:lvl1pPr>
          </a:lstStyle>
          <a:p>
            <a:pPr algn="l"/>
            <a:r>
              <a:rPr lang="de-DE" dirty="0" smtClean="0"/>
              <a:t>Seite </a:t>
            </a:r>
            <a:fld id="{D4FDF0A3-45CB-AA44-B144-7E6EFAC40CCB}" type="slidenum">
              <a:rPr lang="de-DE" smtClean="0"/>
              <a:pPr algn="l"/>
              <a:t>‹Nr.›</a:t>
            </a:fld>
            <a:endParaRPr lang="de-DE" dirty="0"/>
          </a:p>
        </p:txBody>
      </p:sp>
      <p:pic>
        <p:nvPicPr>
          <p:cNvPr id="32" name="Bild 31" descr="MDS_BILDMARKE_WEB_RGB_NEG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100" y="6298090"/>
            <a:ext cx="790575" cy="54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99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0" r:id="rId2"/>
    <p:sldLayoutId id="2147483653" r:id="rId3"/>
    <p:sldLayoutId id="2147483654" r:id="rId4"/>
    <p:sldLayoutId id="2147483710" r:id="rId5"/>
    <p:sldLayoutId id="2147483717" r:id="rId6"/>
    <p:sldLayoutId id="2147483718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000" b="1" i="0" kern="0">
          <a:solidFill>
            <a:srgbClr val="292929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4572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Font typeface="Lucida Grande"/>
        <a:buChar char="➞"/>
        <a:defRPr sz="2200" kern="0">
          <a:solidFill>
            <a:schemeClr val="tx1"/>
          </a:solidFill>
          <a:latin typeface="+mn-lt"/>
          <a:ea typeface="+mn-ea"/>
          <a:cs typeface="+mn-cs"/>
        </a:defRPr>
      </a:lvl1pPr>
      <a:lvl2pPr marL="561600" indent="-216000" algn="l" defTabSz="457200" rtl="0" eaLnBrk="1" latinLnBrk="0" hangingPunct="1">
        <a:lnSpc>
          <a:spcPct val="100000"/>
        </a:lnSpc>
        <a:spcBef>
          <a:spcPts val="0"/>
        </a:spcBef>
        <a:buClr>
          <a:schemeClr val="accent3"/>
        </a:buClr>
        <a:buSzPct val="100000"/>
        <a:buFont typeface="Lucida Grande"/>
        <a:buChar char="–"/>
        <a:defRPr sz="2200" b="0" i="1" kern="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180000" algn="l" defTabSz="457200" rtl="0" eaLnBrk="1" latinLnBrk="0" hangingPunct="1">
        <a:lnSpc>
          <a:spcPct val="100000"/>
        </a:lnSpc>
        <a:spcBef>
          <a:spcPts val="0"/>
        </a:spcBef>
        <a:buClr>
          <a:schemeClr val="tx1"/>
        </a:buClr>
        <a:buFont typeface="Lucida Grande"/>
        <a:buChar char="-"/>
        <a:defRPr sz="1800" b="0" i="1" kern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1800" kern="0">
          <a:solidFill>
            <a:schemeClr val="tx1"/>
          </a:solidFill>
          <a:latin typeface="+mn-lt"/>
          <a:ea typeface="+mn-ea"/>
          <a:cs typeface="+mn-cs"/>
        </a:defRPr>
      </a:lvl4pPr>
      <a:lvl5pPr marL="0" indent="-180000" algn="l" defTabSz="4572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Symbol" charset="2"/>
        <a:buChar char="-"/>
        <a:defRPr sz="1800" kern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snet.ahrq.gov/primer.aspx?primerID=3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england.nhs.uk/ourwork/patientsafety/never-event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29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2" r="11603"/>
          <a:stretch/>
        </p:blipFill>
        <p:spPr>
          <a:xfrm>
            <a:off x="0" y="-2"/>
            <a:ext cx="9150951" cy="5443539"/>
          </a:xfrm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69453" y="5965749"/>
            <a:ext cx="6417943" cy="393700"/>
          </a:xfrm>
        </p:spPr>
        <p:txBody>
          <a:bodyPr/>
          <a:lstStyle/>
          <a:p>
            <a:pPr marL="0" indent="0">
              <a:buNone/>
            </a:pPr>
            <a:r>
              <a:rPr lang="de-DE" sz="1400" dirty="0" smtClean="0">
                <a:solidFill>
                  <a:schemeClr val="bg1"/>
                </a:solidFill>
              </a:rPr>
              <a:t>PD Dr. med. Max Skorning</a:t>
            </a:r>
            <a:br>
              <a:rPr lang="de-DE" sz="1400" dirty="0" smtClean="0">
                <a:solidFill>
                  <a:schemeClr val="bg1"/>
                </a:solidFill>
              </a:rPr>
            </a:br>
            <a:r>
              <a:rPr lang="de-DE" sz="1200" dirty="0" smtClean="0">
                <a:solidFill>
                  <a:schemeClr val="bg1"/>
                </a:solidFill>
              </a:rPr>
              <a:t>Leiter </a:t>
            </a:r>
            <a:r>
              <a:rPr lang="de-DE" sz="1200" dirty="0">
                <a:solidFill>
                  <a:schemeClr val="bg1"/>
                </a:solidFill>
              </a:rPr>
              <a:t>Stabsstelle Patientensicherheit, Seniorberater</a:t>
            </a:r>
            <a:endParaRPr lang="de-DE" sz="1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1200" dirty="0" smtClean="0">
                <a:solidFill>
                  <a:schemeClr val="bg1"/>
                </a:solidFill>
              </a:rPr>
              <a:t>18. November 2017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0" y="4461933"/>
            <a:ext cx="9144000" cy="98160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XXIX. Kölner </a:t>
            </a:r>
            <a:r>
              <a:rPr lang="de-DE" sz="2400" dirty="0" smtClean="0"/>
              <a:t>Symposium der AG Rechtsanwälte im Medizinrecht e. V. </a:t>
            </a:r>
            <a:br>
              <a:rPr lang="de-DE" sz="2400" dirty="0" smtClean="0"/>
            </a:br>
            <a:r>
              <a:rPr lang="de-DE" sz="1600" dirty="0" smtClean="0"/>
              <a:t> </a:t>
            </a:r>
            <a:r>
              <a:rPr lang="de-DE" dirty="0" smtClean="0"/>
              <a:t>Patientenrechtegesetz: </a:t>
            </a:r>
            <a:r>
              <a:rPr lang="de-DE" dirty="0"/>
              <a:t>Bestandsaufnahme und Ausblick </a:t>
            </a:r>
            <a:r>
              <a:rPr lang="de-DE" dirty="0" smtClean="0"/>
              <a:t>– Brauchen </a:t>
            </a:r>
            <a:r>
              <a:rPr lang="de-DE" dirty="0"/>
              <a:t>wir eine „echte“ Reform des Arzthaftungsrechts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23" name="Rechteck 22"/>
          <p:cNvSpPr/>
          <p:nvPr/>
        </p:nvSpPr>
        <p:spPr>
          <a:xfrm>
            <a:off x="0" y="237066"/>
            <a:ext cx="9144000" cy="580938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Statistische Erkenntnisse und Erfahrungen </a:t>
            </a:r>
            <a:r>
              <a:rPr lang="de-DE" sz="2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aus </a:t>
            </a:r>
            <a:r>
              <a:rPr lang="de-DE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Sicht des MDS</a:t>
            </a:r>
          </a:p>
        </p:txBody>
      </p:sp>
    </p:spTree>
    <p:extLst>
      <p:ext uri="{BB962C8B-B14F-4D97-AF65-F5344CB8AC3E}">
        <p14:creationId xmlns:p14="http://schemas.microsoft.com/office/powerpoint/2010/main" val="314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53060" y="609337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4661" y="235591"/>
            <a:ext cx="8774130" cy="706326"/>
          </a:xfrm>
        </p:spPr>
        <p:txBody>
          <a:bodyPr/>
          <a:lstStyle/>
          <a:p>
            <a:r>
              <a:rPr lang="de-DE" sz="2800" dirty="0" smtClean="0"/>
              <a:t>Fehler nach führendem Verantwortungsbereich</a:t>
            </a:r>
            <a:endParaRPr lang="de-DE" sz="2000" dirty="0"/>
          </a:p>
        </p:txBody>
      </p:sp>
      <p:graphicFrame>
        <p:nvGraphicFramePr>
          <p:cNvPr id="12" name="Inhaltsplatzhalter 6"/>
          <p:cNvGraphicFramePr>
            <a:graphicFrameLocks/>
          </p:cNvGraphicFramePr>
          <p:nvPr>
            <p:extLst/>
          </p:nvPr>
        </p:nvGraphicFramePr>
        <p:xfrm>
          <a:off x="285662" y="1701454"/>
          <a:ext cx="6256528" cy="431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ige Legende 12"/>
          <p:cNvSpPr/>
          <p:nvPr/>
        </p:nvSpPr>
        <p:spPr>
          <a:xfrm>
            <a:off x="976861" y="5858938"/>
            <a:ext cx="1614352" cy="298423"/>
          </a:xfrm>
          <a:prstGeom prst="wedgeRectCallout">
            <a:avLst>
              <a:gd name="adj1" fmla="val 78548"/>
              <a:gd name="adj2" fmla="val -17167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Operative </a:t>
            </a:r>
            <a:r>
              <a:rPr lang="de-DE" sz="1400" b="1" dirty="0">
                <a:solidFill>
                  <a:srgbClr val="3B3C3B"/>
                </a:solidFill>
              </a:rPr>
              <a:t>T</a:t>
            </a:r>
            <a:r>
              <a:rPr lang="de-DE" sz="1400" b="1" dirty="0" smtClean="0">
                <a:solidFill>
                  <a:srgbClr val="3B3C3B"/>
                </a:solidFill>
              </a:rPr>
              <a:t>herapie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407582" y="2044359"/>
            <a:ext cx="1420173" cy="298423"/>
          </a:xfrm>
          <a:prstGeom prst="wedgeRectCallout">
            <a:avLst>
              <a:gd name="adj1" fmla="val 52010"/>
              <a:gd name="adj2" fmla="val 30433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Befunderhebung</a:t>
            </a:r>
          </a:p>
        </p:txBody>
      </p:sp>
      <p:sp>
        <p:nvSpPr>
          <p:cNvPr id="15" name="Rechteckige Legende 14"/>
          <p:cNvSpPr/>
          <p:nvPr/>
        </p:nvSpPr>
        <p:spPr>
          <a:xfrm>
            <a:off x="2591213" y="787910"/>
            <a:ext cx="1457948" cy="480004"/>
          </a:xfrm>
          <a:prstGeom prst="wedgeRectCallout">
            <a:avLst>
              <a:gd name="adj1" fmla="val 31734"/>
              <a:gd name="adj2" fmla="val 18705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 smtClean="0">
                <a:solidFill>
                  <a:srgbClr val="3B3C3B"/>
                </a:solidFill>
              </a:rPr>
              <a:t>Interventionelle</a:t>
            </a:r>
            <a:r>
              <a:rPr lang="de-DE" sz="1400" b="1" dirty="0" smtClean="0">
                <a:solidFill>
                  <a:srgbClr val="3B3C3B"/>
                </a:solidFill>
              </a:rPr>
              <a:t> Therapie</a:t>
            </a:r>
          </a:p>
        </p:txBody>
      </p:sp>
      <p:sp>
        <p:nvSpPr>
          <p:cNvPr id="16" name="Rechteckige Legende 15"/>
          <p:cNvSpPr/>
          <p:nvPr/>
        </p:nvSpPr>
        <p:spPr>
          <a:xfrm>
            <a:off x="1705835" y="1370991"/>
            <a:ext cx="688710" cy="320429"/>
          </a:xfrm>
          <a:prstGeom prst="wedgeRectCallout">
            <a:avLst>
              <a:gd name="adj1" fmla="val 130460"/>
              <a:gd name="adj2" fmla="val 127551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Pflege</a:t>
            </a:r>
          </a:p>
        </p:txBody>
      </p:sp>
      <p:sp>
        <p:nvSpPr>
          <p:cNvPr id="17" name="Rechteckige Legende 16"/>
          <p:cNvSpPr/>
          <p:nvPr/>
        </p:nvSpPr>
        <p:spPr>
          <a:xfrm>
            <a:off x="5562517" y="1865938"/>
            <a:ext cx="1408097" cy="498170"/>
          </a:xfrm>
          <a:prstGeom prst="wedgeRectCallout">
            <a:avLst>
              <a:gd name="adj1" fmla="val -75371"/>
              <a:gd name="adj2" fmla="val 16241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Medikamentöse </a:t>
            </a:r>
            <a:br>
              <a:rPr lang="de-DE" sz="1400" b="1" dirty="0" smtClean="0">
                <a:solidFill>
                  <a:srgbClr val="3B3C3B"/>
                </a:solidFill>
              </a:rPr>
            </a:br>
            <a:r>
              <a:rPr lang="de-DE" sz="1400" b="1" dirty="0" smtClean="0">
                <a:solidFill>
                  <a:srgbClr val="3B3C3B"/>
                </a:solidFill>
              </a:rPr>
              <a:t>Therapie</a:t>
            </a:r>
          </a:p>
        </p:txBody>
      </p:sp>
      <p:sp>
        <p:nvSpPr>
          <p:cNvPr id="19" name="Rechteckige Legende 18"/>
          <p:cNvSpPr/>
          <p:nvPr/>
        </p:nvSpPr>
        <p:spPr>
          <a:xfrm>
            <a:off x="4480630" y="1050832"/>
            <a:ext cx="2201635" cy="590205"/>
          </a:xfrm>
          <a:prstGeom prst="wedgeRectCallout">
            <a:avLst>
              <a:gd name="adj1" fmla="val -45945"/>
              <a:gd name="adj2" fmla="val 146392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Erkennen und Beherrschen von Komplikationen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5384638" y="2589009"/>
            <a:ext cx="3264401" cy="3305904"/>
            <a:chOff x="5520695" y="1861714"/>
            <a:chExt cx="3264401" cy="37872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hteckige Legende 25"/>
            <p:cNvSpPr/>
            <p:nvPr/>
          </p:nvSpPr>
          <p:spPr>
            <a:xfrm>
              <a:off x="6259646" y="1861714"/>
              <a:ext cx="2525450" cy="3787277"/>
            </a:xfrm>
            <a:prstGeom prst="wedgeRectCallout">
              <a:avLst>
                <a:gd name="adj1" fmla="val -49292"/>
                <a:gd name="adj2" fmla="val -43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b="1" dirty="0" smtClean="0">
                  <a:solidFill>
                    <a:srgbClr val="3B3C3B"/>
                  </a:solidFill>
                </a:rPr>
                <a:t>Alle weiteren Verantwortungsbereiche</a:t>
              </a:r>
            </a:p>
            <a:p>
              <a:endParaRPr lang="de-DE" sz="1600" dirty="0" smtClean="0">
                <a:solidFill>
                  <a:srgbClr val="3B3C3B"/>
                </a:solidFill>
              </a:endParaRPr>
            </a:p>
          </p:txBody>
        </p:sp>
        <p:sp>
          <p:nvSpPr>
            <p:cNvPr id="27" name="Gleichschenkliges Dreieck 26"/>
            <p:cNvSpPr/>
            <p:nvPr/>
          </p:nvSpPr>
          <p:spPr>
            <a:xfrm rot="16200000">
              <a:off x="5730958" y="2612686"/>
              <a:ext cx="1581150" cy="2001676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1600" b="1">
                <a:solidFill>
                  <a:srgbClr val="3B3C3B"/>
                </a:solidFill>
              </a:endParaRPr>
            </a:p>
          </p:txBody>
        </p:sp>
      </p:grpSp>
      <p:graphicFrame>
        <p:nvGraphicFramePr>
          <p:cNvPr id="28" name="Tabelle 27"/>
          <p:cNvGraphicFramePr>
            <a:graphicFrameLocks noGrp="1"/>
          </p:cNvGraphicFramePr>
          <p:nvPr>
            <p:extLst/>
          </p:nvPr>
        </p:nvGraphicFramePr>
        <p:xfrm>
          <a:off x="6266566" y="3171396"/>
          <a:ext cx="2214694" cy="255147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69957"/>
                <a:gridCol w="544737"/>
              </a:tblGrid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Diagnosestellung </a:t>
                      </a:r>
                      <a:b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(bei eindeutigem Befund)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Aufklärung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 konservative Therapie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Dokumentation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Organisation/ Kommunikation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Notfallmanagement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2992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53060" y="609337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4661" y="235591"/>
            <a:ext cx="8774130" cy="706326"/>
          </a:xfrm>
        </p:spPr>
        <p:txBody>
          <a:bodyPr/>
          <a:lstStyle/>
          <a:p>
            <a:r>
              <a:rPr lang="de-DE" sz="2800" dirty="0" smtClean="0"/>
              <a:t>Fehler nach führendem Verantwortungsbereich</a:t>
            </a:r>
            <a:endParaRPr lang="de-DE" sz="2000" dirty="0"/>
          </a:p>
        </p:txBody>
      </p:sp>
      <p:graphicFrame>
        <p:nvGraphicFramePr>
          <p:cNvPr id="12" name="Inhaltsplatzhalter 6"/>
          <p:cNvGraphicFramePr>
            <a:graphicFrameLocks/>
          </p:cNvGraphicFramePr>
          <p:nvPr>
            <p:extLst/>
          </p:nvPr>
        </p:nvGraphicFramePr>
        <p:xfrm>
          <a:off x="285662" y="1701454"/>
          <a:ext cx="6256528" cy="431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ige Legende 12"/>
          <p:cNvSpPr/>
          <p:nvPr/>
        </p:nvSpPr>
        <p:spPr>
          <a:xfrm>
            <a:off x="976861" y="5858938"/>
            <a:ext cx="1614352" cy="298423"/>
          </a:xfrm>
          <a:prstGeom prst="wedgeRectCallout">
            <a:avLst>
              <a:gd name="adj1" fmla="val 78548"/>
              <a:gd name="adj2" fmla="val -17167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Operative </a:t>
            </a:r>
            <a:r>
              <a:rPr lang="de-DE" sz="1400" b="1" dirty="0">
                <a:solidFill>
                  <a:srgbClr val="3B3C3B"/>
                </a:solidFill>
              </a:rPr>
              <a:t>T</a:t>
            </a:r>
            <a:r>
              <a:rPr lang="de-DE" sz="1400" b="1" dirty="0" smtClean="0">
                <a:solidFill>
                  <a:srgbClr val="3B3C3B"/>
                </a:solidFill>
              </a:rPr>
              <a:t>herapie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407582" y="2044359"/>
            <a:ext cx="1420173" cy="298423"/>
          </a:xfrm>
          <a:prstGeom prst="wedgeRectCallout">
            <a:avLst>
              <a:gd name="adj1" fmla="val 52010"/>
              <a:gd name="adj2" fmla="val 30433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Befunderhebung</a:t>
            </a:r>
          </a:p>
        </p:txBody>
      </p:sp>
      <p:sp>
        <p:nvSpPr>
          <p:cNvPr id="15" name="Rechteckige Legende 14"/>
          <p:cNvSpPr/>
          <p:nvPr/>
        </p:nvSpPr>
        <p:spPr>
          <a:xfrm>
            <a:off x="2591213" y="787910"/>
            <a:ext cx="1457948" cy="480004"/>
          </a:xfrm>
          <a:prstGeom prst="wedgeRectCallout">
            <a:avLst>
              <a:gd name="adj1" fmla="val 31734"/>
              <a:gd name="adj2" fmla="val 18705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 smtClean="0">
                <a:solidFill>
                  <a:srgbClr val="3B3C3B"/>
                </a:solidFill>
              </a:rPr>
              <a:t>Interventionelle</a:t>
            </a:r>
            <a:r>
              <a:rPr lang="de-DE" sz="1400" b="1" dirty="0" smtClean="0">
                <a:solidFill>
                  <a:srgbClr val="3B3C3B"/>
                </a:solidFill>
              </a:rPr>
              <a:t> Therapie</a:t>
            </a:r>
          </a:p>
        </p:txBody>
      </p:sp>
      <p:sp>
        <p:nvSpPr>
          <p:cNvPr id="16" name="Rechteckige Legende 15"/>
          <p:cNvSpPr/>
          <p:nvPr/>
        </p:nvSpPr>
        <p:spPr>
          <a:xfrm>
            <a:off x="1705835" y="1370991"/>
            <a:ext cx="688710" cy="320429"/>
          </a:xfrm>
          <a:prstGeom prst="wedgeRectCallout">
            <a:avLst>
              <a:gd name="adj1" fmla="val 130460"/>
              <a:gd name="adj2" fmla="val 127551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Pflege</a:t>
            </a:r>
          </a:p>
        </p:txBody>
      </p:sp>
      <p:sp>
        <p:nvSpPr>
          <p:cNvPr id="17" name="Rechteckige Legende 16"/>
          <p:cNvSpPr/>
          <p:nvPr/>
        </p:nvSpPr>
        <p:spPr>
          <a:xfrm>
            <a:off x="5562517" y="1865938"/>
            <a:ext cx="1408097" cy="498170"/>
          </a:xfrm>
          <a:prstGeom prst="wedgeRectCallout">
            <a:avLst>
              <a:gd name="adj1" fmla="val -75371"/>
              <a:gd name="adj2" fmla="val 16241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Medikamentöse </a:t>
            </a:r>
            <a:br>
              <a:rPr lang="de-DE" sz="1400" b="1" dirty="0" smtClean="0">
                <a:solidFill>
                  <a:srgbClr val="3B3C3B"/>
                </a:solidFill>
              </a:rPr>
            </a:br>
            <a:r>
              <a:rPr lang="de-DE" sz="1400" b="1" dirty="0" smtClean="0">
                <a:solidFill>
                  <a:srgbClr val="3B3C3B"/>
                </a:solidFill>
              </a:rPr>
              <a:t>Therapie</a:t>
            </a:r>
          </a:p>
        </p:txBody>
      </p:sp>
      <p:sp>
        <p:nvSpPr>
          <p:cNvPr id="19" name="Rechteckige Legende 18"/>
          <p:cNvSpPr/>
          <p:nvPr/>
        </p:nvSpPr>
        <p:spPr>
          <a:xfrm>
            <a:off x="4480630" y="1050832"/>
            <a:ext cx="2201635" cy="590205"/>
          </a:xfrm>
          <a:prstGeom prst="wedgeRectCallout">
            <a:avLst>
              <a:gd name="adj1" fmla="val -45945"/>
              <a:gd name="adj2" fmla="val 146392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Erkennen und Beherrschen von Komplikationen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5384638" y="2589009"/>
            <a:ext cx="3264401" cy="3305904"/>
            <a:chOff x="5520695" y="1861714"/>
            <a:chExt cx="3264401" cy="37872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hteckige Legende 25"/>
            <p:cNvSpPr/>
            <p:nvPr/>
          </p:nvSpPr>
          <p:spPr>
            <a:xfrm>
              <a:off x="6259646" y="1861714"/>
              <a:ext cx="2525450" cy="3787277"/>
            </a:xfrm>
            <a:prstGeom prst="wedgeRectCallout">
              <a:avLst>
                <a:gd name="adj1" fmla="val -49292"/>
                <a:gd name="adj2" fmla="val -43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b="1" dirty="0" smtClean="0">
                  <a:solidFill>
                    <a:srgbClr val="3B3C3B"/>
                  </a:solidFill>
                </a:rPr>
                <a:t>Alle weiteren Verantwortungsbereiche</a:t>
              </a:r>
            </a:p>
            <a:p>
              <a:endParaRPr lang="de-DE" sz="1600" dirty="0" smtClean="0">
                <a:solidFill>
                  <a:srgbClr val="3B3C3B"/>
                </a:solidFill>
              </a:endParaRPr>
            </a:p>
          </p:txBody>
        </p:sp>
        <p:sp>
          <p:nvSpPr>
            <p:cNvPr id="27" name="Gleichschenkliges Dreieck 26"/>
            <p:cNvSpPr/>
            <p:nvPr/>
          </p:nvSpPr>
          <p:spPr>
            <a:xfrm rot="16200000">
              <a:off x="5730958" y="2612686"/>
              <a:ext cx="1581150" cy="2001676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1600" b="1">
                <a:solidFill>
                  <a:srgbClr val="3B3C3B"/>
                </a:solidFill>
              </a:endParaRPr>
            </a:p>
          </p:txBody>
        </p:sp>
      </p:grpSp>
      <p:graphicFrame>
        <p:nvGraphicFramePr>
          <p:cNvPr id="28" name="Tabelle 27"/>
          <p:cNvGraphicFramePr>
            <a:graphicFrameLocks noGrp="1"/>
          </p:cNvGraphicFramePr>
          <p:nvPr>
            <p:extLst/>
          </p:nvPr>
        </p:nvGraphicFramePr>
        <p:xfrm>
          <a:off x="6266566" y="3171396"/>
          <a:ext cx="2214694" cy="255147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69957"/>
                <a:gridCol w="544737"/>
              </a:tblGrid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Diagnosestellung </a:t>
                      </a:r>
                      <a:b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(bei eindeutigem Befund)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Aufklärung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 konservative Therapie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Dokumentation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Organisation/ Kommunikation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Notfallmanagement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11</a:t>
            </a:fld>
            <a:endParaRPr lang="de-DE" dirty="0"/>
          </a:p>
        </p:txBody>
      </p:sp>
      <p:sp>
        <p:nvSpPr>
          <p:cNvPr id="18" name="Abgerundete rechteckige Legende 17"/>
          <p:cNvSpPr/>
          <p:nvPr/>
        </p:nvSpPr>
        <p:spPr>
          <a:xfrm>
            <a:off x="2355167" y="2952206"/>
            <a:ext cx="2403452" cy="1777556"/>
          </a:xfrm>
          <a:prstGeom prst="wedgeRoundRectCallout">
            <a:avLst>
              <a:gd name="adj1" fmla="val -13520"/>
              <a:gd name="adj2" fmla="val 77118"/>
              <a:gd name="adj3" fmla="val 16667"/>
            </a:avLst>
          </a:prstGeom>
          <a:solidFill>
            <a:schemeClr val="accent1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b="1" u="sng" dirty="0" smtClean="0">
                <a:solidFill>
                  <a:prstClr val="white">
                    <a:lumMod val="95000"/>
                  </a:prstClr>
                </a:solidFill>
              </a:rPr>
              <a:t>Beispielfall aus 2016:</a:t>
            </a:r>
            <a:r>
              <a:rPr lang="de-DE" sz="1600" i="1" dirty="0">
                <a:solidFill>
                  <a:prstClr val="white">
                    <a:lumMod val="95000"/>
                  </a:prstClr>
                </a:solidFill>
              </a:rPr>
              <a:t/>
            </a:r>
            <a:br>
              <a:rPr lang="de-DE" sz="1600" i="1" dirty="0">
                <a:solidFill>
                  <a:prstClr val="white">
                    <a:lumMod val="95000"/>
                  </a:prstClr>
                </a:solidFill>
              </a:rPr>
            </a:br>
            <a:r>
              <a:rPr lang="de-DE" sz="1600" i="1" dirty="0">
                <a:solidFill>
                  <a:prstClr val="white">
                    <a:lumMod val="95000"/>
                  </a:prstClr>
                </a:solidFill>
              </a:rPr>
              <a:t>Fehlerhafte Positionierung eines </a:t>
            </a:r>
            <a:r>
              <a:rPr lang="de-DE" sz="1600" i="1" dirty="0" smtClean="0">
                <a:solidFill>
                  <a:prstClr val="white">
                    <a:lumMod val="95000"/>
                  </a:prstClr>
                </a:solidFill>
              </a:rPr>
              <a:t>Gamma-Nagels </a:t>
            </a:r>
            <a:r>
              <a:rPr lang="de-DE" sz="1600" i="1" dirty="0">
                <a:solidFill>
                  <a:prstClr val="white">
                    <a:lumMod val="95000"/>
                  </a:prstClr>
                </a:solidFill>
              </a:rPr>
              <a:t>bei </a:t>
            </a:r>
            <a:r>
              <a:rPr lang="de-DE" sz="1600" i="1" dirty="0" smtClean="0">
                <a:solidFill>
                  <a:prstClr val="white">
                    <a:lumMod val="95000"/>
                  </a:prstClr>
                </a:solidFill>
              </a:rPr>
              <a:t>Oberschenkelhalsfraktur </a:t>
            </a:r>
            <a:r>
              <a:rPr lang="de-DE" sz="1600" i="1" dirty="0" smtClean="0">
                <a:solidFill>
                  <a:prstClr val="white">
                    <a:lumMod val="95000"/>
                  </a:prstClr>
                </a:solidFill>
                <a:sym typeface="Wingdings" panose="05000000000000000000" pitchFamily="2" charset="2"/>
              </a:rPr>
              <a:t> erneute Operation </a:t>
            </a:r>
            <a:endParaRPr lang="de-DE" sz="1600" i="1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3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53060" y="609337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4661" y="235591"/>
            <a:ext cx="8774130" cy="706326"/>
          </a:xfrm>
        </p:spPr>
        <p:txBody>
          <a:bodyPr/>
          <a:lstStyle/>
          <a:p>
            <a:r>
              <a:rPr lang="de-DE" sz="2800" dirty="0" smtClean="0"/>
              <a:t>Fehler nach führendem Verantwortungsbereich</a:t>
            </a:r>
            <a:endParaRPr lang="de-DE" sz="2000" dirty="0"/>
          </a:p>
        </p:txBody>
      </p:sp>
      <p:graphicFrame>
        <p:nvGraphicFramePr>
          <p:cNvPr id="12" name="Inhaltsplatzhalter 6"/>
          <p:cNvGraphicFramePr>
            <a:graphicFrameLocks/>
          </p:cNvGraphicFramePr>
          <p:nvPr>
            <p:extLst/>
          </p:nvPr>
        </p:nvGraphicFramePr>
        <p:xfrm>
          <a:off x="285662" y="1701454"/>
          <a:ext cx="6256528" cy="431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ige Legende 12"/>
          <p:cNvSpPr/>
          <p:nvPr/>
        </p:nvSpPr>
        <p:spPr>
          <a:xfrm>
            <a:off x="976861" y="5858938"/>
            <a:ext cx="1614352" cy="298423"/>
          </a:xfrm>
          <a:prstGeom prst="wedgeRectCallout">
            <a:avLst>
              <a:gd name="adj1" fmla="val 78548"/>
              <a:gd name="adj2" fmla="val -17167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Operative </a:t>
            </a:r>
            <a:r>
              <a:rPr lang="de-DE" sz="1400" b="1" dirty="0">
                <a:solidFill>
                  <a:srgbClr val="3B3C3B"/>
                </a:solidFill>
              </a:rPr>
              <a:t>T</a:t>
            </a:r>
            <a:r>
              <a:rPr lang="de-DE" sz="1400" b="1" dirty="0" smtClean="0">
                <a:solidFill>
                  <a:srgbClr val="3B3C3B"/>
                </a:solidFill>
              </a:rPr>
              <a:t>herapie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407582" y="2044359"/>
            <a:ext cx="1420173" cy="298423"/>
          </a:xfrm>
          <a:prstGeom prst="wedgeRectCallout">
            <a:avLst>
              <a:gd name="adj1" fmla="val 52010"/>
              <a:gd name="adj2" fmla="val 30433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Befunderhebung</a:t>
            </a:r>
          </a:p>
        </p:txBody>
      </p:sp>
      <p:sp>
        <p:nvSpPr>
          <p:cNvPr id="15" name="Rechteckige Legende 14"/>
          <p:cNvSpPr/>
          <p:nvPr/>
        </p:nvSpPr>
        <p:spPr>
          <a:xfrm>
            <a:off x="2591213" y="787910"/>
            <a:ext cx="1457948" cy="480004"/>
          </a:xfrm>
          <a:prstGeom prst="wedgeRectCallout">
            <a:avLst>
              <a:gd name="adj1" fmla="val 31734"/>
              <a:gd name="adj2" fmla="val 18705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 smtClean="0">
                <a:solidFill>
                  <a:srgbClr val="3B3C3B"/>
                </a:solidFill>
              </a:rPr>
              <a:t>Interventionelle</a:t>
            </a:r>
            <a:r>
              <a:rPr lang="de-DE" sz="1400" b="1" dirty="0" smtClean="0">
                <a:solidFill>
                  <a:srgbClr val="3B3C3B"/>
                </a:solidFill>
              </a:rPr>
              <a:t> Therapie</a:t>
            </a:r>
          </a:p>
        </p:txBody>
      </p:sp>
      <p:sp>
        <p:nvSpPr>
          <p:cNvPr id="16" name="Rechteckige Legende 15"/>
          <p:cNvSpPr/>
          <p:nvPr/>
        </p:nvSpPr>
        <p:spPr>
          <a:xfrm>
            <a:off x="1705835" y="1370991"/>
            <a:ext cx="688710" cy="320429"/>
          </a:xfrm>
          <a:prstGeom prst="wedgeRectCallout">
            <a:avLst>
              <a:gd name="adj1" fmla="val 130460"/>
              <a:gd name="adj2" fmla="val 127551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Pflege</a:t>
            </a:r>
          </a:p>
        </p:txBody>
      </p:sp>
      <p:sp>
        <p:nvSpPr>
          <p:cNvPr id="17" name="Rechteckige Legende 16"/>
          <p:cNvSpPr/>
          <p:nvPr/>
        </p:nvSpPr>
        <p:spPr>
          <a:xfrm>
            <a:off x="5562517" y="1865938"/>
            <a:ext cx="1408097" cy="498170"/>
          </a:xfrm>
          <a:prstGeom prst="wedgeRectCallout">
            <a:avLst>
              <a:gd name="adj1" fmla="val -75371"/>
              <a:gd name="adj2" fmla="val 16241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Medikamentöse </a:t>
            </a:r>
            <a:br>
              <a:rPr lang="de-DE" sz="1400" b="1" dirty="0" smtClean="0">
                <a:solidFill>
                  <a:srgbClr val="3B3C3B"/>
                </a:solidFill>
              </a:rPr>
            </a:br>
            <a:r>
              <a:rPr lang="de-DE" sz="1400" b="1" dirty="0" smtClean="0">
                <a:solidFill>
                  <a:srgbClr val="3B3C3B"/>
                </a:solidFill>
              </a:rPr>
              <a:t>Therapie</a:t>
            </a:r>
          </a:p>
        </p:txBody>
      </p:sp>
      <p:sp>
        <p:nvSpPr>
          <p:cNvPr id="19" name="Rechteckige Legende 18"/>
          <p:cNvSpPr/>
          <p:nvPr/>
        </p:nvSpPr>
        <p:spPr>
          <a:xfrm>
            <a:off x="4480630" y="1050832"/>
            <a:ext cx="2201635" cy="590205"/>
          </a:xfrm>
          <a:prstGeom prst="wedgeRectCallout">
            <a:avLst>
              <a:gd name="adj1" fmla="val -45945"/>
              <a:gd name="adj2" fmla="val 146392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Erkennen und Beherrschen von Komplikationen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5384638" y="2589009"/>
            <a:ext cx="3264401" cy="3305904"/>
            <a:chOff x="5520695" y="1861714"/>
            <a:chExt cx="3264401" cy="37872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hteckige Legende 25"/>
            <p:cNvSpPr/>
            <p:nvPr/>
          </p:nvSpPr>
          <p:spPr>
            <a:xfrm>
              <a:off x="6259646" y="1861714"/>
              <a:ext cx="2525450" cy="3787277"/>
            </a:xfrm>
            <a:prstGeom prst="wedgeRectCallout">
              <a:avLst>
                <a:gd name="adj1" fmla="val -49292"/>
                <a:gd name="adj2" fmla="val -43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b="1" dirty="0" smtClean="0">
                  <a:solidFill>
                    <a:srgbClr val="3B3C3B"/>
                  </a:solidFill>
                </a:rPr>
                <a:t>Alle weiteren Verantwortungsbereiche</a:t>
              </a:r>
            </a:p>
            <a:p>
              <a:endParaRPr lang="de-DE" sz="1600" dirty="0" smtClean="0">
                <a:solidFill>
                  <a:srgbClr val="3B3C3B"/>
                </a:solidFill>
              </a:endParaRPr>
            </a:p>
          </p:txBody>
        </p:sp>
        <p:sp>
          <p:nvSpPr>
            <p:cNvPr id="27" name="Gleichschenkliges Dreieck 26"/>
            <p:cNvSpPr/>
            <p:nvPr/>
          </p:nvSpPr>
          <p:spPr>
            <a:xfrm rot="16200000">
              <a:off x="5730958" y="2612686"/>
              <a:ext cx="1581150" cy="2001676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1600" b="1">
                <a:solidFill>
                  <a:srgbClr val="3B3C3B"/>
                </a:solidFill>
              </a:endParaRPr>
            </a:p>
          </p:txBody>
        </p:sp>
      </p:grpSp>
      <p:graphicFrame>
        <p:nvGraphicFramePr>
          <p:cNvPr id="28" name="Tabelle 27"/>
          <p:cNvGraphicFramePr>
            <a:graphicFrameLocks noGrp="1"/>
          </p:cNvGraphicFramePr>
          <p:nvPr>
            <p:extLst/>
          </p:nvPr>
        </p:nvGraphicFramePr>
        <p:xfrm>
          <a:off x="6266566" y="3171396"/>
          <a:ext cx="2214694" cy="255147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69957"/>
                <a:gridCol w="544737"/>
              </a:tblGrid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Diagnosestellung </a:t>
                      </a:r>
                      <a:b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(bei eindeutigem Befund)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Aufklärung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 konservative Therapie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Dokumentation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Organisation/ Kommunikation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Notfallmanagement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12</a:t>
            </a:fld>
            <a:endParaRPr lang="de-DE" dirty="0"/>
          </a:p>
        </p:txBody>
      </p:sp>
      <p:sp>
        <p:nvSpPr>
          <p:cNvPr id="18" name="Abgerundete rechteckige Legende 17"/>
          <p:cNvSpPr/>
          <p:nvPr/>
        </p:nvSpPr>
        <p:spPr>
          <a:xfrm>
            <a:off x="2514143" y="2658533"/>
            <a:ext cx="2208615" cy="2149717"/>
          </a:xfrm>
          <a:prstGeom prst="wedgeRoundRectCallout">
            <a:avLst>
              <a:gd name="adj1" fmla="val -66588"/>
              <a:gd name="adj2" fmla="val -20051"/>
              <a:gd name="adj3" fmla="val 16667"/>
            </a:avLst>
          </a:prstGeom>
          <a:solidFill>
            <a:schemeClr val="accent2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b="1" u="sng" dirty="0">
                <a:solidFill>
                  <a:prstClr val="white">
                    <a:lumMod val="95000"/>
                  </a:prstClr>
                </a:solidFill>
              </a:rPr>
              <a:t>Beispielfall aus </a:t>
            </a:r>
            <a:r>
              <a:rPr lang="de-DE" sz="1600" b="1" u="sng" dirty="0" smtClean="0">
                <a:solidFill>
                  <a:prstClr val="white">
                    <a:lumMod val="95000"/>
                  </a:prstClr>
                </a:solidFill>
              </a:rPr>
              <a:t>2016:</a:t>
            </a:r>
            <a:r>
              <a:rPr lang="de-DE" sz="1600" b="1" u="sng" dirty="0">
                <a:solidFill>
                  <a:prstClr val="white">
                    <a:lumMod val="95000"/>
                  </a:prstClr>
                </a:solidFill>
              </a:rPr>
              <a:t/>
            </a:r>
            <a:br>
              <a:rPr lang="de-DE" sz="1600" b="1" u="sng" dirty="0">
                <a:solidFill>
                  <a:prstClr val="white">
                    <a:lumMod val="95000"/>
                  </a:prstClr>
                </a:solidFill>
              </a:rPr>
            </a:br>
            <a:r>
              <a:rPr lang="de-DE" sz="1600" i="1" dirty="0" smtClean="0">
                <a:solidFill>
                  <a:prstClr val="white">
                    <a:lumMod val="95000"/>
                  </a:prstClr>
                </a:solidFill>
              </a:rPr>
              <a:t>Krebsverdacht bei Zufallsbefund an der Niere nicht weiter abgeklärt, später Entwicklung von Nierenkrebs</a:t>
            </a:r>
            <a:endParaRPr lang="de-DE" sz="1600" i="1" dirty="0">
              <a:solidFill>
                <a:prstClr val="white">
                  <a:lumMod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53060" y="609337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4661" y="235591"/>
            <a:ext cx="8774130" cy="706326"/>
          </a:xfrm>
        </p:spPr>
        <p:txBody>
          <a:bodyPr/>
          <a:lstStyle/>
          <a:p>
            <a:r>
              <a:rPr lang="de-DE" sz="2800" dirty="0" smtClean="0"/>
              <a:t>Fehler nach führendem Verantwortungsbereich</a:t>
            </a:r>
            <a:endParaRPr lang="de-DE" sz="2000" dirty="0"/>
          </a:p>
        </p:txBody>
      </p:sp>
      <p:graphicFrame>
        <p:nvGraphicFramePr>
          <p:cNvPr id="12" name="Inhaltsplatzhalter 6"/>
          <p:cNvGraphicFramePr>
            <a:graphicFrameLocks/>
          </p:cNvGraphicFramePr>
          <p:nvPr>
            <p:extLst/>
          </p:nvPr>
        </p:nvGraphicFramePr>
        <p:xfrm>
          <a:off x="285662" y="1701454"/>
          <a:ext cx="6256528" cy="431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ige Legende 12"/>
          <p:cNvSpPr/>
          <p:nvPr/>
        </p:nvSpPr>
        <p:spPr>
          <a:xfrm>
            <a:off x="976861" y="5858938"/>
            <a:ext cx="1614352" cy="298423"/>
          </a:xfrm>
          <a:prstGeom prst="wedgeRectCallout">
            <a:avLst>
              <a:gd name="adj1" fmla="val 78548"/>
              <a:gd name="adj2" fmla="val -17167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Operative </a:t>
            </a:r>
            <a:r>
              <a:rPr lang="de-DE" sz="1400" b="1" dirty="0">
                <a:solidFill>
                  <a:srgbClr val="3B3C3B"/>
                </a:solidFill>
              </a:rPr>
              <a:t>T</a:t>
            </a:r>
            <a:r>
              <a:rPr lang="de-DE" sz="1400" b="1" dirty="0" smtClean="0">
                <a:solidFill>
                  <a:srgbClr val="3B3C3B"/>
                </a:solidFill>
              </a:rPr>
              <a:t>herapie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407582" y="2044359"/>
            <a:ext cx="1420173" cy="298423"/>
          </a:xfrm>
          <a:prstGeom prst="wedgeRectCallout">
            <a:avLst>
              <a:gd name="adj1" fmla="val 52010"/>
              <a:gd name="adj2" fmla="val 30433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Befunderhebung</a:t>
            </a:r>
          </a:p>
        </p:txBody>
      </p:sp>
      <p:sp>
        <p:nvSpPr>
          <p:cNvPr id="15" name="Rechteckige Legende 14"/>
          <p:cNvSpPr/>
          <p:nvPr/>
        </p:nvSpPr>
        <p:spPr>
          <a:xfrm>
            <a:off x="2591213" y="787910"/>
            <a:ext cx="1457948" cy="480004"/>
          </a:xfrm>
          <a:prstGeom prst="wedgeRectCallout">
            <a:avLst>
              <a:gd name="adj1" fmla="val 31734"/>
              <a:gd name="adj2" fmla="val 18705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 smtClean="0">
                <a:solidFill>
                  <a:srgbClr val="3B3C3B"/>
                </a:solidFill>
              </a:rPr>
              <a:t>Interventionelle</a:t>
            </a:r>
            <a:r>
              <a:rPr lang="de-DE" sz="1400" b="1" dirty="0" smtClean="0">
                <a:solidFill>
                  <a:srgbClr val="3B3C3B"/>
                </a:solidFill>
              </a:rPr>
              <a:t> Therapie</a:t>
            </a:r>
          </a:p>
        </p:txBody>
      </p:sp>
      <p:sp>
        <p:nvSpPr>
          <p:cNvPr id="16" name="Rechteckige Legende 15"/>
          <p:cNvSpPr/>
          <p:nvPr/>
        </p:nvSpPr>
        <p:spPr>
          <a:xfrm>
            <a:off x="1705835" y="1370991"/>
            <a:ext cx="688710" cy="320429"/>
          </a:xfrm>
          <a:prstGeom prst="wedgeRectCallout">
            <a:avLst>
              <a:gd name="adj1" fmla="val 130460"/>
              <a:gd name="adj2" fmla="val 127551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Pflege</a:t>
            </a:r>
          </a:p>
        </p:txBody>
      </p:sp>
      <p:sp>
        <p:nvSpPr>
          <p:cNvPr id="17" name="Rechteckige Legende 16"/>
          <p:cNvSpPr/>
          <p:nvPr/>
        </p:nvSpPr>
        <p:spPr>
          <a:xfrm>
            <a:off x="5562517" y="1865938"/>
            <a:ext cx="1408097" cy="498170"/>
          </a:xfrm>
          <a:prstGeom prst="wedgeRectCallout">
            <a:avLst>
              <a:gd name="adj1" fmla="val -75371"/>
              <a:gd name="adj2" fmla="val 16241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Medikamentöse </a:t>
            </a:r>
            <a:br>
              <a:rPr lang="de-DE" sz="1400" b="1" dirty="0" smtClean="0">
                <a:solidFill>
                  <a:srgbClr val="3B3C3B"/>
                </a:solidFill>
              </a:rPr>
            </a:br>
            <a:r>
              <a:rPr lang="de-DE" sz="1400" b="1" dirty="0" smtClean="0">
                <a:solidFill>
                  <a:srgbClr val="3B3C3B"/>
                </a:solidFill>
              </a:rPr>
              <a:t>Therapie</a:t>
            </a:r>
          </a:p>
        </p:txBody>
      </p:sp>
      <p:sp>
        <p:nvSpPr>
          <p:cNvPr id="19" name="Rechteckige Legende 18"/>
          <p:cNvSpPr/>
          <p:nvPr/>
        </p:nvSpPr>
        <p:spPr>
          <a:xfrm>
            <a:off x="4480630" y="1050832"/>
            <a:ext cx="2201635" cy="590205"/>
          </a:xfrm>
          <a:prstGeom prst="wedgeRectCallout">
            <a:avLst>
              <a:gd name="adj1" fmla="val -45945"/>
              <a:gd name="adj2" fmla="val 146392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Erkennen und Beherrschen von Komplikationen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5384638" y="2589009"/>
            <a:ext cx="3264401" cy="3305904"/>
            <a:chOff x="5520695" y="1861714"/>
            <a:chExt cx="3264401" cy="37872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hteckige Legende 25"/>
            <p:cNvSpPr/>
            <p:nvPr/>
          </p:nvSpPr>
          <p:spPr>
            <a:xfrm>
              <a:off x="6259646" y="1861714"/>
              <a:ext cx="2525450" cy="3787277"/>
            </a:xfrm>
            <a:prstGeom prst="wedgeRectCallout">
              <a:avLst>
                <a:gd name="adj1" fmla="val -49292"/>
                <a:gd name="adj2" fmla="val -43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b="1" dirty="0" smtClean="0">
                  <a:solidFill>
                    <a:srgbClr val="3B3C3B"/>
                  </a:solidFill>
                </a:rPr>
                <a:t>Alle weiteren Verantwortungsbereiche</a:t>
              </a:r>
            </a:p>
            <a:p>
              <a:endParaRPr lang="de-DE" sz="1600" dirty="0" smtClean="0">
                <a:solidFill>
                  <a:srgbClr val="3B3C3B"/>
                </a:solidFill>
              </a:endParaRPr>
            </a:p>
          </p:txBody>
        </p:sp>
        <p:sp>
          <p:nvSpPr>
            <p:cNvPr id="27" name="Gleichschenkliges Dreieck 26"/>
            <p:cNvSpPr/>
            <p:nvPr/>
          </p:nvSpPr>
          <p:spPr>
            <a:xfrm rot="16200000">
              <a:off x="5730958" y="2612686"/>
              <a:ext cx="1581150" cy="2001676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1600" b="1">
                <a:solidFill>
                  <a:srgbClr val="3B3C3B"/>
                </a:solidFill>
              </a:endParaRPr>
            </a:p>
          </p:txBody>
        </p:sp>
      </p:grpSp>
      <p:graphicFrame>
        <p:nvGraphicFramePr>
          <p:cNvPr id="28" name="Tabelle 27"/>
          <p:cNvGraphicFramePr>
            <a:graphicFrameLocks noGrp="1"/>
          </p:cNvGraphicFramePr>
          <p:nvPr>
            <p:extLst/>
          </p:nvPr>
        </p:nvGraphicFramePr>
        <p:xfrm>
          <a:off x="6266566" y="3171396"/>
          <a:ext cx="2214694" cy="255147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69957"/>
                <a:gridCol w="544737"/>
              </a:tblGrid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Diagnosestellung </a:t>
                      </a:r>
                      <a:b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(bei eindeutigem Befund)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Aufklärung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 konservative Therapie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Dokumentation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Organisation/ Kommunikation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Notfallmanagement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13</a:t>
            </a:fld>
            <a:endParaRPr lang="de-DE" dirty="0"/>
          </a:p>
        </p:txBody>
      </p:sp>
      <p:sp>
        <p:nvSpPr>
          <p:cNvPr id="18" name="Abgerundete rechteckige Legende 17"/>
          <p:cNvSpPr/>
          <p:nvPr/>
        </p:nvSpPr>
        <p:spPr>
          <a:xfrm>
            <a:off x="2194561" y="2765174"/>
            <a:ext cx="2528198" cy="1982986"/>
          </a:xfrm>
          <a:prstGeom prst="wedgeRoundRectCallout">
            <a:avLst>
              <a:gd name="adj1" fmla="val 11164"/>
              <a:gd name="adj2" fmla="val -70489"/>
              <a:gd name="adj3" fmla="val 16667"/>
            </a:avLst>
          </a:prstGeom>
          <a:solidFill>
            <a:schemeClr val="accent4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lang="de-DE" sz="1600" b="1" u="sng" dirty="0">
                <a:solidFill>
                  <a:schemeClr val="tx1"/>
                </a:solidFill>
              </a:rPr>
              <a:t>Beispielfall aus </a:t>
            </a:r>
            <a:r>
              <a:rPr lang="de-DE" sz="1600" b="1" u="sng" dirty="0" smtClean="0">
                <a:solidFill>
                  <a:schemeClr val="tx1"/>
                </a:solidFill>
              </a:rPr>
              <a:t>2016:</a:t>
            </a:r>
            <a:r>
              <a:rPr lang="de-DE" sz="1600" b="1" u="sng" dirty="0">
                <a:solidFill>
                  <a:schemeClr val="tx1"/>
                </a:solidFill>
              </a:rPr>
              <a:t/>
            </a:r>
            <a:br>
              <a:rPr lang="de-DE" sz="1600" b="1" u="sng" dirty="0">
                <a:solidFill>
                  <a:schemeClr val="tx1"/>
                </a:solidFill>
              </a:rPr>
            </a:br>
            <a:r>
              <a:rPr lang="de-DE" sz="1600" i="1" dirty="0">
                <a:solidFill>
                  <a:schemeClr val="tx1"/>
                </a:solidFill>
              </a:rPr>
              <a:t>Bei </a:t>
            </a:r>
            <a:r>
              <a:rPr lang="de-DE" sz="1600" i="1" dirty="0" smtClean="0">
                <a:solidFill>
                  <a:schemeClr val="tx1"/>
                </a:solidFill>
              </a:rPr>
              <a:t>Darmspiegelung mit Abtragung eines Polypen kam </a:t>
            </a:r>
            <a:r>
              <a:rPr lang="de-DE" sz="1600" i="1" dirty="0">
                <a:solidFill>
                  <a:schemeClr val="tx1"/>
                </a:solidFill>
              </a:rPr>
              <a:t>es </a:t>
            </a:r>
            <a:r>
              <a:rPr lang="de-DE" sz="1600" i="1" dirty="0" smtClean="0">
                <a:solidFill>
                  <a:schemeClr val="tx1"/>
                </a:solidFill>
              </a:rPr>
              <a:t>zur Verletzung der Darmwand, die zwar erkannt, dann aber zu spät operiert wurde.</a:t>
            </a:r>
            <a:endParaRPr lang="de-DE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53060" y="609337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4661" y="235591"/>
            <a:ext cx="8774130" cy="706326"/>
          </a:xfrm>
        </p:spPr>
        <p:txBody>
          <a:bodyPr/>
          <a:lstStyle/>
          <a:p>
            <a:r>
              <a:rPr lang="de-DE" sz="2800" dirty="0" smtClean="0"/>
              <a:t>Fehler nach führendem Verantwortungsbereich</a:t>
            </a:r>
            <a:endParaRPr lang="de-DE" sz="2000" dirty="0"/>
          </a:p>
        </p:txBody>
      </p:sp>
      <p:graphicFrame>
        <p:nvGraphicFramePr>
          <p:cNvPr id="12" name="Inhaltsplatzhalter 6"/>
          <p:cNvGraphicFramePr>
            <a:graphicFrameLocks/>
          </p:cNvGraphicFramePr>
          <p:nvPr>
            <p:extLst/>
          </p:nvPr>
        </p:nvGraphicFramePr>
        <p:xfrm>
          <a:off x="285662" y="1701454"/>
          <a:ext cx="6256528" cy="431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ige Legende 12"/>
          <p:cNvSpPr/>
          <p:nvPr/>
        </p:nvSpPr>
        <p:spPr>
          <a:xfrm>
            <a:off x="976861" y="5858938"/>
            <a:ext cx="1614352" cy="298423"/>
          </a:xfrm>
          <a:prstGeom prst="wedgeRectCallout">
            <a:avLst>
              <a:gd name="adj1" fmla="val 78548"/>
              <a:gd name="adj2" fmla="val -17167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Operative </a:t>
            </a:r>
            <a:r>
              <a:rPr lang="de-DE" sz="1400" b="1" dirty="0">
                <a:solidFill>
                  <a:srgbClr val="3B3C3B"/>
                </a:solidFill>
              </a:rPr>
              <a:t>T</a:t>
            </a:r>
            <a:r>
              <a:rPr lang="de-DE" sz="1400" b="1" dirty="0" smtClean="0">
                <a:solidFill>
                  <a:srgbClr val="3B3C3B"/>
                </a:solidFill>
              </a:rPr>
              <a:t>herapie</a:t>
            </a:r>
          </a:p>
        </p:txBody>
      </p:sp>
      <p:sp>
        <p:nvSpPr>
          <p:cNvPr id="14" name="Rechteckige Legende 13"/>
          <p:cNvSpPr/>
          <p:nvPr/>
        </p:nvSpPr>
        <p:spPr>
          <a:xfrm>
            <a:off x="407582" y="2044359"/>
            <a:ext cx="1420173" cy="298423"/>
          </a:xfrm>
          <a:prstGeom prst="wedgeRectCallout">
            <a:avLst>
              <a:gd name="adj1" fmla="val 52010"/>
              <a:gd name="adj2" fmla="val 30433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Befunderhebung</a:t>
            </a:r>
          </a:p>
        </p:txBody>
      </p:sp>
      <p:sp>
        <p:nvSpPr>
          <p:cNvPr id="15" name="Rechteckige Legende 14"/>
          <p:cNvSpPr/>
          <p:nvPr/>
        </p:nvSpPr>
        <p:spPr>
          <a:xfrm>
            <a:off x="2591213" y="787910"/>
            <a:ext cx="1457948" cy="480004"/>
          </a:xfrm>
          <a:prstGeom prst="wedgeRectCallout">
            <a:avLst>
              <a:gd name="adj1" fmla="val 31734"/>
              <a:gd name="adj2" fmla="val 18705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err="1" smtClean="0">
                <a:solidFill>
                  <a:srgbClr val="3B3C3B"/>
                </a:solidFill>
              </a:rPr>
              <a:t>Interventionelle</a:t>
            </a:r>
            <a:r>
              <a:rPr lang="de-DE" sz="1400" b="1" dirty="0" smtClean="0">
                <a:solidFill>
                  <a:srgbClr val="3B3C3B"/>
                </a:solidFill>
              </a:rPr>
              <a:t> Therapie</a:t>
            </a:r>
          </a:p>
        </p:txBody>
      </p:sp>
      <p:sp>
        <p:nvSpPr>
          <p:cNvPr id="16" name="Rechteckige Legende 15"/>
          <p:cNvSpPr/>
          <p:nvPr/>
        </p:nvSpPr>
        <p:spPr>
          <a:xfrm>
            <a:off x="1705835" y="1370991"/>
            <a:ext cx="688710" cy="320429"/>
          </a:xfrm>
          <a:prstGeom prst="wedgeRectCallout">
            <a:avLst>
              <a:gd name="adj1" fmla="val 130460"/>
              <a:gd name="adj2" fmla="val 127551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Pflege</a:t>
            </a:r>
          </a:p>
        </p:txBody>
      </p:sp>
      <p:sp>
        <p:nvSpPr>
          <p:cNvPr id="17" name="Rechteckige Legende 16"/>
          <p:cNvSpPr/>
          <p:nvPr/>
        </p:nvSpPr>
        <p:spPr>
          <a:xfrm>
            <a:off x="5562517" y="1865938"/>
            <a:ext cx="1408097" cy="498170"/>
          </a:xfrm>
          <a:prstGeom prst="wedgeRectCallout">
            <a:avLst>
              <a:gd name="adj1" fmla="val -75371"/>
              <a:gd name="adj2" fmla="val 16241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Medikamentöse </a:t>
            </a:r>
            <a:br>
              <a:rPr lang="de-DE" sz="1400" b="1" dirty="0" smtClean="0">
                <a:solidFill>
                  <a:srgbClr val="3B3C3B"/>
                </a:solidFill>
              </a:rPr>
            </a:br>
            <a:r>
              <a:rPr lang="de-DE" sz="1400" b="1" dirty="0" smtClean="0">
                <a:solidFill>
                  <a:srgbClr val="3B3C3B"/>
                </a:solidFill>
              </a:rPr>
              <a:t>Therapie</a:t>
            </a:r>
          </a:p>
        </p:txBody>
      </p:sp>
      <p:sp>
        <p:nvSpPr>
          <p:cNvPr id="19" name="Rechteckige Legende 18"/>
          <p:cNvSpPr/>
          <p:nvPr/>
        </p:nvSpPr>
        <p:spPr>
          <a:xfrm>
            <a:off x="4480630" y="1050832"/>
            <a:ext cx="2201635" cy="590205"/>
          </a:xfrm>
          <a:prstGeom prst="wedgeRectCallout">
            <a:avLst>
              <a:gd name="adj1" fmla="val -45945"/>
              <a:gd name="adj2" fmla="val 146392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Erkennen und Beherrschen von Komplikationen</a:t>
            </a:r>
          </a:p>
        </p:txBody>
      </p:sp>
      <p:grpSp>
        <p:nvGrpSpPr>
          <p:cNvPr id="25" name="Gruppieren 24"/>
          <p:cNvGrpSpPr/>
          <p:nvPr/>
        </p:nvGrpSpPr>
        <p:grpSpPr>
          <a:xfrm>
            <a:off x="5384638" y="2589009"/>
            <a:ext cx="3264401" cy="3305904"/>
            <a:chOff x="5520695" y="1861714"/>
            <a:chExt cx="3264401" cy="37872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6" name="Rechteckige Legende 25"/>
            <p:cNvSpPr/>
            <p:nvPr/>
          </p:nvSpPr>
          <p:spPr>
            <a:xfrm>
              <a:off x="6259646" y="1861714"/>
              <a:ext cx="2525450" cy="3787277"/>
            </a:xfrm>
            <a:prstGeom prst="wedgeRectCallout">
              <a:avLst>
                <a:gd name="adj1" fmla="val -49292"/>
                <a:gd name="adj2" fmla="val -43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b="1" dirty="0" smtClean="0">
                  <a:solidFill>
                    <a:srgbClr val="3B3C3B"/>
                  </a:solidFill>
                </a:rPr>
                <a:t>Alle weiteren Verantwortungsbereiche</a:t>
              </a:r>
            </a:p>
            <a:p>
              <a:endParaRPr lang="de-DE" sz="1600" dirty="0" smtClean="0">
                <a:solidFill>
                  <a:srgbClr val="3B3C3B"/>
                </a:solidFill>
              </a:endParaRPr>
            </a:p>
          </p:txBody>
        </p:sp>
        <p:sp>
          <p:nvSpPr>
            <p:cNvPr id="27" name="Gleichschenkliges Dreieck 26"/>
            <p:cNvSpPr/>
            <p:nvPr/>
          </p:nvSpPr>
          <p:spPr>
            <a:xfrm rot="16200000">
              <a:off x="5730958" y="2612686"/>
              <a:ext cx="1581150" cy="2001676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1600" b="1">
                <a:solidFill>
                  <a:srgbClr val="3B3C3B"/>
                </a:solidFill>
              </a:endParaRPr>
            </a:p>
          </p:txBody>
        </p:sp>
      </p:grpSp>
      <p:graphicFrame>
        <p:nvGraphicFramePr>
          <p:cNvPr id="28" name="Tabelle 27"/>
          <p:cNvGraphicFramePr>
            <a:graphicFrameLocks noGrp="1"/>
          </p:cNvGraphicFramePr>
          <p:nvPr>
            <p:extLst/>
          </p:nvPr>
        </p:nvGraphicFramePr>
        <p:xfrm>
          <a:off x="6266566" y="3171396"/>
          <a:ext cx="2214694" cy="255147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69957"/>
                <a:gridCol w="544737"/>
              </a:tblGrid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Diagnosestellung </a:t>
                      </a:r>
                      <a:b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(bei eindeutigem Befund)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Aufklärung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 konservative Therapie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3,1 %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Dokumentation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2,0 %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Organisation/ Kommunikation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1,4 %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Notfallmanagement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Sonstige</a:t>
                      </a:r>
                    </a:p>
                  </a:txBody>
                  <a:tcPr marL="72000" marR="72000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  <a:r>
                        <a:rPr lang="de-DE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14</a:t>
            </a:fld>
            <a:endParaRPr lang="de-DE" dirty="0"/>
          </a:p>
        </p:txBody>
      </p:sp>
      <p:sp>
        <p:nvSpPr>
          <p:cNvPr id="18" name="Abgerundete rechteckige Legende 17"/>
          <p:cNvSpPr/>
          <p:nvPr/>
        </p:nvSpPr>
        <p:spPr>
          <a:xfrm>
            <a:off x="2260837" y="2957591"/>
            <a:ext cx="2465082" cy="2037220"/>
          </a:xfrm>
          <a:prstGeom prst="wedgeRoundRectCallout">
            <a:avLst>
              <a:gd name="adj1" fmla="val 60924"/>
              <a:gd name="adj2" fmla="val -39818"/>
              <a:gd name="adj3" fmla="val 16667"/>
            </a:avLst>
          </a:prstGeom>
          <a:solidFill>
            <a:schemeClr val="accent6"/>
          </a:solidFill>
          <a:ln w="63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de-DE" sz="1600" b="1" u="sng" dirty="0">
                <a:solidFill>
                  <a:schemeClr val="tx1"/>
                </a:solidFill>
              </a:rPr>
              <a:t>Beispielfall aus </a:t>
            </a:r>
            <a:r>
              <a:rPr lang="de-DE" sz="1600" b="1" u="sng" dirty="0" smtClean="0">
                <a:solidFill>
                  <a:schemeClr val="tx1"/>
                </a:solidFill>
              </a:rPr>
              <a:t>2016:</a:t>
            </a:r>
            <a:br>
              <a:rPr lang="de-DE" sz="1600" b="1" u="sng" dirty="0" smtClean="0">
                <a:solidFill>
                  <a:schemeClr val="tx1"/>
                </a:solidFill>
              </a:rPr>
            </a:br>
            <a:r>
              <a:rPr lang="de-DE" sz="1600" i="1" dirty="0" smtClean="0">
                <a:solidFill>
                  <a:schemeClr val="tx1"/>
                </a:solidFill>
              </a:rPr>
              <a:t>Ein </a:t>
            </a:r>
            <a:r>
              <a:rPr lang="de-DE" sz="1600" i="1" dirty="0">
                <a:solidFill>
                  <a:schemeClr val="tx1"/>
                </a:solidFill>
              </a:rPr>
              <a:t>Medikament </a:t>
            </a:r>
            <a:r>
              <a:rPr lang="de-DE" sz="1600" i="1" dirty="0" smtClean="0">
                <a:solidFill>
                  <a:schemeClr val="tx1"/>
                </a:solidFill>
              </a:rPr>
              <a:t>zur Immunsuppression wurde überdosiert und führte zu starker Immunschwäche und Sepsis („Blutvergiftung“)</a:t>
            </a:r>
            <a:endParaRPr lang="de-DE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73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53060" y="571237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4661" y="216541"/>
            <a:ext cx="8774130" cy="706326"/>
          </a:xfrm>
        </p:spPr>
        <p:txBody>
          <a:bodyPr/>
          <a:lstStyle/>
          <a:p>
            <a:pPr algn="ctr"/>
            <a:r>
              <a:rPr lang="de-DE" sz="2800" dirty="0"/>
              <a:t>Fehlerarten</a:t>
            </a:r>
          </a:p>
        </p:txBody>
      </p:sp>
      <p:graphicFrame>
        <p:nvGraphicFramePr>
          <p:cNvPr id="12" name="Inhaltsplatzhalter 6"/>
          <p:cNvGraphicFramePr>
            <a:graphicFrameLocks/>
          </p:cNvGraphicFramePr>
          <p:nvPr>
            <p:extLst/>
          </p:nvPr>
        </p:nvGraphicFramePr>
        <p:xfrm>
          <a:off x="1009650" y="901037"/>
          <a:ext cx="6910874" cy="4718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7054060" y="895351"/>
            <a:ext cx="1919899" cy="268763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noAutofit/>
          </a:bodyPr>
          <a:lstStyle/>
          <a:p>
            <a:pPr algn="ctr"/>
            <a:r>
              <a:rPr lang="de-DE" b="1" dirty="0" smtClean="0">
                <a:solidFill>
                  <a:srgbClr val="3B3C3B"/>
                </a:solidFill>
              </a:rPr>
              <a:t>Maßnahme </a:t>
            </a:r>
          </a:p>
          <a:p>
            <a:pPr algn="ctr"/>
            <a:r>
              <a:rPr lang="de-DE" b="1" dirty="0" smtClean="0">
                <a:solidFill>
                  <a:srgbClr val="3B3C3B"/>
                </a:solidFill>
              </a:rPr>
              <a:t>nicht durchgeführt</a:t>
            </a:r>
            <a:endParaRPr lang="de-DE" b="1" dirty="0">
              <a:solidFill>
                <a:srgbClr val="3B3C3B"/>
              </a:solidFill>
            </a:endParaRPr>
          </a:p>
        </p:txBody>
      </p:sp>
      <p:sp>
        <p:nvSpPr>
          <p:cNvPr id="13" name="Rechteckige Legende 12"/>
          <p:cNvSpPr/>
          <p:nvPr/>
        </p:nvSpPr>
        <p:spPr>
          <a:xfrm>
            <a:off x="7147545" y="1011238"/>
            <a:ext cx="1732928" cy="634817"/>
          </a:xfrm>
          <a:prstGeom prst="wedgeRectCallout">
            <a:avLst>
              <a:gd name="adj1" fmla="val -140440"/>
              <a:gd name="adj2" fmla="val 1665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>
                <a:solidFill>
                  <a:srgbClr val="3B3C3B"/>
                </a:solidFill>
              </a:rPr>
              <a:t>trotz Möglichkeit, Zumutbarkeit, Verfügbarkeit</a:t>
            </a:r>
            <a:endParaRPr lang="de-DE" sz="1200" b="1" dirty="0" smtClean="0">
              <a:solidFill>
                <a:srgbClr val="3B3C3B"/>
              </a:solidFill>
            </a:endParaRPr>
          </a:p>
        </p:txBody>
      </p:sp>
      <p:sp>
        <p:nvSpPr>
          <p:cNvPr id="22" name="Rechteckige Legende 21"/>
          <p:cNvSpPr/>
          <p:nvPr/>
        </p:nvSpPr>
        <p:spPr>
          <a:xfrm>
            <a:off x="7147545" y="2821023"/>
            <a:ext cx="1733547" cy="648062"/>
          </a:xfrm>
          <a:prstGeom prst="wedgeRectCallout">
            <a:avLst>
              <a:gd name="adj1" fmla="val -73024"/>
              <a:gd name="adj2" fmla="val 1188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nicht </a:t>
            </a:r>
          </a:p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verfügbar</a:t>
            </a:r>
          </a:p>
        </p:txBody>
      </p:sp>
      <p:sp>
        <p:nvSpPr>
          <p:cNvPr id="24" name="Rechteckige Legende 23"/>
          <p:cNvSpPr/>
          <p:nvPr/>
        </p:nvSpPr>
        <p:spPr>
          <a:xfrm>
            <a:off x="174661" y="1287734"/>
            <a:ext cx="1919899" cy="939929"/>
          </a:xfrm>
          <a:prstGeom prst="wedgeRectCallout">
            <a:avLst>
              <a:gd name="adj1" fmla="val 71041"/>
              <a:gd name="adj2" fmla="val 89318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 smtClean="0">
                <a:solidFill>
                  <a:srgbClr val="3B3C3B"/>
                </a:solidFill>
              </a:rPr>
              <a:t>Maßnahme </a:t>
            </a:r>
            <a:endParaRPr lang="de-DE" sz="1800" b="1" dirty="0">
              <a:solidFill>
                <a:srgbClr val="3B3C3B"/>
              </a:solidFill>
            </a:endParaRPr>
          </a:p>
          <a:p>
            <a:pPr algn="ctr"/>
            <a:r>
              <a:rPr lang="de-DE" sz="1800" b="1" dirty="0" smtClean="0">
                <a:solidFill>
                  <a:srgbClr val="3B3C3B"/>
                </a:solidFill>
              </a:rPr>
              <a:t>zu spät durchgeführt</a:t>
            </a:r>
            <a:endParaRPr lang="de-DE" sz="1800" b="1" dirty="0">
              <a:solidFill>
                <a:srgbClr val="3B3C3B"/>
              </a:solidFill>
            </a:endParaRPr>
          </a:p>
        </p:txBody>
      </p:sp>
      <p:sp>
        <p:nvSpPr>
          <p:cNvPr id="25" name="Rechteckige Legende 24"/>
          <p:cNvSpPr/>
          <p:nvPr/>
        </p:nvSpPr>
        <p:spPr>
          <a:xfrm>
            <a:off x="7028892" y="4881963"/>
            <a:ext cx="1919899" cy="947072"/>
          </a:xfrm>
          <a:prstGeom prst="wedgeRectCallout">
            <a:avLst>
              <a:gd name="adj1" fmla="val -126254"/>
              <a:gd name="adj2" fmla="val -5014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 smtClean="0">
                <a:solidFill>
                  <a:srgbClr val="3B3C3B"/>
                </a:solidFill>
              </a:rPr>
              <a:t>Maßnahme </a:t>
            </a:r>
            <a:endParaRPr lang="de-DE" sz="1800" b="1" dirty="0">
              <a:solidFill>
                <a:srgbClr val="3B3C3B"/>
              </a:solidFill>
            </a:endParaRPr>
          </a:p>
          <a:p>
            <a:pPr algn="ctr"/>
            <a:r>
              <a:rPr lang="de-DE" sz="1800" b="1" dirty="0" smtClean="0">
                <a:solidFill>
                  <a:srgbClr val="3B3C3B"/>
                </a:solidFill>
              </a:rPr>
              <a:t>fehlerhaft durchgeführt</a:t>
            </a:r>
            <a:endParaRPr lang="de-DE" sz="1800" b="1" dirty="0">
              <a:solidFill>
                <a:srgbClr val="3B3C3B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74661" y="3140076"/>
            <a:ext cx="1919899" cy="2687638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bIns="360000" rtlCol="0" anchor="ctr" anchorCtr="1">
            <a:noAutofit/>
          </a:bodyPr>
          <a:lstStyle/>
          <a:p>
            <a:pPr algn="ctr"/>
            <a:r>
              <a:rPr lang="de-DE" b="1" dirty="0" smtClean="0">
                <a:solidFill>
                  <a:srgbClr val="3B3C3B"/>
                </a:solidFill>
              </a:rPr>
              <a:t>falsche Maßnahme durchgeführt</a:t>
            </a:r>
            <a:endParaRPr lang="de-DE" b="1" dirty="0">
              <a:solidFill>
                <a:srgbClr val="3B3C3B"/>
              </a:solidFill>
            </a:endParaRPr>
          </a:p>
        </p:txBody>
      </p:sp>
      <p:sp>
        <p:nvSpPr>
          <p:cNvPr id="28" name="Rechteckige Legende 27"/>
          <p:cNvSpPr/>
          <p:nvPr/>
        </p:nvSpPr>
        <p:spPr>
          <a:xfrm>
            <a:off x="268146" y="3255963"/>
            <a:ext cx="1732928" cy="634817"/>
          </a:xfrm>
          <a:prstGeom prst="wedgeRectCallout">
            <a:avLst>
              <a:gd name="adj1" fmla="val 74535"/>
              <a:gd name="adj2" fmla="val -24164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kontraindiziert</a:t>
            </a:r>
            <a:endParaRPr lang="de-DE" sz="1400" b="1" dirty="0" smtClean="0">
              <a:solidFill>
                <a:srgbClr val="3B3C3B"/>
              </a:solidFill>
            </a:endParaRPr>
          </a:p>
        </p:txBody>
      </p:sp>
      <p:sp>
        <p:nvSpPr>
          <p:cNvPr id="29" name="Rechteckige Legende 28"/>
          <p:cNvSpPr/>
          <p:nvPr/>
        </p:nvSpPr>
        <p:spPr>
          <a:xfrm>
            <a:off x="282981" y="5053973"/>
            <a:ext cx="1733547" cy="648062"/>
          </a:xfrm>
          <a:prstGeom prst="wedgeRectCallout">
            <a:avLst>
              <a:gd name="adj1" fmla="val 88957"/>
              <a:gd name="adj2" fmla="val -200794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nicht </a:t>
            </a:r>
          </a:p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indiziert, wenig erfolgversprechend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05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1093239" y="1208014"/>
          <a:ext cx="7246448" cy="42392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633" y="159391"/>
            <a:ext cx="8424733" cy="706326"/>
          </a:xfrm>
        </p:spPr>
        <p:txBody>
          <a:bodyPr/>
          <a:lstStyle/>
          <a:p>
            <a:pPr algn="ctr"/>
            <a:r>
              <a:rPr lang="de-DE" sz="2800" dirty="0" smtClean="0"/>
              <a:t>Schaden bei kausalem Fehler </a:t>
            </a:r>
            <a:r>
              <a:rPr lang="de-DE" sz="2000" dirty="0" smtClean="0"/>
              <a:t>(nach MERP-Index von E bis I)</a:t>
            </a:r>
            <a:endParaRPr lang="de-DE" sz="2000" dirty="0"/>
          </a:p>
        </p:txBody>
      </p:sp>
      <p:sp>
        <p:nvSpPr>
          <p:cNvPr id="11" name="Rechteckige Legende 10"/>
          <p:cNvSpPr/>
          <p:nvPr/>
        </p:nvSpPr>
        <p:spPr>
          <a:xfrm>
            <a:off x="1500121" y="5195049"/>
            <a:ext cx="1897020" cy="656795"/>
          </a:xfrm>
          <a:prstGeom prst="wedgeRectCallout">
            <a:avLst>
              <a:gd name="adj1" fmla="val 59119"/>
              <a:gd name="adj2" fmla="val -12359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Vorübergehender Schaden</a:t>
            </a:r>
          </a:p>
          <a:p>
            <a:pPr algn="ctr"/>
            <a:r>
              <a:rPr lang="de-DE" sz="1200" dirty="0" smtClean="0">
                <a:solidFill>
                  <a:srgbClr val="3B3C3B"/>
                </a:solidFill>
              </a:rPr>
              <a:t>Intervention notwendig</a:t>
            </a:r>
          </a:p>
        </p:txBody>
      </p:sp>
      <p:sp>
        <p:nvSpPr>
          <p:cNvPr id="5" name="Rechteckige Legende 4"/>
          <p:cNvSpPr/>
          <p:nvPr/>
        </p:nvSpPr>
        <p:spPr>
          <a:xfrm>
            <a:off x="838789" y="1186337"/>
            <a:ext cx="1897020" cy="902522"/>
          </a:xfrm>
          <a:prstGeom prst="wedgeRectCallout">
            <a:avLst>
              <a:gd name="adj1" fmla="val 95824"/>
              <a:gd name="adj2" fmla="val 3313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Vorübergehender Schaden</a:t>
            </a:r>
          </a:p>
          <a:p>
            <a:pPr algn="ctr"/>
            <a:r>
              <a:rPr lang="de-DE" sz="1200" dirty="0" smtClean="0">
                <a:solidFill>
                  <a:srgbClr val="3B3C3B"/>
                </a:solidFill>
              </a:rPr>
              <a:t>Krankenhausaufenthalt </a:t>
            </a:r>
            <a:r>
              <a:rPr lang="de-DE" sz="1200" dirty="0">
                <a:solidFill>
                  <a:srgbClr val="3B3C3B"/>
                </a:solidFill>
              </a:rPr>
              <a:t>notwendig oder verlängert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887486" y="4126238"/>
            <a:ext cx="28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E</a:t>
            </a: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90122" y="2120989"/>
            <a:ext cx="28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F</a:t>
            </a: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357532" y="2245041"/>
            <a:ext cx="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G</a:t>
            </a:r>
            <a:r>
              <a:rPr lang="de-DE" sz="1000" b="1" dirty="0" smtClean="0">
                <a:solidFill>
                  <a:prstClr val="white"/>
                </a:solidFill>
              </a:rPr>
              <a:t>1</a:t>
            </a:r>
            <a:endParaRPr lang="de-DE" sz="1000" b="1" dirty="0">
              <a:solidFill>
                <a:prstClr val="white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657948" y="3707110"/>
            <a:ext cx="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G</a:t>
            </a:r>
            <a:r>
              <a:rPr lang="de-DE" sz="1000" b="1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787540" y="2969347"/>
            <a:ext cx="484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G</a:t>
            </a:r>
            <a:r>
              <a:rPr lang="de-DE" sz="1000" b="1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456319" y="3986782"/>
            <a:ext cx="28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H</a:t>
            </a: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331711" y="4126238"/>
            <a:ext cx="287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prstClr val="white"/>
                </a:solidFill>
              </a:rPr>
              <a:t>I</a:t>
            </a:r>
            <a:endParaRPr lang="de-DE" b="1" dirty="0">
              <a:solidFill>
                <a:prstClr val="white"/>
              </a:solidFill>
            </a:endParaRPr>
          </a:p>
        </p:txBody>
      </p:sp>
      <p:sp>
        <p:nvSpPr>
          <p:cNvPr id="17" name="Rechteckige Legende 16"/>
          <p:cNvSpPr/>
          <p:nvPr/>
        </p:nvSpPr>
        <p:spPr>
          <a:xfrm>
            <a:off x="6283729" y="1456770"/>
            <a:ext cx="1248672" cy="444347"/>
          </a:xfrm>
          <a:prstGeom prst="wedgeRectCallout">
            <a:avLst>
              <a:gd name="adj1" fmla="val -61266"/>
              <a:gd name="adj2" fmla="val 108567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Dauerschaden</a:t>
            </a:r>
          </a:p>
          <a:p>
            <a:pPr algn="ctr"/>
            <a:r>
              <a:rPr lang="de-DE" sz="1200" dirty="0" smtClean="0">
                <a:solidFill>
                  <a:srgbClr val="3B3C3B"/>
                </a:solidFill>
              </a:rPr>
              <a:t>leicht</a:t>
            </a:r>
            <a:endParaRPr lang="de-DE" sz="1200" dirty="0">
              <a:solidFill>
                <a:srgbClr val="3B3C3B"/>
              </a:solidFill>
            </a:endParaRPr>
          </a:p>
        </p:txBody>
      </p:sp>
      <p:sp>
        <p:nvSpPr>
          <p:cNvPr id="18" name="Rechteckige Legende 17"/>
          <p:cNvSpPr/>
          <p:nvPr/>
        </p:nvSpPr>
        <p:spPr>
          <a:xfrm>
            <a:off x="6838314" y="2674954"/>
            <a:ext cx="1248672" cy="444347"/>
          </a:xfrm>
          <a:prstGeom prst="wedgeRectCallout">
            <a:avLst>
              <a:gd name="adj1" fmla="val -70000"/>
              <a:gd name="adj2" fmla="val 48153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Dauerschaden</a:t>
            </a:r>
          </a:p>
          <a:p>
            <a:pPr algn="ctr"/>
            <a:r>
              <a:rPr lang="de-DE" sz="1200" dirty="0" smtClean="0">
                <a:solidFill>
                  <a:srgbClr val="3B3C3B"/>
                </a:solidFill>
              </a:rPr>
              <a:t>mittel</a:t>
            </a:r>
            <a:endParaRPr lang="de-DE" sz="1200" dirty="0">
              <a:solidFill>
                <a:srgbClr val="3B3C3B"/>
              </a:solidFill>
            </a:endParaRPr>
          </a:p>
        </p:txBody>
      </p:sp>
      <p:sp>
        <p:nvSpPr>
          <p:cNvPr id="19" name="Rechteckige Legende 18"/>
          <p:cNvSpPr/>
          <p:nvPr/>
        </p:nvSpPr>
        <p:spPr>
          <a:xfrm>
            <a:off x="6786931" y="3970491"/>
            <a:ext cx="1248672" cy="444347"/>
          </a:xfrm>
          <a:prstGeom prst="wedgeRectCallout">
            <a:avLst>
              <a:gd name="adj1" fmla="val -80078"/>
              <a:gd name="adj2" fmla="val -25477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Dauerschaden</a:t>
            </a:r>
          </a:p>
          <a:p>
            <a:pPr algn="ctr"/>
            <a:r>
              <a:rPr lang="de-DE" sz="1200" dirty="0" smtClean="0">
                <a:solidFill>
                  <a:srgbClr val="3B3C3B"/>
                </a:solidFill>
              </a:rPr>
              <a:t>schwer</a:t>
            </a:r>
            <a:endParaRPr lang="de-DE" sz="1200" dirty="0">
              <a:solidFill>
                <a:srgbClr val="3B3C3B"/>
              </a:solidFill>
            </a:endParaRPr>
          </a:p>
        </p:txBody>
      </p:sp>
      <p:sp>
        <p:nvSpPr>
          <p:cNvPr id="20" name="Rechteckige Legende 19"/>
          <p:cNvSpPr/>
          <p:nvPr/>
        </p:nvSpPr>
        <p:spPr>
          <a:xfrm>
            <a:off x="6608665" y="4708888"/>
            <a:ext cx="1351437" cy="444347"/>
          </a:xfrm>
          <a:prstGeom prst="wedgeRectCallout">
            <a:avLst>
              <a:gd name="adj1" fmla="val -89994"/>
              <a:gd name="adj2" fmla="val -63234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Lebensrettende Maßnahme</a:t>
            </a:r>
          </a:p>
        </p:txBody>
      </p:sp>
      <p:sp>
        <p:nvSpPr>
          <p:cNvPr id="21" name="Rechteckige Legende 20"/>
          <p:cNvSpPr/>
          <p:nvPr/>
        </p:nvSpPr>
        <p:spPr>
          <a:xfrm>
            <a:off x="5905112" y="5188037"/>
            <a:ext cx="474970" cy="256162"/>
          </a:xfrm>
          <a:prstGeom prst="wedgeRectCallout">
            <a:avLst>
              <a:gd name="adj1" fmla="val -81924"/>
              <a:gd name="adj2" fmla="val -18394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Tod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121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000" y="1772333"/>
            <a:ext cx="8417492" cy="43610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dirty="0" smtClean="0"/>
              <a:t>Eine simple Antwort: „</a:t>
            </a:r>
            <a:r>
              <a:rPr lang="de-DE" b="1" dirty="0" smtClean="0"/>
              <a:t>Never Events</a:t>
            </a:r>
            <a:r>
              <a:rPr lang="de-DE" dirty="0" smtClean="0"/>
              <a:t>“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b="1" dirty="0" smtClean="0"/>
              <a:t>Folgenschwer</a:t>
            </a:r>
            <a:r>
              <a:rPr lang="de-DE" dirty="0" smtClean="0"/>
              <a:t> und prinzipiell vollständig </a:t>
            </a:r>
            <a:r>
              <a:rPr lang="de-DE" b="1" dirty="0" smtClean="0"/>
              <a:t>vermeidbar</a:t>
            </a:r>
            <a:endParaRPr lang="de-DE" dirty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dirty="0" smtClean="0"/>
              <a:t>Z.B. Verbliebene Fremdkörper; Verwechslungen (Seite, Patient, Medikament); offensichtliche, hohe Risiken nicht beachtet …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de-DE" u="sng" dirty="0" smtClean="0"/>
              <a:t>Kein</a:t>
            </a:r>
            <a:r>
              <a:rPr lang="de-DE" dirty="0" smtClean="0"/>
              <a:t> Hinweis auf besonders „schweres“ Verschulden eines Einzelnen, sondern auf </a:t>
            </a:r>
            <a:r>
              <a:rPr lang="de-DE" b="1" dirty="0" smtClean="0"/>
              <a:t>systematisch bestehendes Risiko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de-DE" b="1" dirty="0" smtClean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60000" y="367663"/>
            <a:ext cx="8424733" cy="450943"/>
          </a:xfrm>
        </p:spPr>
        <p:txBody>
          <a:bodyPr/>
          <a:lstStyle/>
          <a:p>
            <a:r>
              <a:rPr lang="de-DE" sz="3200" dirty="0" smtClean="0"/>
              <a:t>Heterogenes, oft komplexes Fehlergeschehen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9999" y="6319755"/>
            <a:ext cx="1369264" cy="546634"/>
          </a:xfrm>
        </p:spPr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1729263" y="6319755"/>
            <a:ext cx="625904" cy="546634"/>
          </a:xfrm>
        </p:spPr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260837" y="6319755"/>
            <a:ext cx="4699910" cy="546634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512400" y="818606"/>
            <a:ext cx="8424733" cy="5027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i="0" ker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i="1" dirty="0" smtClean="0">
                <a:solidFill>
                  <a:srgbClr val="064882"/>
                </a:solidFill>
              </a:rPr>
              <a:t>Wo also besonders hinsehen, wie Prioritäten erkennen?</a:t>
            </a:r>
            <a:endParaRPr lang="de-DE" sz="2800" i="1" dirty="0">
              <a:solidFill>
                <a:srgbClr val="0648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81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b="6643"/>
          <a:stretch/>
        </p:blipFill>
        <p:spPr>
          <a:xfrm rot="21327433">
            <a:off x="5029923" y="3479146"/>
            <a:ext cx="3612886" cy="254299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272079"/>
            <a:ext cx="8424733" cy="1080001"/>
          </a:xfrm>
        </p:spPr>
        <p:txBody>
          <a:bodyPr/>
          <a:lstStyle/>
          <a:p>
            <a:r>
              <a:rPr lang="de-DE" dirty="0" smtClean="0"/>
              <a:t>Was eigentlich sicher vermeidbar ist ...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230">
            <a:off x="4790755" y="964052"/>
            <a:ext cx="3785242" cy="25395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1071">
            <a:off x="687019" y="844270"/>
            <a:ext cx="4061149" cy="30458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701"/>
          <a:stretch/>
        </p:blipFill>
        <p:spPr>
          <a:xfrm rot="370460">
            <a:off x="981899" y="3604293"/>
            <a:ext cx="4134903" cy="28230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0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498" y="249818"/>
            <a:ext cx="8424733" cy="1080001"/>
          </a:xfrm>
        </p:spPr>
        <p:txBody>
          <a:bodyPr/>
          <a:lstStyle/>
          <a:p>
            <a:r>
              <a:rPr lang="de-DE" dirty="0" smtClean="0"/>
              <a:t>Never </a:t>
            </a:r>
            <a:r>
              <a:rPr lang="de-DE" dirty="0"/>
              <a:t>E</a:t>
            </a:r>
            <a:r>
              <a:rPr lang="de-DE" dirty="0" smtClean="0"/>
              <a:t>vents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1739" y="814708"/>
            <a:ext cx="8417492" cy="423270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 smtClean="0"/>
              <a:t>Definiert u.a. in den USA (NQF/AHRQ) und GB (NHS):</a:t>
            </a:r>
            <a:br>
              <a:rPr lang="de-DE" dirty="0" smtClean="0"/>
            </a:br>
            <a:endParaRPr lang="de-DE" dirty="0" smtClean="0"/>
          </a:p>
          <a:p>
            <a:pPr lvl="1">
              <a:lnSpc>
                <a:spcPct val="150000"/>
              </a:lnSpc>
            </a:pPr>
            <a:r>
              <a:rPr lang="de-DE" dirty="0" smtClean="0"/>
              <a:t>USA: 29 Ereignisse </a:t>
            </a:r>
            <a:br>
              <a:rPr lang="de-DE" dirty="0" smtClean="0"/>
            </a:br>
            <a:r>
              <a:rPr lang="de-DE" sz="1800" dirty="0" smtClean="0"/>
              <a:t>(beginnend 2001, aktueller Stand 2011)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>
                <a:hlinkClick r:id="rId3"/>
              </a:rPr>
              <a:t>http://psnet.ahrq.gov/primer.aspx?primerID=3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  <a:p>
            <a:pPr lvl="1">
              <a:lnSpc>
                <a:spcPct val="150000"/>
              </a:lnSpc>
            </a:pPr>
            <a:r>
              <a:rPr lang="de-DE" dirty="0" smtClean="0"/>
              <a:t>GB: 25 Ereignisse </a:t>
            </a:r>
            <a:br>
              <a:rPr lang="de-DE" dirty="0" smtClean="0"/>
            </a:br>
            <a:r>
              <a:rPr lang="de-DE" sz="1800" dirty="0" smtClean="0"/>
              <a:t>(Stand 2014, teilweise Modifikationen für Folgejahre)</a:t>
            </a:r>
            <a:endParaRPr lang="de-DE" dirty="0" smtClean="0"/>
          </a:p>
          <a:p>
            <a:pPr lvl="2">
              <a:lnSpc>
                <a:spcPct val="150000"/>
              </a:lnSpc>
            </a:pPr>
            <a:r>
              <a:rPr lang="de-DE" dirty="0" smtClean="0">
                <a:hlinkClick r:id="rId4"/>
              </a:rPr>
              <a:t>http://www.england.nhs.uk/ourwork/patientsafety/never-events/</a:t>
            </a:r>
            <a:endParaRPr lang="de-DE" dirty="0" smtClean="0"/>
          </a:p>
          <a:p>
            <a:pPr lvl="2">
              <a:lnSpc>
                <a:spcPct val="150000"/>
              </a:lnSpc>
            </a:pPr>
            <a:endParaRPr lang="de-DE" dirty="0" smtClean="0"/>
          </a:p>
          <a:p>
            <a:pPr lvl="1">
              <a:lnSpc>
                <a:spcPct val="150000"/>
              </a:lnSpc>
            </a:pPr>
            <a:r>
              <a:rPr lang="de-DE" dirty="0" smtClean="0"/>
              <a:t>Schnittmenge: 44 Ereignisse in MDK-Liste seit 2014</a:t>
            </a:r>
          </a:p>
          <a:p>
            <a:pPr lvl="1">
              <a:lnSpc>
                <a:spcPct val="150000"/>
              </a:lnSpc>
            </a:pPr>
            <a:endParaRPr lang="de-DE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959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1" y="280987"/>
            <a:ext cx="7150631" cy="408444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68" y="1947333"/>
            <a:ext cx="5932644" cy="4138612"/>
          </a:xfrm>
          <a:ln w="12700">
            <a:solidFill>
              <a:schemeClr val="tx1"/>
            </a:solidFill>
          </a:ln>
        </p:spPr>
      </p:pic>
      <p:sp>
        <p:nvSpPr>
          <p:cNvPr id="9" name="Freihandform 8"/>
          <p:cNvSpPr/>
          <p:nvPr/>
        </p:nvSpPr>
        <p:spPr>
          <a:xfrm>
            <a:off x="2004658" y="1097731"/>
            <a:ext cx="5137633" cy="501480"/>
          </a:xfrm>
          <a:custGeom>
            <a:avLst/>
            <a:gdLst>
              <a:gd name="connsiteX0" fmla="*/ 0 w 4233334"/>
              <a:gd name="connsiteY0" fmla="*/ 0 h 423333"/>
              <a:gd name="connsiteX1" fmla="*/ 0 w 4233334"/>
              <a:gd name="connsiteY1" fmla="*/ 0 h 423333"/>
              <a:gd name="connsiteX2" fmla="*/ 829734 w 4233334"/>
              <a:gd name="connsiteY2" fmla="*/ 50800 h 423333"/>
              <a:gd name="connsiteX3" fmla="*/ 1676400 w 4233334"/>
              <a:gd name="connsiteY3" fmla="*/ 186267 h 423333"/>
              <a:gd name="connsiteX4" fmla="*/ 2531534 w 4233334"/>
              <a:gd name="connsiteY4" fmla="*/ 347133 h 423333"/>
              <a:gd name="connsiteX5" fmla="*/ 3378200 w 4233334"/>
              <a:gd name="connsiteY5" fmla="*/ 338667 h 423333"/>
              <a:gd name="connsiteX6" fmla="*/ 4233334 w 4233334"/>
              <a:gd name="connsiteY6" fmla="*/ 423333 h 423333"/>
              <a:gd name="connsiteX0" fmla="*/ 0 w 4233334"/>
              <a:gd name="connsiteY0" fmla="*/ 0 h 423333"/>
              <a:gd name="connsiteX1" fmla="*/ 0 w 4233334"/>
              <a:gd name="connsiteY1" fmla="*/ 0 h 423333"/>
              <a:gd name="connsiteX2" fmla="*/ 886125 w 4233334"/>
              <a:gd name="connsiteY2" fmla="*/ 50800 h 423333"/>
              <a:gd name="connsiteX3" fmla="*/ 1676400 w 4233334"/>
              <a:gd name="connsiteY3" fmla="*/ 186267 h 423333"/>
              <a:gd name="connsiteX4" fmla="*/ 2531534 w 4233334"/>
              <a:gd name="connsiteY4" fmla="*/ 347133 h 423333"/>
              <a:gd name="connsiteX5" fmla="*/ 3378200 w 4233334"/>
              <a:gd name="connsiteY5" fmla="*/ 338667 h 423333"/>
              <a:gd name="connsiteX6" fmla="*/ 4233334 w 4233334"/>
              <a:gd name="connsiteY6" fmla="*/ 423333 h 423333"/>
              <a:gd name="connsiteX0" fmla="*/ 0 w 4233334"/>
              <a:gd name="connsiteY0" fmla="*/ 0 h 423333"/>
              <a:gd name="connsiteX1" fmla="*/ 0 w 4233334"/>
              <a:gd name="connsiteY1" fmla="*/ 0 h 423333"/>
              <a:gd name="connsiteX2" fmla="*/ 886125 w 4233334"/>
              <a:gd name="connsiteY2" fmla="*/ 50800 h 423333"/>
              <a:gd name="connsiteX3" fmla="*/ 1746888 w 4233334"/>
              <a:gd name="connsiteY3" fmla="*/ 186267 h 423333"/>
              <a:gd name="connsiteX4" fmla="*/ 2531534 w 4233334"/>
              <a:gd name="connsiteY4" fmla="*/ 347133 h 423333"/>
              <a:gd name="connsiteX5" fmla="*/ 3378200 w 4233334"/>
              <a:gd name="connsiteY5" fmla="*/ 338667 h 423333"/>
              <a:gd name="connsiteX6" fmla="*/ 4233334 w 4233334"/>
              <a:gd name="connsiteY6" fmla="*/ 423333 h 423333"/>
              <a:gd name="connsiteX0" fmla="*/ 0 w 4233334"/>
              <a:gd name="connsiteY0" fmla="*/ 0 h 423333"/>
              <a:gd name="connsiteX1" fmla="*/ 0 w 4233334"/>
              <a:gd name="connsiteY1" fmla="*/ 0 h 423333"/>
              <a:gd name="connsiteX2" fmla="*/ 886125 w 4233334"/>
              <a:gd name="connsiteY2" fmla="*/ 50800 h 423333"/>
              <a:gd name="connsiteX3" fmla="*/ 1746888 w 4233334"/>
              <a:gd name="connsiteY3" fmla="*/ 186267 h 423333"/>
              <a:gd name="connsiteX4" fmla="*/ 2580876 w 4233334"/>
              <a:gd name="connsiteY4" fmla="*/ 347133 h 423333"/>
              <a:gd name="connsiteX5" fmla="*/ 3378200 w 4233334"/>
              <a:gd name="connsiteY5" fmla="*/ 338667 h 423333"/>
              <a:gd name="connsiteX6" fmla="*/ 4233334 w 4233334"/>
              <a:gd name="connsiteY6" fmla="*/ 423333 h 423333"/>
              <a:gd name="connsiteX0" fmla="*/ 0 w 4233334"/>
              <a:gd name="connsiteY0" fmla="*/ 0 h 423333"/>
              <a:gd name="connsiteX1" fmla="*/ 0 w 4233334"/>
              <a:gd name="connsiteY1" fmla="*/ 0 h 423333"/>
              <a:gd name="connsiteX2" fmla="*/ 886125 w 4233334"/>
              <a:gd name="connsiteY2" fmla="*/ 50800 h 423333"/>
              <a:gd name="connsiteX3" fmla="*/ 1746888 w 4233334"/>
              <a:gd name="connsiteY3" fmla="*/ 186267 h 423333"/>
              <a:gd name="connsiteX4" fmla="*/ 2580876 w 4233334"/>
              <a:gd name="connsiteY4" fmla="*/ 347133 h 423333"/>
              <a:gd name="connsiteX5" fmla="*/ 3441639 w 4233334"/>
              <a:gd name="connsiteY5" fmla="*/ 362236 h 423333"/>
              <a:gd name="connsiteX6" fmla="*/ 4233334 w 4233334"/>
              <a:gd name="connsiteY6" fmla="*/ 423333 h 423333"/>
              <a:gd name="connsiteX0" fmla="*/ 0 w 4282675"/>
              <a:gd name="connsiteY0" fmla="*/ 0 h 454760"/>
              <a:gd name="connsiteX1" fmla="*/ 0 w 4282675"/>
              <a:gd name="connsiteY1" fmla="*/ 0 h 454760"/>
              <a:gd name="connsiteX2" fmla="*/ 886125 w 4282675"/>
              <a:gd name="connsiteY2" fmla="*/ 50800 h 454760"/>
              <a:gd name="connsiteX3" fmla="*/ 1746888 w 4282675"/>
              <a:gd name="connsiteY3" fmla="*/ 186267 h 454760"/>
              <a:gd name="connsiteX4" fmla="*/ 2580876 w 4282675"/>
              <a:gd name="connsiteY4" fmla="*/ 347133 h 454760"/>
              <a:gd name="connsiteX5" fmla="*/ 3441639 w 4282675"/>
              <a:gd name="connsiteY5" fmla="*/ 362236 h 454760"/>
              <a:gd name="connsiteX6" fmla="*/ 4282675 w 4282675"/>
              <a:gd name="connsiteY6" fmla="*/ 454760 h 454760"/>
              <a:gd name="connsiteX0" fmla="*/ 0 w 4282675"/>
              <a:gd name="connsiteY0" fmla="*/ 7857 h 462617"/>
              <a:gd name="connsiteX1" fmla="*/ 77536 w 4282675"/>
              <a:gd name="connsiteY1" fmla="*/ 0 h 462617"/>
              <a:gd name="connsiteX2" fmla="*/ 886125 w 4282675"/>
              <a:gd name="connsiteY2" fmla="*/ 58657 h 462617"/>
              <a:gd name="connsiteX3" fmla="*/ 1746888 w 4282675"/>
              <a:gd name="connsiteY3" fmla="*/ 194124 h 462617"/>
              <a:gd name="connsiteX4" fmla="*/ 2580876 w 4282675"/>
              <a:gd name="connsiteY4" fmla="*/ 354990 h 462617"/>
              <a:gd name="connsiteX5" fmla="*/ 3441639 w 4282675"/>
              <a:gd name="connsiteY5" fmla="*/ 370093 h 462617"/>
              <a:gd name="connsiteX6" fmla="*/ 4282675 w 4282675"/>
              <a:gd name="connsiteY6" fmla="*/ 462617 h 462617"/>
              <a:gd name="connsiteX0" fmla="*/ 29810 w 4277241"/>
              <a:gd name="connsiteY0" fmla="*/ 10585 h 465345"/>
              <a:gd name="connsiteX1" fmla="*/ 72102 w 4277241"/>
              <a:gd name="connsiteY1" fmla="*/ 2728 h 465345"/>
              <a:gd name="connsiteX2" fmla="*/ 880691 w 4277241"/>
              <a:gd name="connsiteY2" fmla="*/ 61385 h 465345"/>
              <a:gd name="connsiteX3" fmla="*/ 1741454 w 4277241"/>
              <a:gd name="connsiteY3" fmla="*/ 196852 h 465345"/>
              <a:gd name="connsiteX4" fmla="*/ 2575442 w 4277241"/>
              <a:gd name="connsiteY4" fmla="*/ 357718 h 465345"/>
              <a:gd name="connsiteX5" fmla="*/ 3436205 w 4277241"/>
              <a:gd name="connsiteY5" fmla="*/ 372821 h 465345"/>
              <a:gd name="connsiteX6" fmla="*/ 4277241 w 4277241"/>
              <a:gd name="connsiteY6" fmla="*/ 465345 h 46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7241" h="465345">
                <a:moveTo>
                  <a:pt x="29810" y="10585"/>
                </a:moveTo>
                <a:cubicBezTo>
                  <a:pt x="43907" y="7966"/>
                  <a:pt x="-69712" y="-5739"/>
                  <a:pt x="72102" y="2728"/>
                </a:cubicBezTo>
                <a:cubicBezTo>
                  <a:pt x="213916" y="11195"/>
                  <a:pt x="611161" y="41833"/>
                  <a:pt x="880691" y="61385"/>
                </a:cubicBezTo>
                <a:lnTo>
                  <a:pt x="1741454" y="196852"/>
                </a:lnTo>
                <a:lnTo>
                  <a:pt x="2575442" y="357718"/>
                </a:lnTo>
                <a:lnTo>
                  <a:pt x="3436205" y="372821"/>
                </a:lnTo>
                <a:lnTo>
                  <a:pt x="4277241" y="465345"/>
                </a:lnTo>
              </a:path>
            </a:pathLst>
          </a:custGeom>
          <a:noFill/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224532" y="4920561"/>
            <a:ext cx="23820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b="1" dirty="0"/>
              <a:t>www.ahrq.gov</a:t>
            </a:r>
          </a:p>
        </p:txBody>
      </p:sp>
    </p:spTree>
    <p:extLst>
      <p:ext uri="{BB962C8B-B14F-4D97-AF65-F5344CB8AC3E}">
        <p14:creationId xmlns:p14="http://schemas.microsoft.com/office/powerpoint/2010/main" val="391255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724779"/>
              </p:ext>
            </p:extLst>
          </p:nvPr>
        </p:nvGraphicFramePr>
        <p:xfrm>
          <a:off x="262550" y="208237"/>
          <a:ext cx="8618899" cy="5898825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7876515"/>
                <a:gridCol w="742384"/>
              </a:tblGrid>
              <a:tr h="25990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effectLst/>
                        </a:rPr>
                        <a:t>Never Events in MDK-Behandlungsfehlerbegutachtung 2016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7200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Anzahl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72000" anchor="b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effectLst/>
                        </a:rPr>
                        <a:t>Hochgradiger Dekubitus während stationärem Aufenthalt erworben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100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effectLst/>
                        </a:rPr>
                        <a:t>Intraoperativ zurückgelassener Fremdkörper  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</a:rPr>
                        <a:t>37</a:t>
                      </a:r>
                      <a:endParaRPr lang="de-DE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Operation/Maßnahme am falschen Körperteil (Verwechslung!)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>
                          <a:effectLst/>
                        </a:rPr>
                        <a:t>13</a:t>
                      </a:r>
                      <a:endParaRPr lang="de-DE" sz="12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Falsche Operation/Maßnahme durchgeführt (Verwechslung!)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9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449701"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Tod oder schwerer Schaden durch fehlendes Monitoring und/oder fehlende Reaktion auf sinkende </a:t>
                      </a:r>
                      <a:r>
                        <a:rPr lang="de-DE" sz="14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Sauerstoffsättigung</a:t>
                      </a: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8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6745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Tod oder schwerer Schaden durch einen Medikationsfehler, also falsches Medikament, falsche Dosis, falscher Patient, falscher Zeitpunkt, falsche Applikationsgeschwindigkeit, falsche Zubereitung, falscher Applikationsweg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6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Tod oder schwerer Schaden des Neugeborenen im Geburtsverlauf ohne vorbekannte Risikoschwangerschaft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5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Tod oder schwerer Schaden durch Sturz eines Patienten in stationärer Einrichtung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5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Inadäquate orale </a:t>
                      </a:r>
                      <a:r>
                        <a:rPr lang="de-DE" sz="1400" b="0" dirty="0" err="1">
                          <a:effectLst/>
                        </a:rPr>
                        <a:t>Methotrexat</a:t>
                      </a:r>
                      <a:r>
                        <a:rPr lang="de-DE" sz="1400" b="0" dirty="0">
                          <a:effectLst/>
                        </a:rPr>
                        <a:t>-Applikation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4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4497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Tod oder schwerer Schaden durch Kommunikationsproblem oder fehlende Nachkontrolle einer Labor- oder pathologischen/radiologischen Untersuchung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4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Operation/Maßnahme beim falschen Patienten (Verwechslung!)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3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44970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Tod oder schwerer Schaden in Zusammenhang mit einem Medizinprodukt, das nicht bestimmungsgemäß genutzt wurde  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3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effectLst/>
                        </a:rPr>
                        <a:t>Tod oder schwerer Schaden durch Suizid/versuch eines Patienten in stationärer Einrichtung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3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33154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 smtClean="0">
                          <a:effectLst/>
                        </a:rPr>
                        <a:t>Weitere Einzelereignisse,</a:t>
                      </a:r>
                      <a:r>
                        <a:rPr lang="de-DE" sz="1400" b="0" baseline="0" dirty="0" smtClean="0">
                          <a:effectLst/>
                        </a:rPr>
                        <a:t> siehe Seite 25 in Jahresstatistik</a:t>
                      </a:r>
                      <a:endParaRPr lang="de-DE" sz="1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effectLst/>
                        </a:rPr>
                        <a:t>7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  <a:tr h="194570"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gesamt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207</a:t>
                      </a:r>
                      <a:endParaRPr lang="de-DE" sz="12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298" marR="47298" marT="0" marB="0" anchor="ctr"/>
                </a:tc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253" y="864716"/>
            <a:ext cx="8417493" cy="501952"/>
          </a:xfrm>
        </p:spPr>
        <p:txBody>
          <a:bodyPr/>
          <a:lstStyle/>
          <a:p>
            <a:r>
              <a:rPr lang="de-DE" dirty="0" smtClean="0"/>
              <a:t>Erfassen von Never Events?</a:t>
            </a:r>
            <a:endParaRPr lang="de-D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21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/>
          <a:srcRect l="868" r="1999" b="14694"/>
          <a:stretch/>
        </p:blipFill>
        <p:spPr>
          <a:xfrm>
            <a:off x="5265523" y="1182080"/>
            <a:ext cx="3060000" cy="380174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388742" y="4971706"/>
            <a:ext cx="32366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Johann Wolfgang von </a:t>
            </a:r>
            <a:r>
              <a:rPr lang="de-DE" dirty="0" smtClean="0"/>
              <a:t>Goethe</a:t>
            </a:r>
            <a:endParaRPr lang="de-DE" dirty="0"/>
          </a:p>
        </p:txBody>
      </p:sp>
      <p:sp>
        <p:nvSpPr>
          <p:cNvPr id="10" name="Ovale Legende 9"/>
          <p:cNvSpPr/>
          <p:nvPr/>
        </p:nvSpPr>
        <p:spPr>
          <a:xfrm>
            <a:off x="1044631" y="1990131"/>
            <a:ext cx="3479251" cy="2502928"/>
          </a:xfrm>
          <a:prstGeom prst="wedgeEllipseCallout">
            <a:avLst>
              <a:gd name="adj1" fmla="val 92531"/>
              <a:gd name="adj2" fmla="val -2605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i="1" dirty="0" smtClean="0">
                <a:solidFill>
                  <a:schemeClr val="tx1"/>
                </a:solidFill>
              </a:rPr>
              <a:t>„Entscheide </a:t>
            </a:r>
            <a:r>
              <a:rPr lang="de-DE" sz="2800" i="1" dirty="0">
                <a:solidFill>
                  <a:schemeClr val="tx1"/>
                </a:solidFill>
              </a:rPr>
              <a:t>lieber ungefähr richtig, als genau falsch</a:t>
            </a:r>
            <a:r>
              <a:rPr lang="de-DE" sz="2800" i="1" dirty="0" smtClean="0">
                <a:solidFill>
                  <a:schemeClr val="tx1"/>
                </a:solidFill>
              </a:rPr>
              <a:t>!“</a:t>
            </a:r>
            <a:endParaRPr lang="de-DE" sz="2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4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llipse 32"/>
          <p:cNvSpPr/>
          <p:nvPr/>
        </p:nvSpPr>
        <p:spPr>
          <a:xfrm>
            <a:off x="2168156" y="3937132"/>
            <a:ext cx="1658060" cy="11886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Ärzte-kammer </a:t>
            </a:r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5121840" y="2436094"/>
            <a:ext cx="821760" cy="325594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2" y="2001058"/>
            <a:ext cx="1546496" cy="154649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Ellipse 23"/>
          <p:cNvSpPr/>
          <p:nvPr/>
        </p:nvSpPr>
        <p:spPr>
          <a:xfrm>
            <a:off x="4885122" y="610758"/>
            <a:ext cx="4262338" cy="2230775"/>
          </a:xfrm>
          <a:prstGeom prst="ellipse">
            <a:avLst/>
          </a:prstGeom>
          <a:solidFill>
            <a:schemeClr val="tx1">
              <a:lumMod val="75000"/>
              <a:alpha val="8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30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Patient 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geht Fehlerverdacht  nicht nach</a:t>
            </a:r>
            <a:endParaRPr lang="de-DE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dirty="0"/>
          </a:p>
        </p:txBody>
      </p:sp>
      <p:cxnSp>
        <p:nvCxnSpPr>
          <p:cNvPr id="58" name="Gerade Verbindung mit Pfeil 57"/>
          <p:cNvCxnSpPr/>
          <p:nvPr/>
        </p:nvCxnSpPr>
        <p:spPr>
          <a:xfrm flipH="1" flipV="1">
            <a:off x="3280177" y="2397675"/>
            <a:ext cx="732127" cy="364012"/>
          </a:xfrm>
          <a:prstGeom prst="straightConnector1">
            <a:avLst/>
          </a:prstGeom>
          <a:ln w="63500">
            <a:solidFill>
              <a:schemeClr val="tx1"/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>
            <a:off x="5195892" y="3239287"/>
            <a:ext cx="1029392" cy="171243"/>
          </a:xfrm>
          <a:prstGeom prst="straightConnector1">
            <a:avLst/>
          </a:prstGeom>
          <a:ln w="63500">
            <a:solidFill>
              <a:schemeClr val="tx1">
                <a:lumMod val="40000"/>
                <a:lumOff val="60000"/>
              </a:schemeClr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3732831" y="4369667"/>
            <a:ext cx="1667943" cy="1188688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Anwalt</a:t>
            </a:r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68" name="Gerade Verbindung mit Pfeil 67"/>
          <p:cNvCxnSpPr>
            <a:stCxn id="7" idx="2"/>
          </p:cNvCxnSpPr>
          <p:nvPr/>
        </p:nvCxnSpPr>
        <p:spPr>
          <a:xfrm flipH="1">
            <a:off x="4559821" y="3547554"/>
            <a:ext cx="23439" cy="751884"/>
          </a:xfrm>
          <a:prstGeom prst="straightConnector1">
            <a:avLst/>
          </a:prstGeom>
          <a:ln w="63500">
            <a:solidFill>
              <a:schemeClr val="tx1">
                <a:lumMod val="40000"/>
                <a:lumOff val="60000"/>
              </a:schemeClr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Ellipse 70"/>
          <p:cNvSpPr/>
          <p:nvPr/>
        </p:nvSpPr>
        <p:spPr>
          <a:xfrm>
            <a:off x="6326393" y="2981889"/>
            <a:ext cx="1694434" cy="1194224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Leistungs-</a:t>
            </a:r>
            <a:r>
              <a:rPr lang="de-DE" sz="1400" dirty="0" err="1" smtClean="0">
                <a:solidFill>
                  <a:schemeClr val="tx1"/>
                </a:solidFill>
              </a:rPr>
              <a:t>erbringer</a:t>
            </a:r>
            <a:endParaRPr lang="de-DE" sz="1400" dirty="0">
              <a:solidFill>
                <a:schemeClr val="tx1"/>
              </a:solidFill>
            </a:endParaRPr>
          </a:p>
        </p:txBody>
      </p:sp>
      <p:cxnSp>
        <p:nvCxnSpPr>
          <p:cNvPr id="83" name="Gerade Verbindung mit Pfeil 82"/>
          <p:cNvCxnSpPr/>
          <p:nvPr/>
        </p:nvCxnSpPr>
        <p:spPr>
          <a:xfrm>
            <a:off x="5039386" y="3556698"/>
            <a:ext cx="561881" cy="437230"/>
          </a:xfrm>
          <a:prstGeom prst="straightConnector1">
            <a:avLst/>
          </a:prstGeom>
          <a:ln w="63500">
            <a:solidFill>
              <a:schemeClr val="tx1">
                <a:lumMod val="40000"/>
                <a:lumOff val="60000"/>
              </a:schemeClr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/>
          <p:nvPr/>
        </p:nvCxnSpPr>
        <p:spPr>
          <a:xfrm flipH="1">
            <a:off x="3557751" y="3504654"/>
            <a:ext cx="563528" cy="488707"/>
          </a:xfrm>
          <a:prstGeom prst="straightConnector1">
            <a:avLst/>
          </a:prstGeom>
          <a:ln w="63500">
            <a:solidFill>
              <a:schemeClr val="accent4"/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 flipH="1">
            <a:off x="2857711" y="3241351"/>
            <a:ext cx="1108951" cy="192247"/>
          </a:xfrm>
          <a:prstGeom prst="straightConnector1">
            <a:avLst/>
          </a:prstGeom>
          <a:ln w="63500">
            <a:solidFill>
              <a:schemeClr val="accent4"/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Ellipse 90"/>
          <p:cNvSpPr/>
          <p:nvPr/>
        </p:nvSpPr>
        <p:spPr>
          <a:xfrm>
            <a:off x="10624" y="586586"/>
            <a:ext cx="4209690" cy="2274320"/>
          </a:xfrm>
          <a:prstGeom prst="ellipse">
            <a:avLst/>
          </a:prstGeom>
          <a:solidFill>
            <a:schemeClr val="tx1">
              <a:lumMod val="75000"/>
              <a:alpha val="84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302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Fehler fällt nicht 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auf</a:t>
            </a:r>
            <a: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de-DE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1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(Patient und/oder Behandler) </a:t>
            </a:r>
            <a:endParaRPr lang="de-DE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70703" y="167381"/>
            <a:ext cx="898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Die umfangreichste jährliche Statistik zu Behandlungsfehlern, aber …</a:t>
            </a:r>
            <a:endParaRPr lang="de-DE" sz="2400" dirty="0"/>
          </a:p>
        </p:txBody>
      </p:sp>
      <p:sp>
        <p:nvSpPr>
          <p:cNvPr id="35" name="Textfeld 34"/>
          <p:cNvSpPr txBox="1"/>
          <p:nvPr/>
        </p:nvSpPr>
        <p:spPr>
          <a:xfrm>
            <a:off x="2161974" y="5716581"/>
            <a:ext cx="7195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… </a:t>
            </a:r>
            <a:r>
              <a:rPr lang="de-DE" sz="1600" dirty="0"/>
              <a:t>die meisten Fehler sind </a:t>
            </a:r>
            <a:r>
              <a:rPr lang="de-DE" sz="1600" dirty="0" smtClean="0"/>
              <a:t>unbekannt</a:t>
            </a:r>
            <a:r>
              <a:rPr lang="de-DE" sz="1600" dirty="0"/>
              <a:t>. </a:t>
            </a:r>
            <a:r>
              <a:rPr lang="de-DE" sz="1600" dirty="0" smtClean="0"/>
              <a:t>Sie </a:t>
            </a:r>
            <a:r>
              <a:rPr lang="de-DE" sz="1600" dirty="0"/>
              <a:t>fehlen für </a:t>
            </a:r>
            <a:r>
              <a:rPr lang="de-DE" sz="1600" dirty="0" smtClean="0"/>
              <a:t>die systematische Prävention.</a:t>
            </a:r>
            <a:endParaRPr lang="de-DE" sz="1600" dirty="0"/>
          </a:p>
        </p:txBody>
      </p:sp>
      <p:cxnSp>
        <p:nvCxnSpPr>
          <p:cNvPr id="28" name="Gerade Verbindung mit Pfeil 27"/>
          <p:cNvCxnSpPr/>
          <p:nvPr/>
        </p:nvCxnSpPr>
        <p:spPr>
          <a:xfrm flipH="1">
            <a:off x="859206" y="4191594"/>
            <a:ext cx="634018" cy="816815"/>
          </a:xfrm>
          <a:prstGeom prst="straightConnector1">
            <a:avLst/>
          </a:prstGeom>
          <a:ln w="63500">
            <a:solidFill>
              <a:schemeClr val="accent4"/>
            </a:solidFill>
            <a:prstDash val="sysDash"/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uppieren 28"/>
          <p:cNvGrpSpPr/>
          <p:nvPr/>
        </p:nvGrpSpPr>
        <p:grpSpPr>
          <a:xfrm>
            <a:off x="109179" y="5171291"/>
            <a:ext cx="1884052" cy="1004145"/>
            <a:chOff x="7057282" y="5181588"/>
            <a:chExt cx="1884052" cy="1004145"/>
          </a:xfrm>
        </p:grpSpPr>
        <p:sp>
          <p:nvSpPr>
            <p:cNvPr id="30" name="Rechteck 29"/>
            <p:cNvSpPr/>
            <p:nvPr/>
          </p:nvSpPr>
          <p:spPr>
            <a:xfrm>
              <a:off x="7057282" y="5181588"/>
              <a:ext cx="1884052" cy="10041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3359" y="5223924"/>
              <a:ext cx="640646" cy="90724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Rechteck 31"/>
            <p:cNvSpPr/>
            <p:nvPr/>
          </p:nvSpPr>
          <p:spPr>
            <a:xfrm>
              <a:off x="7800940" y="5282352"/>
              <a:ext cx="1140394" cy="801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r>
                <a:rPr lang="de-DE" sz="1200" b="1" dirty="0" smtClean="0">
                  <a:solidFill>
                    <a:schemeClr val="tx1"/>
                  </a:solidFill>
                </a:rPr>
                <a:t>15.094</a:t>
              </a:r>
              <a:r>
                <a:rPr lang="de-DE" sz="1200" dirty="0" smtClean="0">
                  <a:solidFill>
                    <a:schemeClr val="tx1"/>
                  </a:solidFill>
                </a:rPr>
                <a:t> </a:t>
              </a:r>
              <a:br>
                <a:rPr lang="de-DE" sz="1200" dirty="0" smtClean="0">
                  <a:solidFill>
                    <a:schemeClr val="tx1"/>
                  </a:solidFill>
                </a:rPr>
              </a:br>
              <a:r>
                <a:rPr lang="de-DE" sz="1200" dirty="0" smtClean="0">
                  <a:solidFill>
                    <a:schemeClr val="tx1"/>
                  </a:solidFill>
                </a:rPr>
                <a:t>MDK-Gutachten </a:t>
              </a:r>
              <a:br>
                <a:rPr lang="de-DE" sz="1200" dirty="0" smtClean="0">
                  <a:solidFill>
                    <a:schemeClr val="tx1"/>
                  </a:solidFill>
                </a:rPr>
              </a:br>
              <a:r>
                <a:rPr lang="de-DE" sz="1200" dirty="0" smtClean="0">
                  <a:solidFill>
                    <a:schemeClr val="tx1"/>
                  </a:solidFill>
                </a:rPr>
                <a:t>im Jahr 2016, Pressekonferenz 30.05.2017</a:t>
              </a:r>
              <a:endParaRPr lang="de-DE" sz="900" dirty="0">
                <a:solidFill>
                  <a:schemeClr val="tx1"/>
                </a:solidFill>
              </a:endParaRPr>
            </a:p>
          </p:txBody>
        </p:sp>
      </p:grpSp>
      <p:sp>
        <p:nvSpPr>
          <p:cNvPr id="34" name="Ellipse 33"/>
          <p:cNvSpPr/>
          <p:nvPr/>
        </p:nvSpPr>
        <p:spPr>
          <a:xfrm>
            <a:off x="1153932" y="3011013"/>
            <a:ext cx="1605748" cy="118058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4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Gesetzl. Krankenkasse </a:t>
            </a:r>
            <a:br>
              <a:rPr lang="de-DE" sz="1400" dirty="0" smtClean="0">
                <a:solidFill>
                  <a:schemeClr val="tx1"/>
                </a:solidFill>
              </a:rPr>
            </a:br>
            <a:r>
              <a:rPr lang="de-DE" sz="1400" dirty="0" smtClean="0">
                <a:solidFill>
                  <a:schemeClr val="tx1"/>
                </a:solidFill>
              </a:rPr>
              <a:t>(§ 66 SGB V)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5300383" y="3940170"/>
            <a:ext cx="1675397" cy="1194224"/>
          </a:xfrm>
          <a:prstGeom prst="ellipse">
            <a:avLst/>
          </a:prstGeom>
          <a:solidFill>
            <a:schemeClr val="bg1">
              <a:lumMod val="85000"/>
              <a:alpha val="37000"/>
            </a:schemeClr>
          </a:solidFill>
          <a:ln w="25400">
            <a:solidFill>
              <a:schemeClr val="bg1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Haftplicht-versicherung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610123" y="2177271"/>
            <a:ext cx="3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?</a:t>
            </a:r>
            <a:endParaRPr lang="de-DE" sz="2800" b="1" dirty="0"/>
          </a:p>
        </p:txBody>
      </p:sp>
      <p:sp>
        <p:nvSpPr>
          <p:cNvPr id="27" name="Textfeld 26"/>
          <p:cNvSpPr txBox="1"/>
          <p:nvPr/>
        </p:nvSpPr>
        <p:spPr>
          <a:xfrm>
            <a:off x="5242648" y="2198361"/>
            <a:ext cx="3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?</a:t>
            </a:r>
            <a:endParaRPr lang="de-DE" sz="2800" b="1" dirty="0"/>
          </a:p>
        </p:txBody>
      </p:sp>
      <p:sp>
        <p:nvSpPr>
          <p:cNvPr id="36" name="Textfeld 35"/>
          <p:cNvSpPr txBox="1"/>
          <p:nvPr/>
        </p:nvSpPr>
        <p:spPr>
          <a:xfrm>
            <a:off x="5503305" y="2851423"/>
            <a:ext cx="3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?</a:t>
            </a:r>
            <a:endParaRPr lang="de-DE" sz="28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165482" y="3292926"/>
            <a:ext cx="3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?</a:t>
            </a:r>
            <a:endParaRPr lang="de-DE" sz="28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4559821" y="3515662"/>
            <a:ext cx="388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?</a:t>
            </a:r>
            <a:endParaRPr lang="de-DE" sz="28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2" name="Grafik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1344" y="2656429"/>
            <a:ext cx="354633" cy="354633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8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4" grpId="0" animBg="1"/>
      <p:bldP spid="67" grpId="0" animBg="1"/>
      <p:bldP spid="71" grpId="0" animBg="1"/>
      <p:bldP spid="91" grpId="0" animBg="1"/>
      <p:bldP spid="14" grpId="0"/>
      <p:bldP spid="35" grpId="0"/>
      <p:bldP spid="34" grpId="0" animBg="1"/>
      <p:bldP spid="41" grpId="0" animBg="1"/>
      <p:bldP spid="4" grpId="0"/>
      <p:bldP spid="27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3253" y="253656"/>
            <a:ext cx="8417493" cy="560160"/>
          </a:xfrm>
        </p:spPr>
        <p:txBody>
          <a:bodyPr/>
          <a:lstStyle/>
          <a:p>
            <a:r>
              <a:rPr lang="de-DE" dirty="0" smtClean="0"/>
              <a:t>Erfassung fehlerbedingter Schäden international ...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23</a:t>
            </a:fld>
            <a:endParaRPr lang="de-DE" dirty="0"/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263" y="813816"/>
            <a:ext cx="5192447" cy="51844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s://upload.wikimedia.org/wikipedia/commons/thumb/c/cc/US_51_Star_possible_Flag.svg/2000px-US_51_Star_possible_Flag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1065">
            <a:off x="6791201" y="1410100"/>
            <a:ext cx="1587958" cy="8360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24</a:t>
            </a:fld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334" y="509292"/>
            <a:ext cx="3955572" cy="5591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88" y="509291"/>
            <a:ext cx="4231624" cy="5591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www.nationalflaggen.de/media/flags/flagge-grossbritanni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3" y="169947"/>
            <a:ext cx="1758995" cy="11714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9" y="1478008"/>
            <a:ext cx="7491793" cy="4232275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388165"/>
            <a:ext cx="8424733" cy="1080001"/>
          </a:xfrm>
        </p:spPr>
        <p:txBody>
          <a:bodyPr/>
          <a:lstStyle/>
          <a:p>
            <a:r>
              <a:rPr lang="de-DE" dirty="0" smtClean="0"/>
              <a:t>Jeremy </a:t>
            </a:r>
            <a:r>
              <a:rPr lang="de-DE" dirty="0" err="1" smtClean="0"/>
              <a:t>Hunt</a:t>
            </a:r>
            <a:r>
              <a:rPr lang="de-DE" dirty="0" smtClean="0"/>
              <a:t>: „The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decade</a:t>
            </a:r>
            <a:r>
              <a:rPr lang="de-DE" dirty="0" smtClean="0"/>
              <a:t>“ </a:t>
            </a:r>
            <a:r>
              <a:rPr lang="de-DE" sz="2400" b="0" i="1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400" b="0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400" b="0" i="1" dirty="0" smtClean="0">
                <a:solidFill>
                  <a:schemeClr val="bg1">
                    <a:lumMod val="50000"/>
                  </a:schemeClr>
                </a:solidFill>
              </a:rPr>
              <a:t> 						Strategie verdient Beachtung – trotz </a:t>
            </a:r>
            <a:r>
              <a:rPr lang="de-DE" sz="2400" b="0" i="1" dirty="0" err="1" smtClean="0">
                <a:solidFill>
                  <a:schemeClr val="bg1">
                    <a:lumMod val="50000"/>
                  </a:schemeClr>
                </a:solidFill>
              </a:rPr>
              <a:t>Brexit</a:t>
            </a:r>
            <a:r>
              <a:rPr lang="de-DE" sz="2400" b="0" i="1" dirty="0" smtClean="0">
                <a:solidFill>
                  <a:schemeClr val="bg1">
                    <a:lumMod val="50000"/>
                  </a:schemeClr>
                </a:solidFill>
              </a:rPr>
              <a:t>!</a:t>
            </a:r>
            <a:endParaRPr lang="de-DE" sz="2400" b="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765886" y="2532189"/>
            <a:ext cx="98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de-DE" sz="6000" b="1" dirty="0">
              <a:solidFill>
                <a:srgbClr val="FF00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729263" y="3200921"/>
            <a:ext cx="98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endParaRPr lang="de-DE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6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59999" y="907942"/>
            <a:ext cx="4639737" cy="500929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Clare Marx, president of the Royal College of Surgeons, said: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1050" b="1" dirty="0" smtClean="0"/>
          </a:p>
          <a:p>
            <a:r>
              <a:rPr lang="en-US" dirty="0" smtClean="0"/>
              <a:t>‘</a:t>
            </a:r>
            <a:r>
              <a:rPr lang="en-US" dirty="0"/>
              <a:t>This data shows an unacceptable level of preventable mistakes are still happening in the NHS... never should mean never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‘</a:t>
            </a:r>
            <a:r>
              <a:rPr lang="en-US" dirty="0"/>
              <a:t>Learning from mistakes and using best practice and guidance </a:t>
            </a:r>
            <a:r>
              <a:rPr lang="en-US" b="1" u="sng" dirty="0"/>
              <a:t>to avoid such errors should be the priority of every medical and surgical team </a:t>
            </a:r>
            <a:r>
              <a:rPr lang="en-US" dirty="0"/>
              <a:t>across the country. </a:t>
            </a:r>
          </a:p>
          <a:p>
            <a:r>
              <a:rPr lang="en-US" dirty="0"/>
              <a:t>'The NHS must continue to learn from these errors so we can become the safest healthcare system in the world.’</a:t>
            </a:r>
          </a:p>
          <a:p>
            <a:pPr marL="0" indent="0">
              <a:buNone/>
            </a:pPr>
            <a:endParaRPr lang="en-US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633" y="270776"/>
            <a:ext cx="8424733" cy="522719"/>
          </a:xfrm>
        </p:spPr>
        <p:txBody>
          <a:bodyPr/>
          <a:lstStyle/>
          <a:p>
            <a:r>
              <a:rPr lang="de-DE" dirty="0" smtClean="0"/>
              <a:t>Never Events – auch eine Frage der Sicherheitskultur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670958" y="5512881"/>
            <a:ext cx="3473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Daily Mail vom 18.02.2016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230" y="1092995"/>
            <a:ext cx="3038037" cy="4305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8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4157" y="765050"/>
            <a:ext cx="5461936" cy="40251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2759" y="225050"/>
            <a:ext cx="8424733" cy="1080001"/>
          </a:xfrm>
        </p:spPr>
        <p:txBody>
          <a:bodyPr/>
          <a:lstStyle/>
          <a:p>
            <a:r>
              <a:rPr lang="de-DE" dirty="0" smtClean="0"/>
              <a:t>Aber bei uns ist ja zum Glück alles anders, oder?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359999" y="4922375"/>
            <a:ext cx="8698963" cy="1080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i="0" kern="0">
                <a:solidFill>
                  <a:srgbClr val="2929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b="0" dirty="0" smtClean="0"/>
              <a:t>Wir messen „Never Events“ nicht und – noch schlimmer – können so weder systematisch aus „haarsträubenden Fehlern“ lernen </a:t>
            </a:r>
            <a:br>
              <a:rPr lang="de-DE" sz="2400" b="0" dirty="0" smtClean="0"/>
            </a:br>
            <a:r>
              <a:rPr lang="de-DE" sz="2400" b="0" dirty="0" smtClean="0"/>
              <a:t>noch eine Veränderung in der Häufigkeit feststellen ...</a:t>
            </a:r>
            <a:endParaRPr lang="de-DE" sz="2400" b="0" dirty="0"/>
          </a:p>
        </p:txBody>
      </p:sp>
    </p:spTree>
    <p:extLst>
      <p:ext uri="{BB962C8B-B14F-4D97-AF65-F5344CB8AC3E}">
        <p14:creationId xmlns:p14="http://schemas.microsoft.com/office/powerpoint/2010/main" val="188249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 bright="8000"/>
          </a:blip>
          <a:srcRect t="4205" r="8740"/>
          <a:stretch>
            <a:fillRect/>
          </a:stretch>
        </p:blipFill>
        <p:spPr bwMode="auto">
          <a:xfrm>
            <a:off x="1" y="200297"/>
            <a:ext cx="4191710" cy="607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606925" y="1989138"/>
            <a:ext cx="45370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„Wirklich innovativ </a:t>
            </a:r>
            <a:b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ist man nur dann, </a:t>
            </a:r>
            <a:b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wenn </a:t>
            </a:r>
            <a:r>
              <a:rPr lang="de-DE" sz="2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mal </a:t>
            </a:r>
            <a: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etwas danebengegangen ist.“ </a:t>
            </a:r>
            <a:b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e-DE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   </a:t>
            </a:r>
            <a:endParaRPr lang="de-DE" sz="28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de-DE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de-DE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Woody </a:t>
            </a:r>
            <a:r>
              <a:rPr lang="de-DE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Allen</a:t>
            </a:r>
          </a:p>
        </p:txBody>
      </p:sp>
    </p:spTree>
    <p:extLst>
      <p:ext uri="{BB962C8B-B14F-4D97-AF65-F5344CB8AC3E}">
        <p14:creationId xmlns:p14="http://schemas.microsoft.com/office/powerpoint/2010/main" val="2455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ly.historicwings.com/wp-content/uploads/2012/10/HighFlight-Checklist1.jpg"/>
          <p:cNvPicPr>
            <a:picLocks noChangeAspect="1" noChangeArrowheads="1"/>
          </p:cNvPicPr>
          <p:nvPr/>
        </p:nvPicPr>
        <p:blipFill>
          <a:blip r:embed="rId2" cstate="print"/>
          <a:srcRect l="4156"/>
          <a:stretch>
            <a:fillRect/>
          </a:stretch>
        </p:blipFill>
        <p:spPr bwMode="auto">
          <a:xfrm>
            <a:off x="-1" y="43661"/>
            <a:ext cx="9144001" cy="6250577"/>
          </a:xfrm>
          <a:prstGeom prst="rect">
            <a:avLst/>
          </a:prstGeom>
          <a:noFill/>
        </p:spPr>
      </p:pic>
      <p:sp>
        <p:nvSpPr>
          <p:cNvPr id="4" name="Rechteck 3"/>
          <p:cNvSpPr/>
          <p:nvPr/>
        </p:nvSpPr>
        <p:spPr>
          <a:xfrm>
            <a:off x="-1" y="4873628"/>
            <a:ext cx="9144001" cy="1132583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0" tIns="45697" rIns="91390" bIns="45697" rtlCol="0" anchor="ctr"/>
          <a:lstStyle/>
          <a:p>
            <a:pPr algn="ctr"/>
            <a:r>
              <a:rPr lang="de-DE" sz="30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1935: Zwei erfahrene Testpiloten </a:t>
            </a:r>
            <a:r>
              <a:rPr lang="de-DE" sz="3000" b="1" dirty="0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tödlich </a:t>
            </a:r>
            <a:r>
              <a:rPr lang="de-DE" sz="3000" b="1" dirty="0">
                <a:solidFill>
                  <a:srgbClr val="000000">
                    <a:lumMod val="65000"/>
                    <a:lumOff val="35000"/>
                  </a:srgbClr>
                </a:solidFill>
              </a:rPr>
              <a:t>verunglückt</a:t>
            </a:r>
            <a:endParaRPr lang="de-DE" sz="3000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81" y="53333"/>
            <a:ext cx="1340084" cy="134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922" y="134049"/>
            <a:ext cx="1244363" cy="124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06" y="249602"/>
            <a:ext cx="1100783" cy="11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407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korning\AppData\Local\Temp\blame.jpg"/>
          <p:cNvPicPr>
            <a:picLocks noChangeAspect="1" noChangeArrowheads="1"/>
          </p:cNvPicPr>
          <p:nvPr/>
        </p:nvPicPr>
        <p:blipFill>
          <a:blip r:embed="rId3" cstate="print">
            <a:lum bright="14000" contrast="37000"/>
          </a:blip>
          <a:srcRect l="10800" r="26561"/>
          <a:stretch>
            <a:fillRect/>
          </a:stretch>
        </p:blipFill>
        <p:spPr bwMode="auto">
          <a:xfrm>
            <a:off x="4133256" y="1085052"/>
            <a:ext cx="4762220" cy="5184268"/>
          </a:xfrm>
          <a:prstGeom prst="rect">
            <a:avLst/>
          </a:prstGeom>
          <a:noFill/>
        </p:spPr>
      </p:pic>
      <p:pic>
        <p:nvPicPr>
          <p:cNvPr id="8" name="Picture 4" descr="D:\Medizinbilder\AAA-Neu-unsortiert\medical-malpractice-doctor.jpg"/>
          <p:cNvPicPr>
            <a:picLocks noChangeAspect="1" noChangeArrowheads="1"/>
          </p:cNvPicPr>
          <p:nvPr/>
        </p:nvPicPr>
        <p:blipFill>
          <a:blip r:embed="rId4" cstate="print"/>
          <a:srcRect l="20672" r="23220"/>
          <a:stretch>
            <a:fillRect/>
          </a:stretch>
        </p:blipFill>
        <p:spPr bwMode="auto">
          <a:xfrm>
            <a:off x="152908" y="987204"/>
            <a:ext cx="4444193" cy="528211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338666"/>
            <a:ext cx="8417493" cy="801715"/>
          </a:xfrm>
        </p:spPr>
        <p:txBody>
          <a:bodyPr/>
          <a:lstStyle/>
          <a:p>
            <a:r>
              <a:rPr lang="de-DE" sz="3600" dirty="0" smtClean="0">
                <a:solidFill>
                  <a:schemeClr val="accent3">
                    <a:lumMod val="75000"/>
                  </a:schemeClr>
                </a:solidFill>
              </a:rPr>
              <a:t>Umgang mit Fehlern </a:t>
            </a:r>
            <a:r>
              <a:rPr lang="de-DE" dirty="0" smtClean="0"/>
              <a:t>und </a:t>
            </a:r>
            <a:r>
              <a:rPr lang="de-DE" sz="3600" dirty="0" smtClean="0">
                <a:solidFill>
                  <a:schemeClr val="accent3">
                    <a:lumMod val="75000"/>
                  </a:schemeClr>
                </a:solidFill>
              </a:rPr>
              <a:t>Sicherheitskultur </a:t>
            </a:r>
            <a:endParaRPr lang="de-DE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66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819" y="365156"/>
            <a:ext cx="8435280" cy="576064"/>
          </a:xfrm>
        </p:spPr>
        <p:txBody>
          <a:bodyPr/>
          <a:lstStyle/>
          <a:p>
            <a:r>
              <a:rPr lang="de-DE" sz="2800" b="0" dirty="0" smtClean="0"/>
              <a:t>„Geburtsstunde“ der </a:t>
            </a:r>
            <a:r>
              <a:rPr lang="de-DE" sz="5400" dirty="0" smtClean="0"/>
              <a:t>Checkliste</a:t>
            </a:r>
            <a:r>
              <a:rPr lang="de-DE" sz="2400" b="0" dirty="0" smtClean="0"/>
              <a:t> </a:t>
            </a:r>
            <a:r>
              <a:rPr lang="de-DE" sz="2800" b="0" dirty="0" smtClean="0"/>
              <a:t>in der Luftfahrt</a:t>
            </a:r>
            <a:endParaRPr lang="de-DE" dirty="0"/>
          </a:p>
        </p:txBody>
      </p:sp>
      <p:pic>
        <p:nvPicPr>
          <p:cNvPr id="3" name="Picture 2" descr="C:\Users\Admin\Dropbox\Vortrag Et kütt wie et kütt\b17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19" y="1055892"/>
            <a:ext cx="3729804" cy="489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\Dropbox\Vortrag Et kütt wie et kütt\b17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534" y="983882"/>
            <a:ext cx="3825387" cy="496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8537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5972188" cy="576064"/>
          </a:xfrm>
        </p:spPr>
        <p:txBody>
          <a:bodyPr/>
          <a:lstStyle/>
          <a:p>
            <a:r>
              <a:rPr lang="de-DE" dirty="0" smtClean="0"/>
              <a:t>Seitdem selbstverständlich …</a:t>
            </a:r>
            <a:endParaRPr lang="de-DE" dirty="0"/>
          </a:p>
        </p:txBody>
      </p:sp>
      <p:pic>
        <p:nvPicPr>
          <p:cNvPr id="3" name="Picture 2" descr="F:\Medizinbilder\AAA-Neu-unsortiert\070531-F-9356H-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984956"/>
            <a:ext cx="3355486" cy="501317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 descr="http://0to30in60.com/wp-content/uploads/2013/02/airline-pilot-checkl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003212"/>
            <a:ext cx="5219733" cy="3914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39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835011"/>
            <a:ext cx="7339225" cy="5188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 rot="21380649">
            <a:off x="937987" y="3200056"/>
            <a:ext cx="7282429" cy="14366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lIns="0" tIns="25589" rIns="0" bIns="0"/>
          <a:lstStyle/>
          <a:p>
            <a:pPr marL="358590" indent="1587" defTabSz="40618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tabLst>
                <a:tab pos="444270" algn="l"/>
                <a:tab pos="1312183" algn="l"/>
                <a:tab pos="1967480" algn="l"/>
                <a:tab pos="2624365" algn="l"/>
                <a:tab pos="3281249" algn="l"/>
                <a:tab pos="3936548" algn="l"/>
                <a:tab pos="4593431" algn="l"/>
                <a:tab pos="5250316" algn="l"/>
                <a:tab pos="5905612" algn="l"/>
                <a:tab pos="6562497" algn="l"/>
                <a:tab pos="7219381" algn="l"/>
                <a:tab pos="7874679" algn="l"/>
              </a:tabLst>
              <a:defRPr/>
            </a:pPr>
            <a:r>
              <a:rPr lang="de-DE" sz="4000" dirty="0">
                <a:solidFill>
                  <a:srgbClr val="4D4D4D"/>
                </a:solidFill>
                <a:latin typeface="Trebuchet MS"/>
              </a:rPr>
              <a:t>Letalität 1,5% </a:t>
            </a:r>
            <a:r>
              <a:rPr lang="de-DE" sz="4000" dirty="0">
                <a:solidFill>
                  <a:srgbClr val="4D4D4D"/>
                </a:solidFill>
                <a:latin typeface="Trebuchet MS"/>
                <a:sym typeface="Wingdings" pitchFamily="2" charset="2"/>
              </a:rPr>
              <a:t> 0,8%</a:t>
            </a:r>
          </a:p>
          <a:p>
            <a:pPr marL="358590" indent="1587" defTabSz="406188" hangingPunct="0">
              <a:lnSpc>
                <a:spcPct val="93000"/>
              </a:lnSpc>
              <a:spcAft>
                <a:spcPts val="1288"/>
              </a:spcAft>
              <a:buClr>
                <a:srgbClr val="000000"/>
              </a:buClr>
              <a:buSzPct val="100000"/>
              <a:tabLst>
                <a:tab pos="444270" algn="l"/>
                <a:tab pos="1312183" algn="l"/>
                <a:tab pos="1967480" algn="l"/>
                <a:tab pos="2624365" algn="l"/>
                <a:tab pos="3281249" algn="l"/>
                <a:tab pos="3936548" algn="l"/>
                <a:tab pos="4593431" algn="l"/>
                <a:tab pos="5250316" algn="l"/>
                <a:tab pos="5905612" algn="l"/>
                <a:tab pos="6562497" algn="l"/>
                <a:tab pos="7219381" algn="l"/>
                <a:tab pos="7874679" algn="l"/>
              </a:tabLst>
              <a:defRPr/>
            </a:pPr>
            <a:r>
              <a:rPr lang="de-DE" sz="4000" dirty="0">
                <a:solidFill>
                  <a:srgbClr val="4D4D4D"/>
                </a:solidFill>
                <a:latin typeface="Trebuchet MS"/>
                <a:sym typeface="Wingdings" pitchFamily="2" charset="2"/>
              </a:rPr>
              <a:t>Komplikationen 11,0%  7,0%</a:t>
            </a:r>
            <a:endParaRPr lang="de-DE" sz="4000" dirty="0">
              <a:solidFill>
                <a:srgbClr val="4D4D4D"/>
              </a:solidFill>
              <a:latin typeface="Trebuchet MS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1614" y="202021"/>
            <a:ext cx="5972188" cy="576064"/>
          </a:xfrm>
        </p:spPr>
        <p:txBody>
          <a:bodyPr/>
          <a:lstStyle/>
          <a:p>
            <a:r>
              <a:rPr lang="de-DE" sz="3200" dirty="0" smtClean="0"/>
              <a:t>Hayes NEJM 2009</a:t>
            </a:r>
            <a:endParaRPr lang="de-DE" sz="32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53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718" y="1278561"/>
            <a:ext cx="6722564" cy="39968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219128"/>
            <a:ext cx="8424733" cy="1080001"/>
          </a:xfrm>
        </p:spPr>
        <p:txBody>
          <a:bodyPr/>
          <a:lstStyle/>
          <a:p>
            <a:pPr algn="ctr"/>
            <a:r>
              <a:rPr lang="de-DE" dirty="0" smtClean="0"/>
              <a:t>Richtlinie des G-BA zum Qualitätsmanagement </a:t>
            </a:r>
            <a:r>
              <a:rPr lang="de-DE" b="0" u="sng" dirty="0" smtClean="0">
                <a:solidFill>
                  <a:schemeClr val="accent4">
                    <a:lumMod val="75000"/>
                  </a:schemeClr>
                </a:solidFill>
              </a:rPr>
              <a:t>sektorenübergreifend</a:t>
            </a:r>
            <a:endParaRPr lang="de-DE" b="0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512399" y="5388145"/>
            <a:ext cx="8424733" cy="10800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i="0" kern="0">
                <a:solidFill>
                  <a:srgbClr val="2929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www.g-ba.de</a:t>
            </a:r>
            <a:endParaRPr lang="de-DE" b="0" u="sng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1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7240" y="1179514"/>
            <a:ext cx="8417492" cy="3125204"/>
          </a:xfrm>
        </p:spPr>
        <p:txBody>
          <a:bodyPr/>
          <a:lstStyle/>
          <a:p>
            <a:pPr marL="0" indent="0">
              <a:buNone/>
            </a:pPr>
            <a:r>
              <a:rPr lang="de-DE" i="1" dirty="0"/>
              <a:t>„Bei operativen Eingriffen, die unter Beteiligung von </a:t>
            </a:r>
            <a:r>
              <a:rPr lang="de-DE" b="1" i="1" dirty="0"/>
              <a:t>zwei oder mehr Ärztinnen bzw. </a:t>
            </a:r>
            <a:r>
              <a:rPr lang="de-DE" b="1" i="1" dirty="0" smtClean="0"/>
              <a:t>Ärzten</a:t>
            </a:r>
            <a:r>
              <a:rPr lang="de-DE" i="1" dirty="0" smtClean="0"/>
              <a:t> </a:t>
            </a:r>
            <a:r>
              <a:rPr lang="de-DE" i="1" dirty="0"/>
              <a:t>oder die unter</a:t>
            </a:r>
            <a:r>
              <a:rPr lang="de-DE" b="1" i="1" dirty="0"/>
              <a:t> Sedierung </a:t>
            </a:r>
            <a:r>
              <a:rPr lang="de-DE" i="1" dirty="0"/>
              <a:t>erfolgen, werden </a:t>
            </a:r>
          </a:p>
          <a:p>
            <a:pPr marL="0" indent="0" algn="ctr">
              <a:buNone/>
            </a:pPr>
            <a:r>
              <a:rPr lang="de-DE" sz="2800" b="1" i="1" dirty="0" smtClean="0">
                <a:solidFill>
                  <a:srgbClr val="C00000"/>
                </a:solidFill>
              </a:rPr>
              <a:t>OP-Checklisten </a:t>
            </a:r>
            <a:endParaRPr lang="de-DE" i="1" dirty="0"/>
          </a:p>
          <a:p>
            <a:pPr marL="0" indent="0">
              <a:buNone/>
            </a:pPr>
            <a:r>
              <a:rPr lang="de-DE" i="1" dirty="0" smtClean="0"/>
              <a:t>eingesetzt</a:t>
            </a:r>
            <a:r>
              <a:rPr lang="de-DE" i="1" dirty="0"/>
              <a:t>. Diese OP-Checklisten sollen </a:t>
            </a:r>
            <a:r>
              <a:rPr lang="de-DE" b="1" i="1" dirty="0"/>
              <a:t>einrichtungsspezifisch </a:t>
            </a:r>
            <a:r>
              <a:rPr lang="de-DE" i="1" dirty="0"/>
              <a:t>entwickelt</a:t>
            </a:r>
            <a:r>
              <a:rPr lang="de-DE" b="1" i="1" dirty="0"/>
              <a:t> </a:t>
            </a:r>
            <a:r>
              <a:rPr lang="de-DE" i="1" dirty="0"/>
              <a:t>und genutzt werden sowie </a:t>
            </a:r>
            <a:r>
              <a:rPr lang="de-DE" b="1" i="1" dirty="0"/>
              <a:t>alle am Eingriff Beteiligten </a:t>
            </a:r>
            <a:r>
              <a:rPr lang="de-DE" i="1" dirty="0"/>
              <a:t>einbeziehen. Insbesondere sind sie auf die </a:t>
            </a:r>
            <a:r>
              <a:rPr lang="de-DE" b="1" i="1" dirty="0"/>
              <a:t>Erkennung und Vermeidung unerwünschter Ereignisse und Risiken </a:t>
            </a:r>
            <a:r>
              <a:rPr lang="de-DE" i="1" dirty="0"/>
              <a:t>auszurichten, wie z. B. </a:t>
            </a:r>
            <a:r>
              <a:rPr lang="de-DE" b="1" i="1" dirty="0"/>
              <a:t>Patienten-, Eingriffs- und Seitenverwechslungen </a:t>
            </a:r>
            <a:r>
              <a:rPr lang="de-DE" i="1" dirty="0"/>
              <a:t>und </a:t>
            </a:r>
            <a:r>
              <a:rPr lang="de-DE" b="1" i="1" dirty="0"/>
              <a:t>schwerwiegende Komplikationen</a:t>
            </a:r>
            <a:r>
              <a:rPr lang="de-DE" i="1" dirty="0"/>
              <a:t>. Gleichzeitig beinhalten sie Fragen zum </a:t>
            </a:r>
            <a:r>
              <a:rPr lang="de-DE" b="1" i="1" dirty="0"/>
              <a:t>Vorhandensein und zur Funktion des erforderlichen Equipments</a:t>
            </a:r>
            <a:r>
              <a:rPr lang="de-DE" i="1" dirty="0" smtClean="0"/>
              <a:t>.“ </a:t>
            </a:r>
            <a:endParaRPr lang="de-DE" i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382986"/>
            <a:ext cx="8424733" cy="669527"/>
          </a:xfrm>
        </p:spPr>
        <p:txBody>
          <a:bodyPr/>
          <a:lstStyle/>
          <a:p>
            <a:r>
              <a:rPr lang="de-DE" dirty="0" smtClean="0"/>
              <a:t>§ 4 Methoden und Instrumente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4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360000" y="1079864"/>
            <a:ext cx="8417492" cy="4952842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Kapitel </a:t>
            </a:r>
            <a:r>
              <a:rPr lang="de-DE" b="1" dirty="0" smtClean="0"/>
              <a:t>4.3.5: </a:t>
            </a:r>
            <a:r>
              <a:rPr lang="de-DE" b="1" dirty="0"/>
              <a:t>Transparenz und </a:t>
            </a:r>
            <a:r>
              <a:rPr lang="de-DE" b="1" dirty="0" smtClean="0"/>
              <a:t>Patientensicherheit</a:t>
            </a:r>
            <a:br>
              <a:rPr lang="de-DE" b="1" dirty="0" smtClean="0"/>
            </a:br>
            <a:r>
              <a:rPr lang="de-DE" b="1" dirty="0" smtClean="0"/>
              <a:t>[</a:t>
            </a:r>
            <a:r>
              <a:rPr lang="de-DE" b="1" dirty="0"/>
              <a:t>Gesundheit in Deutschland, 2006</a:t>
            </a:r>
            <a:r>
              <a:rPr lang="de-DE" b="1" dirty="0" smtClean="0"/>
              <a:t>]</a:t>
            </a:r>
            <a:br>
              <a:rPr lang="de-DE" b="1" dirty="0" smtClean="0"/>
            </a:br>
            <a:endParaRPr lang="de-DE" b="1" dirty="0"/>
          </a:p>
          <a:p>
            <a:pPr marL="345600" lvl="1" indent="0">
              <a:buNone/>
            </a:pPr>
            <a:r>
              <a:rPr lang="de-DE" sz="2000" dirty="0" smtClean="0">
                <a:solidFill>
                  <a:srgbClr val="FF0000"/>
                </a:solidFill>
              </a:rPr>
              <a:t>„</a:t>
            </a:r>
            <a:r>
              <a:rPr lang="de-DE" sz="2000" b="1" dirty="0" smtClean="0">
                <a:solidFill>
                  <a:srgbClr val="FF0000"/>
                </a:solidFill>
              </a:rPr>
              <a:t>Bisher </a:t>
            </a:r>
            <a:r>
              <a:rPr lang="de-DE" sz="2000" b="1" dirty="0">
                <a:solidFill>
                  <a:srgbClr val="FF0000"/>
                </a:solidFill>
              </a:rPr>
              <a:t>fehlen zuverlässige Zahlen zur Häufigkeit von Behandlungsfehlern</a:t>
            </a:r>
            <a:r>
              <a:rPr lang="de-DE" sz="2000" dirty="0">
                <a:solidFill>
                  <a:srgbClr val="FF0000"/>
                </a:solidFill>
              </a:rPr>
              <a:t>.</a:t>
            </a:r>
            <a:r>
              <a:rPr lang="de-DE" sz="2000" dirty="0"/>
              <a:t> Behandlungsfehler, Versorgungsfehler und Organisationsmängel sind in den vergangenen Jahren international zunehmend ins Zentrum des Interesses gerückt. </a:t>
            </a:r>
            <a:r>
              <a:rPr lang="de-DE" sz="2000" b="1" dirty="0">
                <a:solidFill>
                  <a:srgbClr val="FF0000"/>
                </a:solidFill>
              </a:rPr>
              <a:t>Allerdings fehlt in Deutschland eine einheitliche und zusammenfassende Darstellung</a:t>
            </a:r>
            <a:r>
              <a:rPr lang="de-DE" sz="2000" dirty="0"/>
              <a:t> der Zahl vermuteter oder tatsächlich nachgewiesener medizinischer Behandlungsfehler. Die Zahlen der Haftpflichtfälle der Versicherungen oder der von den Gutachterkommissionen und Schlichtungsstellen der Landesärztekammern behandelten Vorwürfe besitzen eine große Dunkelziffer.“</a:t>
            </a:r>
            <a:r>
              <a:rPr lang="de-DE" sz="2000" dirty="0" smtClean="0"/>
              <a:t/>
            </a:r>
            <a:br>
              <a:rPr lang="de-DE" sz="2000" dirty="0" smtClean="0"/>
            </a:br>
            <a:endParaRPr lang="de-DE" sz="2000" dirty="0" smtClean="0"/>
          </a:p>
          <a:p>
            <a:pPr marL="0" indent="0">
              <a:buNone/>
            </a:pPr>
            <a:r>
              <a:rPr lang="de-DE" sz="4400" b="1" i="1" dirty="0" smtClean="0"/>
              <a:t>Und 11 Jahre später …?</a:t>
            </a:r>
            <a:endParaRPr lang="de-DE" sz="4400" b="1" i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Gesund­heits­bericht­erstat­tung des Bundes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pic>
        <p:nvPicPr>
          <p:cNvPr id="1028" name="Picture 4" descr="http://www.dife.de/links/logos/gb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941" y="323189"/>
            <a:ext cx="155257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9" b="5545"/>
          <a:stretch/>
        </p:blipFill>
        <p:spPr>
          <a:xfrm>
            <a:off x="0" y="692271"/>
            <a:ext cx="9144000" cy="5581529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73736" y="187048"/>
            <a:ext cx="8970264" cy="851674"/>
          </a:xfrm>
        </p:spPr>
        <p:txBody>
          <a:bodyPr/>
          <a:lstStyle/>
          <a:p>
            <a:r>
              <a:rPr lang="de-DE" dirty="0" smtClean="0"/>
              <a:t>Der vielzitierte Eisberg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21333253">
            <a:off x="1743508" y="4214377"/>
            <a:ext cx="2425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err="1" smtClean="0">
                <a:solidFill>
                  <a:schemeClr val="bg1"/>
                </a:solidFill>
              </a:rPr>
              <a:t>Litigation</a:t>
            </a:r>
            <a:r>
              <a:rPr lang="de-DE" sz="2400" b="1" dirty="0" smtClean="0">
                <a:solidFill>
                  <a:schemeClr val="bg1"/>
                </a:solidFill>
              </a:rPr>
              <a:t> Gap*</a:t>
            </a:r>
            <a:endParaRPr lang="de-DE" sz="2400" b="1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07408" y="4599432"/>
            <a:ext cx="3950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/>
            <a:r>
              <a:rPr lang="de-DE" dirty="0" smtClean="0">
                <a:solidFill>
                  <a:schemeClr val="bg1"/>
                </a:solidFill>
              </a:rPr>
              <a:t>* Nachzulesen bei: </a:t>
            </a:r>
            <a:br>
              <a:rPr lang="de-DE" dirty="0" smtClean="0">
                <a:solidFill>
                  <a:schemeClr val="bg1"/>
                </a:solidFill>
              </a:rPr>
            </a:br>
            <a:r>
              <a:rPr lang="de-DE" b="1" dirty="0" smtClean="0">
                <a:solidFill>
                  <a:schemeClr val="bg1"/>
                </a:solidFill>
              </a:rPr>
              <a:t>Matthias </a:t>
            </a:r>
            <a:r>
              <a:rPr lang="de-DE" b="1" dirty="0">
                <a:solidFill>
                  <a:schemeClr val="bg1"/>
                </a:solidFill>
              </a:rPr>
              <a:t>Schrappe. Qualität 2030. </a:t>
            </a:r>
            <a:r>
              <a:rPr lang="de-DE" dirty="0" smtClean="0">
                <a:solidFill>
                  <a:schemeClr val="bg1"/>
                </a:solidFill>
              </a:rPr>
              <a:t>Download </a:t>
            </a:r>
            <a:r>
              <a:rPr lang="de-DE" dirty="0">
                <a:solidFill>
                  <a:schemeClr val="bg1"/>
                </a:solidFill>
              </a:rPr>
              <a:t>verfügbar unter </a:t>
            </a:r>
            <a:r>
              <a:rPr lang="de-DE" dirty="0" smtClean="0">
                <a:solidFill>
                  <a:schemeClr val="bg1"/>
                </a:solidFill>
              </a:rPr>
              <a:t>www.gesundheitsstadt-berlin.de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16747" y="3031085"/>
            <a:ext cx="7950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bg1"/>
                </a:solidFill>
              </a:rPr>
              <a:t>Fehler nicht erkannt bzw. nicht vorgeworfen</a:t>
            </a:r>
            <a:endParaRPr lang="de-DE" sz="3200" b="1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10569" y="1030741"/>
            <a:ext cx="7950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 smtClean="0">
                <a:solidFill>
                  <a:schemeClr val="tx2"/>
                </a:solidFill>
              </a:rPr>
              <a:t>Anerkannte Behandlungsfehler</a:t>
            </a:r>
            <a:endParaRPr lang="de-DE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37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pic>
        <p:nvPicPr>
          <p:cNvPr id="1028" name="Picture 4" descr="https://theexperiment.ca/wp-content/uploads/2015/11/iceberg-in-the-fall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9314"/>
          <a:stretch/>
        </p:blipFill>
        <p:spPr bwMode="auto">
          <a:xfrm>
            <a:off x="0" y="603503"/>
            <a:ext cx="20054132" cy="570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2"/>
          <p:cNvSpPr txBox="1">
            <a:spLocks/>
          </p:cNvSpPr>
          <p:nvPr/>
        </p:nvSpPr>
        <p:spPr>
          <a:xfrm>
            <a:off x="173736" y="187048"/>
            <a:ext cx="8970264" cy="85167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i="0" kern="0">
                <a:solidFill>
                  <a:srgbClr val="2929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… und die Spitze des Eisbergs liegt noch im Nebel</a:t>
            </a:r>
            <a:endParaRPr lang="de-DE" dirty="0"/>
          </a:p>
        </p:txBody>
      </p:sp>
      <p:sp>
        <p:nvSpPr>
          <p:cNvPr id="2" name="Rechteckige Legende 1"/>
          <p:cNvSpPr/>
          <p:nvPr/>
        </p:nvSpPr>
        <p:spPr>
          <a:xfrm>
            <a:off x="3959352" y="1335025"/>
            <a:ext cx="4590288" cy="749807"/>
          </a:xfrm>
          <a:prstGeom prst="wedgeRectCallout">
            <a:avLst>
              <a:gd name="adj1" fmla="val -74054"/>
              <a:gd name="adj2" fmla="val 182993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 smtClean="0">
                <a:solidFill>
                  <a:schemeClr val="bg1"/>
                </a:solidFill>
              </a:rPr>
              <a:t>Schlichtungsstellen </a:t>
            </a:r>
            <a:r>
              <a:rPr lang="de-DE" sz="2000" b="1" dirty="0">
                <a:solidFill>
                  <a:schemeClr val="bg1"/>
                </a:solidFill>
              </a:rPr>
              <a:t>der </a:t>
            </a:r>
            <a:r>
              <a:rPr lang="de-DE" sz="2000" b="1" dirty="0" smtClean="0">
                <a:solidFill>
                  <a:schemeClr val="bg1"/>
                </a:solidFill>
              </a:rPr>
              <a:t>Ärztekammern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2000" b="1" dirty="0" smtClean="0">
                <a:solidFill>
                  <a:schemeClr val="bg1"/>
                </a:solidFill>
              </a:rPr>
              <a:t>Medizinische </a:t>
            </a:r>
            <a:r>
              <a:rPr lang="de-DE" sz="2000" b="1" dirty="0">
                <a:solidFill>
                  <a:schemeClr val="bg1"/>
                </a:solidFill>
              </a:rPr>
              <a:t>Dienste (MDK/MDS</a:t>
            </a:r>
            <a:r>
              <a:rPr lang="de-DE" sz="2000" b="1" dirty="0" smtClean="0">
                <a:solidFill>
                  <a:schemeClr val="bg1"/>
                </a:solidFill>
              </a:rPr>
              <a:t>)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0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9308" y="253522"/>
            <a:ext cx="5143037" cy="52830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8425" y="5698150"/>
            <a:ext cx="8424733" cy="480483"/>
          </a:xfrm>
        </p:spPr>
        <p:txBody>
          <a:bodyPr/>
          <a:lstStyle/>
          <a:p>
            <a:pPr algn="ctr"/>
            <a:r>
              <a:rPr lang="de-DE" sz="2800" dirty="0" smtClean="0">
                <a:sym typeface="Wingdings" panose="05000000000000000000" pitchFamily="2" charset="2"/>
              </a:rPr>
              <a:t> </a:t>
            </a:r>
            <a:r>
              <a:rPr lang="de-DE" sz="2800" dirty="0" smtClean="0"/>
              <a:t>Was wir nicht wissen, können wir nicht verhindern!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7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4164" y="781794"/>
            <a:ext cx="7079892" cy="1009764"/>
          </a:xfrm>
        </p:spPr>
        <p:txBody>
          <a:bodyPr/>
          <a:lstStyle/>
          <a:p>
            <a:r>
              <a:rPr lang="de-DE" dirty="0" smtClean="0"/>
              <a:t>IOM-Report „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err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human“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18. November 2017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M. Skorning: ... aus Sicht des MDS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39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164" y="2522721"/>
            <a:ext cx="8093256" cy="19969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287" y="178535"/>
            <a:ext cx="2221817" cy="2221817"/>
          </a:xfrm>
        </p:spPr>
      </p:pic>
      <p:sp>
        <p:nvSpPr>
          <p:cNvPr id="9" name="Textfeld 8"/>
          <p:cNvSpPr txBox="1"/>
          <p:nvPr/>
        </p:nvSpPr>
        <p:spPr>
          <a:xfrm>
            <a:off x="564164" y="4804756"/>
            <a:ext cx="8093256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DE" sz="2000" i="1" dirty="0" smtClean="0"/>
              <a:t>„A </a:t>
            </a:r>
            <a:r>
              <a:rPr lang="de-DE" sz="2000" i="1" dirty="0" err="1" smtClean="0"/>
              <a:t>nationwide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mandatory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reporting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system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should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be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established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that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provides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for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collection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of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standardized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information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by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state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governments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about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adverse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events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that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result</a:t>
            </a:r>
            <a:r>
              <a:rPr lang="de-DE" sz="2000" i="1" dirty="0" smtClean="0"/>
              <a:t> in </a:t>
            </a:r>
            <a:r>
              <a:rPr lang="de-DE" sz="2000" i="1" dirty="0" err="1" smtClean="0"/>
              <a:t>death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or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serious</a:t>
            </a:r>
            <a:r>
              <a:rPr lang="de-DE" sz="2000" i="1" dirty="0" smtClean="0"/>
              <a:t> </a:t>
            </a:r>
            <a:r>
              <a:rPr lang="de-DE" sz="2000" i="1" dirty="0" err="1" smtClean="0"/>
              <a:t>harm</a:t>
            </a:r>
            <a:r>
              <a:rPr lang="de-DE" sz="2000" i="1" dirty="0" smtClean="0"/>
              <a:t>.“</a:t>
            </a:r>
            <a:endParaRPr lang="de-DE" sz="2000" i="1" dirty="0"/>
          </a:p>
        </p:txBody>
      </p:sp>
    </p:spTree>
    <p:extLst>
      <p:ext uri="{BB962C8B-B14F-4D97-AF65-F5344CB8AC3E}">
        <p14:creationId xmlns:p14="http://schemas.microsoft.com/office/powerpoint/2010/main" val="372981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2537" y="269968"/>
            <a:ext cx="8567935" cy="602135"/>
          </a:xfrm>
        </p:spPr>
        <p:txBody>
          <a:bodyPr/>
          <a:lstStyle/>
          <a:p>
            <a:pPr>
              <a:lnSpc>
                <a:spcPts val="2200"/>
              </a:lnSpc>
            </a:pPr>
            <a:r>
              <a:rPr lang="de-DE" sz="2800" dirty="0" smtClean="0"/>
              <a:t>Aktionsbündnis Patientensicherheit</a:t>
            </a:r>
            <a:br>
              <a:rPr lang="de-DE" sz="2800" dirty="0" smtClean="0"/>
            </a:br>
            <a:r>
              <a:rPr lang="de-DE" sz="28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www.aps-ev.de</a:t>
            </a:r>
            <a:endParaRPr lang="de-DE" sz="28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0114" name="Picture 2" descr="C:\Users\skorning\Desktop\ScreenShot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14202"/>
            <a:ext cx="3644921" cy="506849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0115" name="Picture 3" descr="C:\Users\skorning\Desktop\ScreenShot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838" y="1017066"/>
            <a:ext cx="3578160" cy="50658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518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353" y="947259"/>
            <a:ext cx="5351294" cy="50852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315553"/>
            <a:ext cx="8424733" cy="1080001"/>
          </a:xfrm>
        </p:spPr>
        <p:txBody>
          <a:bodyPr/>
          <a:lstStyle/>
          <a:p>
            <a:r>
              <a:rPr lang="de-DE" dirty="0" smtClean="0"/>
              <a:t>Internat. Ministergipfel zur Patientensicherheit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6675" y="1107830"/>
            <a:ext cx="3587434" cy="507391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633" y="179999"/>
            <a:ext cx="8424733" cy="1080001"/>
          </a:xfrm>
        </p:spPr>
        <p:txBody>
          <a:bodyPr/>
          <a:lstStyle/>
          <a:p>
            <a:r>
              <a:rPr lang="de-DE" sz="3200" dirty="0" smtClean="0"/>
              <a:t>OECD-Studie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sz="2800" dirty="0" smtClean="0"/>
              <a:t>über ökonomische Bedeutung der Patientensicherheit</a:t>
            </a:r>
            <a:endParaRPr lang="de-DE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86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03" b="27303"/>
          <a:stretch/>
        </p:blipFill>
        <p:spPr>
          <a:xfrm>
            <a:off x="359998" y="1793630"/>
            <a:ext cx="8432309" cy="1881554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42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1811217" y="2382714"/>
            <a:ext cx="645355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/>
          <p:cNvCxnSpPr/>
          <p:nvPr/>
        </p:nvCxnSpPr>
        <p:spPr>
          <a:xfrm>
            <a:off x="697524" y="2649414"/>
            <a:ext cx="4437184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nhaltsplatzhalter 6"/>
          <p:cNvPicPr>
            <a:picLocks noChangeAspect="1"/>
          </p:cNvPicPr>
          <p:nvPr/>
        </p:nvPicPr>
        <p:blipFill rotWithShape="1">
          <a:blip r:embed="rId2"/>
          <a:srcRect b="94096"/>
          <a:stretch/>
        </p:blipFill>
        <p:spPr>
          <a:xfrm>
            <a:off x="355845" y="419819"/>
            <a:ext cx="8432309" cy="2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"/>
            <a:ext cx="4488110" cy="6229565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3617491" y="1911851"/>
            <a:ext cx="5081764" cy="3117042"/>
          </a:xfrm>
          <a:prstGeom prst="wedgeRectCallout">
            <a:avLst>
              <a:gd name="adj1" fmla="val -70944"/>
              <a:gd name="adj2" fmla="val -4584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r>
              <a:rPr lang="de-DE" sz="3200" b="1" i="1" dirty="0" smtClean="0">
                <a:solidFill>
                  <a:schemeClr val="tx1"/>
                </a:solidFill>
              </a:rPr>
              <a:t>„</a:t>
            </a:r>
            <a:r>
              <a:rPr lang="de-DE" sz="3200" b="1" i="1" dirty="0" err="1" smtClean="0">
                <a:solidFill>
                  <a:schemeClr val="tx1"/>
                </a:solidFill>
              </a:rPr>
              <a:t>One</a:t>
            </a:r>
            <a:r>
              <a:rPr lang="de-DE" sz="3200" b="1" i="1" dirty="0" smtClean="0">
                <a:solidFill>
                  <a:schemeClr val="tx1"/>
                </a:solidFill>
              </a:rPr>
              <a:t> </a:t>
            </a:r>
            <a:r>
              <a:rPr lang="de-DE" sz="3200" b="1" i="1" dirty="0" err="1" smtClean="0">
                <a:solidFill>
                  <a:schemeClr val="tx1"/>
                </a:solidFill>
              </a:rPr>
              <a:t>accurate</a:t>
            </a:r>
            <a:r>
              <a:rPr lang="de-DE" sz="3200" b="1" i="1" dirty="0" smtClean="0">
                <a:solidFill>
                  <a:schemeClr val="tx1"/>
                </a:solidFill>
              </a:rPr>
              <a:t> </a:t>
            </a:r>
            <a:r>
              <a:rPr lang="de-DE" sz="3200" b="1" i="1" dirty="0" err="1" smtClean="0">
                <a:solidFill>
                  <a:schemeClr val="tx1"/>
                </a:solidFill>
              </a:rPr>
              <a:t>measurement</a:t>
            </a:r>
            <a:r>
              <a:rPr lang="de-DE" sz="3200" b="1" i="1" dirty="0" smtClean="0">
                <a:solidFill>
                  <a:schemeClr val="tx1"/>
                </a:solidFill>
              </a:rPr>
              <a:t> </a:t>
            </a:r>
            <a:r>
              <a:rPr lang="de-DE" sz="3200" b="1" i="1" dirty="0" err="1" smtClean="0">
                <a:solidFill>
                  <a:schemeClr val="tx1"/>
                </a:solidFill>
              </a:rPr>
              <a:t>is</a:t>
            </a:r>
            <a:r>
              <a:rPr lang="de-DE" sz="3200" b="1" i="1" dirty="0" smtClean="0">
                <a:solidFill>
                  <a:schemeClr val="tx1"/>
                </a:solidFill>
              </a:rPr>
              <a:t> </a:t>
            </a:r>
            <a:r>
              <a:rPr lang="de-DE" sz="3200" b="1" i="1" dirty="0" err="1" smtClean="0">
                <a:solidFill>
                  <a:schemeClr val="tx1"/>
                </a:solidFill>
              </a:rPr>
              <a:t>worth</a:t>
            </a:r>
            <a:r>
              <a:rPr lang="de-DE" sz="3200" b="1" i="1" dirty="0" smtClean="0">
                <a:solidFill>
                  <a:schemeClr val="tx1"/>
                </a:solidFill>
              </a:rPr>
              <a:t> a </a:t>
            </a:r>
            <a:br>
              <a:rPr lang="de-DE" sz="3200" b="1" i="1" dirty="0" smtClean="0">
                <a:solidFill>
                  <a:schemeClr val="tx1"/>
                </a:solidFill>
              </a:rPr>
            </a:br>
            <a:r>
              <a:rPr lang="de-DE" sz="3200" b="1" i="1" dirty="0" err="1" smtClean="0">
                <a:solidFill>
                  <a:schemeClr val="tx1"/>
                </a:solidFill>
              </a:rPr>
              <a:t>thousand</a:t>
            </a:r>
            <a:r>
              <a:rPr lang="de-DE" sz="3200" b="1" i="1" dirty="0" smtClean="0">
                <a:solidFill>
                  <a:schemeClr val="tx1"/>
                </a:solidFill>
              </a:rPr>
              <a:t> expert </a:t>
            </a:r>
            <a:r>
              <a:rPr lang="de-DE" sz="3200" b="1" i="1" dirty="0" err="1" smtClean="0">
                <a:solidFill>
                  <a:schemeClr val="tx1"/>
                </a:solidFill>
              </a:rPr>
              <a:t>opinions</a:t>
            </a:r>
            <a:r>
              <a:rPr lang="de-DE" sz="3200" b="1" i="1" dirty="0" smtClean="0">
                <a:solidFill>
                  <a:schemeClr val="tx1"/>
                </a:solidFill>
              </a:rPr>
              <a:t>.“ </a:t>
            </a:r>
          </a:p>
          <a:p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smtClean="0">
                <a:solidFill>
                  <a:schemeClr val="tx1"/>
                </a:solidFill>
              </a:rPr>
              <a:t>Grace Hopper, Pionierin der Computerwissenschaften und Navy-</a:t>
            </a:r>
            <a:r>
              <a:rPr lang="de-DE" dirty="0" err="1" smtClean="0">
                <a:solidFill>
                  <a:schemeClr val="tx1"/>
                </a:solidFill>
              </a:rPr>
              <a:t>Admiralin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85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01133" y="4472066"/>
            <a:ext cx="8293722" cy="794199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 smtClean="0"/>
              <a:t>…erst dann, wenn er zuallererst auch tatsächlich gezählt wird!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1101004"/>
            <a:ext cx="8424733" cy="1080001"/>
          </a:xfrm>
        </p:spPr>
        <p:txBody>
          <a:bodyPr/>
          <a:lstStyle/>
          <a:p>
            <a:r>
              <a:rPr lang="de-DE" sz="4000" dirty="0" smtClean="0"/>
              <a:t>„Jeder Fehler zählt“</a:t>
            </a:r>
            <a:endParaRPr lang="de-DE" sz="4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9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edizinbilder\AAA-Neu-unsortiert\Zukunft__Weg_f160f0de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273800"/>
          </a:xfrm>
          <a:prstGeom prst="rect">
            <a:avLst/>
          </a:prstGeom>
          <a:noFill/>
        </p:spPr>
      </p:pic>
      <p:sp>
        <p:nvSpPr>
          <p:cNvPr id="3" name="Textplatzhalter 2"/>
          <p:cNvSpPr>
            <a:spLocks noGrp="1"/>
          </p:cNvSpPr>
          <p:nvPr>
            <p:ph type="body" sz="quarter" idx="4294967295"/>
          </p:nvPr>
        </p:nvSpPr>
        <p:spPr>
          <a:xfrm>
            <a:off x="0" y="4403512"/>
            <a:ext cx="9144000" cy="1870288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anchor="ctr" anchorCtr="0"/>
          <a:lstStyle/>
          <a:p>
            <a:pPr marL="712788" indent="-323850">
              <a:buNone/>
              <a:tabLst>
                <a:tab pos="712788" algn="l"/>
              </a:tabLst>
            </a:pPr>
            <a:r>
              <a:rPr lang="de-DE" sz="3200" b="1" dirty="0" smtClean="0"/>
              <a:t>Auf dem Weg erforderlich? </a:t>
            </a:r>
            <a:br>
              <a:rPr lang="de-DE" sz="3200" b="1" dirty="0" smtClean="0"/>
            </a:br>
            <a:r>
              <a:rPr lang="de-DE" sz="3200" dirty="0"/>
              <a:t>Mehr Transparenz über </a:t>
            </a:r>
            <a:r>
              <a:rPr lang="de-DE" sz="3200" dirty="0" smtClean="0"/>
              <a:t>Anzahl, Art und zeitliche Entwicklung anerkannter Behandlungsfehler</a:t>
            </a:r>
            <a:endParaRPr lang="de-DE" sz="3200" dirty="0"/>
          </a:p>
        </p:txBody>
      </p:sp>
      <p:sp>
        <p:nvSpPr>
          <p:cNvPr id="5" name="Textplatzhalter 2"/>
          <p:cNvSpPr txBox="1">
            <a:spLocks/>
          </p:cNvSpPr>
          <p:nvPr/>
        </p:nvSpPr>
        <p:spPr>
          <a:xfrm>
            <a:off x="0" y="0"/>
            <a:ext cx="9144000" cy="792065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anchor="ctr" anchorCtr="0"/>
          <a:lstStyle/>
          <a:p>
            <a:pPr marL="342900" indent="-342900" algn="ctr">
              <a:spcBef>
                <a:spcPct val="20000"/>
              </a:spcBef>
              <a:buClr>
                <a:srgbClr val="000000">
                  <a:lumMod val="85000"/>
                  <a:lumOff val="15000"/>
                </a:srgbClr>
              </a:buClr>
              <a:defRPr/>
            </a:pPr>
            <a:r>
              <a:rPr lang="de-DE" sz="32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itchFamily="34" charset="0"/>
                <a:cs typeface="Arial" pitchFamily="34" charset="0"/>
              </a:rPr>
              <a:t>Patientensicherheit – der Weg ist das Ziel</a:t>
            </a:r>
            <a:endParaRPr lang="de-DE" sz="3200" b="1" dirty="0">
              <a:solidFill>
                <a:srgbClr val="000000">
                  <a:lumMod val="75000"/>
                  <a:lumOff val="2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234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46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/>
          <a:stretch/>
        </p:blipFill>
        <p:spPr bwMode="auto">
          <a:xfrm>
            <a:off x="2555776" y="686571"/>
            <a:ext cx="4014339" cy="5587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el 4"/>
          <p:cNvSpPr txBox="1">
            <a:spLocks/>
          </p:cNvSpPr>
          <p:nvPr/>
        </p:nvSpPr>
        <p:spPr>
          <a:xfrm>
            <a:off x="144016" y="262522"/>
            <a:ext cx="6105860" cy="57606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i="0" kern="0">
                <a:solidFill>
                  <a:srgbClr val="292929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600" dirty="0" smtClean="0">
                <a:solidFill>
                  <a:schemeClr val="tx2"/>
                </a:solidFill>
              </a:rPr>
              <a:t>Fazit</a:t>
            </a:r>
            <a:endParaRPr lang="de-DE" sz="3600" dirty="0">
              <a:solidFill>
                <a:schemeClr val="tx2"/>
              </a:solidFill>
            </a:endParaRPr>
          </a:p>
        </p:txBody>
      </p:sp>
      <p:sp>
        <p:nvSpPr>
          <p:cNvPr id="10" name="Inhaltsplatzhalter 4"/>
          <p:cNvSpPr txBox="1">
            <a:spLocks/>
          </p:cNvSpPr>
          <p:nvPr/>
        </p:nvSpPr>
        <p:spPr bwMode="auto">
          <a:xfrm>
            <a:off x="270934" y="990600"/>
            <a:ext cx="8765562" cy="5283200"/>
          </a:xfrm>
          <a:prstGeom prst="rect">
            <a:avLst/>
          </a:prstGeom>
          <a:solidFill>
            <a:srgbClr val="FFFFFF">
              <a:alpha val="8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89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0" tIns="25589" rIns="0" bIns="0" numCol="1" anchor="t" anchorCtr="0" compatLnSpc="1">
            <a:prstTxWarp prst="textNoShape">
              <a:avLst/>
            </a:prstTxWarp>
          </a:bodyPr>
          <a:lstStyle/>
          <a:p>
            <a:pPr marL="97868" defTabSz="406188" eaLnBrk="0" hangingPunct="0">
              <a:spcAft>
                <a:spcPts val="1200"/>
              </a:spcAft>
              <a:buClr>
                <a:srgbClr val="000000"/>
              </a:buClr>
              <a:buSzPct val="100000"/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sz="2400" b="1" kern="0" dirty="0" smtClean="0">
                <a:latin typeface="Trebuchet MS"/>
              </a:rPr>
              <a:t>Probleme auf zwei Ebenen:</a:t>
            </a:r>
          </a:p>
          <a:p>
            <a:pPr marL="1012268" lvl="1" indent="-457200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AutoNum type="arabicPeriod"/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sz="2000" b="1" kern="0" dirty="0" smtClean="0">
                <a:latin typeface="Trebuchet MS"/>
              </a:rPr>
              <a:t>Individueller Fall: 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 smtClean="0">
                <a:latin typeface="Trebuchet MS"/>
              </a:rPr>
              <a:t>Keine „Waffengleichheit“ für Patienten (u. a. Kausalitätsnachweis)</a:t>
            </a:r>
            <a:endParaRPr lang="de-DE" kern="0" dirty="0">
              <a:latin typeface="Trebuchet MS"/>
            </a:endParaRP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 smtClean="0">
                <a:latin typeface="Trebuchet MS"/>
              </a:rPr>
              <a:t>Verfahrensdauer </a:t>
            </a:r>
            <a:r>
              <a:rPr lang="de-DE" kern="0" dirty="0">
                <a:latin typeface="Trebuchet MS"/>
              </a:rPr>
              <a:t>zu lang</a:t>
            </a:r>
            <a:endParaRPr lang="de-DE" kern="0" dirty="0" smtClean="0">
              <a:latin typeface="Trebuchet MS"/>
            </a:endParaRPr>
          </a:p>
          <a:p>
            <a:pPr marL="1012268" lvl="1" indent="-457200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Font typeface="+mj-lt"/>
              <a:buAutoNum type="arabicPeriod"/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sz="2000" b="1" kern="0" dirty="0" smtClean="0">
                <a:latin typeface="Trebuchet MS"/>
              </a:rPr>
              <a:t>Systemebene (Lernen für Patientensicherheit</a:t>
            </a:r>
            <a:r>
              <a:rPr lang="de-DE" sz="2000" b="1" kern="0" dirty="0">
                <a:latin typeface="Trebuchet MS"/>
              </a:rPr>
              <a:t>!)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>
                <a:latin typeface="Trebuchet MS"/>
              </a:rPr>
              <a:t>Es mangelt in Deutschland erheblich an Transparenz … 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 smtClean="0">
                <a:latin typeface="Trebuchet MS"/>
              </a:rPr>
              <a:t>und </a:t>
            </a:r>
            <a:r>
              <a:rPr lang="de-DE" kern="0" dirty="0">
                <a:latin typeface="Trebuchet MS"/>
              </a:rPr>
              <a:t>daher auch an Erkenntnissen </a:t>
            </a:r>
            <a:r>
              <a:rPr lang="de-DE" kern="0" dirty="0" smtClean="0">
                <a:latin typeface="Trebuchet MS"/>
              </a:rPr>
              <a:t>...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 smtClean="0">
                <a:latin typeface="Trebuchet MS"/>
              </a:rPr>
              <a:t>und daher sind auch positive Nachrichten wenig belastbar</a:t>
            </a:r>
            <a:r>
              <a:rPr lang="de-DE" kern="0" dirty="0">
                <a:latin typeface="Trebuchet MS"/>
              </a:rPr>
              <a:t/>
            </a:r>
            <a:br>
              <a:rPr lang="de-DE" kern="0" dirty="0">
                <a:latin typeface="Trebuchet MS"/>
              </a:rPr>
            </a:br>
            <a:endParaRPr lang="de-DE" kern="0" dirty="0">
              <a:latin typeface="Trebuchet MS"/>
            </a:endParaRPr>
          </a:p>
          <a:p>
            <a:pPr marL="97868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sz="2400" b="1" kern="0" dirty="0" smtClean="0">
                <a:latin typeface="Trebuchet MS"/>
              </a:rPr>
              <a:t>Erfassung von Behandlungsfehlern </a:t>
            </a:r>
            <a:r>
              <a:rPr lang="de-DE" kern="0" dirty="0" smtClean="0">
                <a:latin typeface="Trebuchet MS"/>
              </a:rPr>
              <a:t>(bzw. mindestens „Never Events“) 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 smtClean="0">
                <a:latin typeface="Trebuchet MS"/>
              </a:rPr>
              <a:t>führt zu Handlungsprioritäten für Patientensicherheit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 smtClean="0">
                <a:latin typeface="Trebuchet MS"/>
              </a:rPr>
              <a:t>bietet „</a:t>
            </a:r>
            <a:r>
              <a:rPr lang="de-DE" kern="0" dirty="0" err="1" smtClean="0">
                <a:latin typeface="Trebuchet MS"/>
              </a:rPr>
              <a:t>Sicherheitsmonitoring</a:t>
            </a:r>
            <a:r>
              <a:rPr lang="de-DE" kern="0" dirty="0" smtClean="0">
                <a:latin typeface="Trebuchet MS"/>
              </a:rPr>
              <a:t>“ </a:t>
            </a:r>
          </a:p>
          <a:p>
            <a:pPr marL="1395119" lvl="2" indent="-382851" defTabSz="406188" eaLnBrk="0" hangingPunct="0">
              <a:spcAft>
                <a:spcPts val="6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r>
              <a:rPr lang="de-DE" kern="0" dirty="0">
                <a:latin typeface="Trebuchet MS"/>
              </a:rPr>
              <a:t>s</a:t>
            </a:r>
            <a:r>
              <a:rPr lang="de-DE" kern="0" dirty="0" smtClean="0">
                <a:latin typeface="Trebuchet MS"/>
              </a:rPr>
              <a:t>ollte, dem Beispiel anderer Länder folgend, verpflichtend sein!</a:t>
            </a:r>
            <a:endParaRPr kumimoji="0" lang="de-DE" i="0" u="none" strike="noStrike" kern="0" cap="none" spc="0" normalizeH="0" dirty="0" smtClean="0">
              <a:ln>
                <a:noFill/>
              </a:ln>
              <a:effectLst/>
              <a:uLnTx/>
              <a:uFillTx/>
              <a:latin typeface="Trebuchet MS"/>
            </a:endParaRPr>
          </a:p>
          <a:p>
            <a:pPr marL="480719" indent="-382851" defTabSz="406188" eaLnBrk="0" hangingPunct="0">
              <a:spcAft>
                <a:spcPts val="12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endParaRPr kumimoji="0" lang="de-DE" sz="200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Trebuchet MS"/>
            </a:endParaRPr>
          </a:p>
          <a:p>
            <a:pPr marL="480719" lvl="0" indent="-382851" defTabSz="406188" eaLnBrk="0" hangingPunct="0">
              <a:spcAft>
                <a:spcPts val="12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endParaRPr kumimoji="0" lang="de-DE" sz="200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Trebuchet MS"/>
            </a:endParaRPr>
          </a:p>
          <a:p>
            <a:pPr marL="480719" lvl="0" indent="-382851" defTabSz="406188" eaLnBrk="0" hangingPunct="0">
              <a:spcAft>
                <a:spcPts val="1200"/>
              </a:spcAft>
              <a:buClr>
                <a:srgbClr val="000000"/>
              </a:buClr>
              <a:buSzPct val="100000"/>
              <a:buBlip>
                <a:blip r:embed="rId3"/>
              </a:buBlip>
              <a:tabLst>
                <a:tab pos="480719" algn="l"/>
                <a:tab pos="1312615" algn="l"/>
                <a:tab pos="1968929" algn="l"/>
                <a:tab pos="2625237" algn="l"/>
                <a:tab pos="3281546" algn="l"/>
                <a:tab pos="3937857" algn="l"/>
                <a:tab pos="4594166" algn="l"/>
                <a:tab pos="5250475" algn="l"/>
                <a:tab pos="5906784" algn="l"/>
                <a:tab pos="6563094" algn="l"/>
                <a:tab pos="7219404" algn="l"/>
                <a:tab pos="7875713" algn="l"/>
              </a:tabLst>
              <a:defRPr/>
            </a:pPr>
            <a:endParaRPr kumimoji="0" lang="de-DE" sz="20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402816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2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9999" y="413438"/>
            <a:ext cx="8417493" cy="1009764"/>
          </a:xfrm>
        </p:spPr>
        <p:txBody>
          <a:bodyPr/>
          <a:lstStyle/>
          <a:p>
            <a:pPr algn="ctr"/>
            <a:r>
              <a:rPr lang="de-DE" sz="4800" dirty="0" smtClean="0"/>
              <a:t/>
            </a:r>
            <a:br>
              <a:rPr lang="de-DE" sz="4800" dirty="0" smtClean="0"/>
            </a:br>
            <a:r>
              <a:rPr lang="de-DE" sz="4800" dirty="0" smtClean="0"/>
              <a:t>Vielen Dank!</a:t>
            </a:r>
            <a:endParaRPr lang="de-DE" sz="2800" dirty="0">
              <a:solidFill>
                <a:schemeClr val="tx2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0" y="5443538"/>
            <a:ext cx="9144000" cy="36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prstClr val="white"/>
                </a:solidFill>
              </a:rPr>
              <a:t> 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5478972"/>
            <a:ext cx="9144000" cy="13790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9" name="Bild 22" descr="MDS_LOGO_WEB_RGB_NE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141" y="5512649"/>
            <a:ext cx="4063884" cy="1259804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416" y="1410832"/>
            <a:ext cx="2026295" cy="202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1731792"/>
            <a:ext cx="2033347" cy="203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3946752"/>
            <a:ext cx="9143999" cy="1008112"/>
          </a:xfrm>
          <a:prstGeom prst="rect">
            <a:avLst/>
          </a:prstGeom>
          <a:solidFill>
            <a:schemeClr val="bg1">
              <a:lumMod val="85000"/>
              <a:alpha val="91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 defTabSz="404603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de-DE" sz="4400" b="1">
              <a:solidFill>
                <a:srgbClr val="000000">
                  <a:lumMod val="65000"/>
                  <a:lumOff val="35000"/>
                </a:srgbClr>
              </a:solidFill>
              <a:latin typeface="Trebuchet MS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834852" y="4162776"/>
            <a:ext cx="59055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89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0" tIns="25585" rIns="0" bIns="0" numCol="1" anchor="t" anchorCtr="0" compatLnSpc="1">
            <a:prstTxWarp prst="textNoShape">
              <a:avLst/>
            </a:prstTxWarp>
          </a:bodyPr>
          <a:lstStyle>
            <a:lvl1pPr marL="647365" indent="-548991" algn="l" defTabSz="40460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Wingdings" pitchFamily="2" charset="2"/>
              <a:buBlip>
                <a:blip r:embed="rId6"/>
              </a:buBlip>
              <a:tabLst>
                <a:tab pos="653710" algn="l"/>
                <a:tab pos="1310596" algn="l"/>
                <a:tab pos="1965894" algn="l"/>
                <a:tab pos="2622778" algn="l"/>
                <a:tab pos="3279662" algn="l"/>
                <a:tab pos="3934960" algn="l"/>
                <a:tab pos="4591845" algn="l"/>
                <a:tab pos="5248728" algn="l"/>
                <a:tab pos="5904027" algn="l"/>
                <a:tab pos="6560911" algn="l"/>
                <a:tab pos="7217796" algn="l"/>
                <a:tab pos="7871507" algn="l"/>
              </a:tabLst>
              <a:defRPr sz="29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1067834" indent="-257041" algn="l" defTabSz="40460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Wingdings" pitchFamily="2" charset="2"/>
              <a:buBlip>
                <a:blip r:embed="rId6"/>
              </a:buBlip>
              <a:tabLst>
                <a:tab pos="653710" algn="l"/>
                <a:tab pos="1310596" algn="l"/>
                <a:tab pos="1965894" algn="l"/>
                <a:tab pos="2622778" algn="l"/>
                <a:tab pos="3279662" algn="l"/>
                <a:tab pos="3934960" algn="l"/>
                <a:tab pos="4591845" algn="l"/>
                <a:tab pos="5248728" algn="l"/>
                <a:tab pos="5904027" algn="l"/>
                <a:tab pos="6560911" algn="l"/>
                <a:tab pos="7217796" algn="l"/>
                <a:tab pos="7871507" algn="l"/>
              </a:tabLst>
              <a:defRPr sz="2500">
                <a:solidFill>
                  <a:srgbClr val="4D4D4D"/>
                </a:solidFill>
                <a:latin typeface="+mn-lt"/>
              </a:defRPr>
            </a:lvl2pPr>
            <a:lvl3pPr marL="1439117" indent="-204682" algn="l" defTabSz="40460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Wingdings" pitchFamily="2" charset="2"/>
              <a:buBlip>
                <a:blip r:embed="rId6"/>
              </a:buBlip>
              <a:tabLst>
                <a:tab pos="653710" algn="l"/>
                <a:tab pos="1310596" algn="l"/>
                <a:tab pos="1965894" algn="l"/>
                <a:tab pos="2622778" algn="l"/>
                <a:tab pos="3279662" algn="l"/>
                <a:tab pos="3934960" algn="l"/>
                <a:tab pos="4591845" algn="l"/>
                <a:tab pos="5248728" algn="l"/>
                <a:tab pos="5904027" algn="l"/>
                <a:tab pos="6560911" algn="l"/>
                <a:tab pos="7217796" algn="l"/>
                <a:tab pos="7871507" algn="l"/>
              </a:tabLst>
              <a:defRPr sz="2200">
                <a:solidFill>
                  <a:srgbClr val="4D4D4D"/>
                </a:solidFill>
                <a:latin typeface="+mn-lt"/>
              </a:defRPr>
            </a:lvl3pPr>
            <a:lvl4pPr marL="1808812" indent="-204682" algn="l" defTabSz="40460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00000"/>
              <a:buFont typeface="Wingdings" pitchFamily="2" charset="2"/>
              <a:buBlip>
                <a:blip r:embed="rId6"/>
              </a:buBlip>
              <a:tabLst>
                <a:tab pos="653710" algn="l"/>
                <a:tab pos="1310596" algn="l"/>
                <a:tab pos="1965894" algn="l"/>
                <a:tab pos="2622778" algn="l"/>
                <a:tab pos="3279662" algn="l"/>
                <a:tab pos="3934960" algn="l"/>
                <a:tab pos="4591845" algn="l"/>
                <a:tab pos="5248728" algn="l"/>
                <a:tab pos="5904027" algn="l"/>
                <a:tab pos="6560911" algn="l"/>
                <a:tab pos="7217796" algn="l"/>
                <a:tab pos="7871507" algn="l"/>
              </a:tabLst>
              <a:defRPr>
                <a:solidFill>
                  <a:srgbClr val="4D4D4D"/>
                </a:solidFill>
                <a:latin typeface="+mn-lt"/>
              </a:defRPr>
            </a:lvl4pPr>
            <a:lvl5pPr marL="2178508" indent="-204682" algn="l" defTabSz="40460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288"/>
              </a:spcAft>
              <a:buClr>
                <a:srgbClr val="000000"/>
              </a:buClr>
              <a:buSzPct val="165000"/>
              <a:buFont typeface="Wingdings" pitchFamily="2" charset="2"/>
              <a:buBlip>
                <a:blip r:embed="rId6"/>
              </a:buBlip>
              <a:tabLst>
                <a:tab pos="653710" algn="l"/>
                <a:tab pos="1310596" algn="l"/>
                <a:tab pos="1965894" algn="l"/>
                <a:tab pos="2622778" algn="l"/>
                <a:tab pos="3279662" algn="l"/>
                <a:tab pos="3934960" algn="l"/>
                <a:tab pos="4591845" algn="l"/>
                <a:tab pos="5248728" algn="l"/>
                <a:tab pos="5904027" algn="l"/>
                <a:tab pos="6560911" algn="l"/>
                <a:tab pos="7217796" algn="l"/>
                <a:tab pos="7871507" algn="l"/>
              </a:tabLst>
              <a:defRPr sz="2900">
                <a:solidFill>
                  <a:srgbClr val="4D4D4D"/>
                </a:solidFill>
                <a:latin typeface="Arial" charset="0"/>
              </a:defRPr>
            </a:lvl5pPr>
            <a:lvl6pPr marL="2594475" indent="-207213" algn="l" defTabSz="407230" rtl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65000"/>
              <a:buFont typeface="Wingdings" pitchFamily="2" charset="2"/>
              <a:buBlip>
                <a:blip r:embed="rId6"/>
              </a:buBlip>
              <a:tabLst>
                <a:tab pos="656174" algn="l"/>
                <a:tab pos="1312343" algn="l"/>
                <a:tab pos="1968519" algn="l"/>
                <a:tab pos="2624693" algn="l"/>
                <a:tab pos="3280865" algn="l"/>
                <a:tab pos="3937041" algn="l"/>
                <a:tab pos="4593213" algn="l"/>
                <a:tab pos="5249387" algn="l"/>
                <a:tab pos="5905559" algn="l"/>
                <a:tab pos="6561734" algn="l"/>
                <a:tab pos="7217908" algn="l"/>
                <a:tab pos="7874080" algn="l"/>
              </a:tabLst>
              <a:defRPr sz="2900">
                <a:solidFill>
                  <a:srgbClr val="4D4D4D"/>
                </a:solidFill>
                <a:latin typeface="Arial" charset="0"/>
              </a:defRPr>
            </a:lvl6pPr>
            <a:lvl7pPr marL="3008901" indent="-207213" algn="l" defTabSz="407230" rtl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65000"/>
              <a:buFont typeface="Wingdings" pitchFamily="2" charset="2"/>
              <a:buBlip>
                <a:blip r:embed="rId6"/>
              </a:buBlip>
              <a:tabLst>
                <a:tab pos="656174" algn="l"/>
                <a:tab pos="1312343" algn="l"/>
                <a:tab pos="1968519" algn="l"/>
                <a:tab pos="2624693" algn="l"/>
                <a:tab pos="3280865" algn="l"/>
                <a:tab pos="3937041" algn="l"/>
                <a:tab pos="4593213" algn="l"/>
                <a:tab pos="5249387" algn="l"/>
                <a:tab pos="5905559" algn="l"/>
                <a:tab pos="6561734" algn="l"/>
                <a:tab pos="7217908" algn="l"/>
                <a:tab pos="7874080" algn="l"/>
              </a:tabLst>
              <a:defRPr sz="2900">
                <a:solidFill>
                  <a:srgbClr val="4D4D4D"/>
                </a:solidFill>
                <a:latin typeface="Arial" charset="0"/>
              </a:defRPr>
            </a:lvl7pPr>
            <a:lvl8pPr marL="3423325" indent="-207213" algn="l" defTabSz="407230" rtl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65000"/>
              <a:buFont typeface="Wingdings" pitchFamily="2" charset="2"/>
              <a:buBlip>
                <a:blip r:embed="rId6"/>
              </a:buBlip>
              <a:tabLst>
                <a:tab pos="656174" algn="l"/>
                <a:tab pos="1312343" algn="l"/>
                <a:tab pos="1968519" algn="l"/>
                <a:tab pos="2624693" algn="l"/>
                <a:tab pos="3280865" algn="l"/>
                <a:tab pos="3937041" algn="l"/>
                <a:tab pos="4593213" algn="l"/>
                <a:tab pos="5249387" algn="l"/>
                <a:tab pos="5905559" algn="l"/>
                <a:tab pos="6561734" algn="l"/>
                <a:tab pos="7217908" algn="l"/>
                <a:tab pos="7874080" algn="l"/>
              </a:tabLst>
              <a:defRPr sz="2900">
                <a:solidFill>
                  <a:srgbClr val="4D4D4D"/>
                </a:solidFill>
                <a:latin typeface="Arial" charset="0"/>
              </a:defRPr>
            </a:lvl8pPr>
            <a:lvl9pPr marL="3837751" indent="-207213" algn="l" defTabSz="407230" rtl="0" fontAlgn="base" hangingPunct="0">
              <a:lnSpc>
                <a:spcPct val="93000"/>
              </a:lnSpc>
              <a:spcBef>
                <a:spcPct val="0"/>
              </a:spcBef>
              <a:spcAft>
                <a:spcPts val="1293"/>
              </a:spcAft>
              <a:buClr>
                <a:srgbClr val="000000"/>
              </a:buClr>
              <a:buSzPct val="165000"/>
              <a:buFont typeface="Wingdings" pitchFamily="2" charset="2"/>
              <a:buBlip>
                <a:blip r:embed="rId6"/>
              </a:buBlip>
              <a:tabLst>
                <a:tab pos="656174" algn="l"/>
                <a:tab pos="1312343" algn="l"/>
                <a:tab pos="1968519" algn="l"/>
                <a:tab pos="2624693" algn="l"/>
                <a:tab pos="3280865" algn="l"/>
                <a:tab pos="3937041" algn="l"/>
                <a:tab pos="4593213" algn="l"/>
                <a:tab pos="5249387" algn="l"/>
                <a:tab pos="5905559" algn="l"/>
                <a:tab pos="6561734" algn="l"/>
                <a:tab pos="7217908" algn="l"/>
                <a:tab pos="7874080" algn="l"/>
              </a:tabLst>
              <a:defRPr sz="2900">
                <a:solidFill>
                  <a:srgbClr val="4D4D4D"/>
                </a:solidFill>
                <a:latin typeface="Arial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de-DE" sz="3600" b="1" kern="0" dirty="0" smtClean="0"/>
              <a:t>m.skorning@mds-ev.de</a:t>
            </a:r>
            <a:endParaRPr lang="de-DE" sz="3600" b="1" kern="0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47" y="3972376"/>
            <a:ext cx="982489" cy="98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998" y="5861304"/>
            <a:ext cx="8057493" cy="589167"/>
          </a:xfrm>
        </p:spPr>
        <p:txBody>
          <a:bodyPr anchor="ctr" anchorCtr="0"/>
          <a:lstStyle/>
          <a:p>
            <a:pPr>
              <a:buNone/>
            </a:pPr>
            <a:r>
              <a:rPr lang="de-DE" sz="1800" dirty="0" smtClean="0">
                <a:solidFill>
                  <a:schemeClr val="bg1"/>
                </a:solidFill>
              </a:rPr>
              <a:t>PD Dr. med. Max Skorning</a:t>
            </a:r>
          </a:p>
        </p:txBody>
      </p:sp>
    </p:spTree>
    <p:extLst>
      <p:ext uri="{BB962C8B-B14F-4D97-AF65-F5344CB8AC3E}">
        <p14:creationId xmlns:p14="http://schemas.microsoft.com/office/powerpoint/2010/main" val="2892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 b="2171"/>
          <a:stretch/>
        </p:blipFill>
        <p:spPr>
          <a:xfrm>
            <a:off x="1532262" y="552329"/>
            <a:ext cx="6079476" cy="413573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 smtClean="0">
              <a:solidFill>
                <a:prstClr val="white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2467" y="5650853"/>
            <a:ext cx="873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/>
              <a:t>			    </a:t>
            </a:r>
            <a:r>
              <a:rPr lang="de-DE" sz="2800" b="1" dirty="0" smtClean="0"/>
              <a:t>Aber so einfach ist es nicht. </a:t>
            </a:r>
            <a:r>
              <a:rPr lang="de-DE" sz="2000" dirty="0" smtClean="0"/>
              <a:t>Und so lustig auch nicht …</a:t>
            </a:r>
            <a:endParaRPr lang="de-DE" sz="2000" dirty="0"/>
          </a:p>
        </p:txBody>
      </p:sp>
      <p:sp>
        <p:nvSpPr>
          <p:cNvPr id="8" name="Textfeld 7"/>
          <p:cNvSpPr txBox="1"/>
          <p:nvPr/>
        </p:nvSpPr>
        <p:spPr>
          <a:xfrm>
            <a:off x="203200" y="4954341"/>
            <a:ext cx="8737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 smtClean="0"/>
              <a:t>„Das darf Dir nie (wieder) passieren. Du musst das nächste Mal besser aufpassen!“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69836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49119" y="638955"/>
            <a:ext cx="8424733" cy="1080001"/>
          </a:xfrm>
        </p:spPr>
        <p:txBody>
          <a:bodyPr/>
          <a:lstStyle/>
          <a:p>
            <a:r>
              <a:rPr lang="de-DE" sz="3200" dirty="0" smtClean="0">
                <a:solidFill>
                  <a:schemeClr val="tx1"/>
                </a:solidFill>
              </a:rPr>
              <a:t>Begutachtung der 15.094 vorgeworfenen Fälle:</a:t>
            </a:r>
            <a:r>
              <a:rPr lang="de-DE" sz="3600" dirty="0" smtClean="0">
                <a:solidFill>
                  <a:schemeClr val="tx1"/>
                </a:solidFill>
              </a:rPr>
              <a:t/>
            </a:r>
            <a:br>
              <a:rPr lang="de-DE" sz="3600" dirty="0" smtClean="0">
                <a:solidFill>
                  <a:schemeClr val="tx1"/>
                </a:solidFill>
              </a:rPr>
            </a:br>
            <a:r>
              <a:rPr lang="de-DE" sz="3600" dirty="0" smtClean="0">
                <a:solidFill>
                  <a:schemeClr val="tx1"/>
                </a:solidFill>
              </a:rPr>
              <a:t/>
            </a:r>
            <a:br>
              <a:rPr lang="de-DE" sz="3600" dirty="0" smtClean="0">
                <a:solidFill>
                  <a:schemeClr val="tx1"/>
                </a:solidFill>
              </a:rPr>
            </a:br>
            <a:r>
              <a:rPr lang="de-DE" sz="2800" dirty="0" smtClean="0">
                <a:solidFill>
                  <a:schemeClr val="tx1"/>
                </a:solidFill>
              </a:rPr>
              <a:t>Eine zentrale </a:t>
            </a:r>
            <a:r>
              <a:rPr lang="de-DE" sz="2800" dirty="0">
                <a:solidFill>
                  <a:schemeClr val="tx1"/>
                </a:solidFill>
              </a:rPr>
              <a:t>Frage </a:t>
            </a:r>
            <a:r>
              <a:rPr lang="de-DE" sz="2800" dirty="0" smtClean="0">
                <a:solidFill>
                  <a:schemeClr val="tx1"/>
                </a:solidFill>
              </a:rPr>
              <a:t>mit </a:t>
            </a:r>
            <a:r>
              <a:rPr lang="de-DE" sz="3600" dirty="0" smtClean="0">
                <a:solidFill>
                  <a:schemeClr val="accent4">
                    <a:lumMod val="75000"/>
                  </a:schemeClr>
                </a:solidFill>
              </a:rPr>
              <a:t>drei</a:t>
            </a:r>
            <a:r>
              <a:rPr lang="de-DE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2800" dirty="0" smtClean="0">
                <a:solidFill>
                  <a:schemeClr val="tx1"/>
                </a:solidFill>
              </a:rPr>
              <a:t>Aspekten ist zu prüfen! 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8" name="Inhaltsplatzhalter 1"/>
          <p:cNvSpPr txBox="1">
            <a:spLocks/>
          </p:cNvSpPr>
          <p:nvPr/>
        </p:nvSpPr>
        <p:spPr>
          <a:xfrm>
            <a:off x="156761" y="2530602"/>
            <a:ext cx="8839200" cy="472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Char char="➞"/>
              <a:defRPr sz="22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1600" indent="-216000" algn="l" defTabSz="457200" rtl="0" eaLnBrk="1" latinLnBrk="0" hangingPunct="1">
              <a:lnSpc>
                <a:spcPts val="2400"/>
              </a:lnSpc>
              <a:spcBef>
                <a:spcPts val="0"/>
              </a:spcBef>
              <a:buClr>
                <a:schemeClr val="accent3"/>
              </a:buClr>
              <a:buSzPct val="100000"/>
              <a:buFont typeface="Lucida Grande"/>
              <a:buChar char="–"/>
              <a:defRPr sz="2200" b="0" i="1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18000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tx1"/>
              </a:buClr>
              <a:buFont typeface="Lucida Grande"/>
              <a:buChar char="-"/>
              <a:defRPr sz="1800" b="0" i="1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200" rtl="0" eaLnBrk="1" latinLnBrk="0" hangingPunct="1">
              <a:lnSpc>
                <a:spcPts val="2200"/>
              </a:lnSpc>
              <a:spcBef>
                <a:spcPts val="0"/>
              </a:spcBef>
              <a:buFont typeface="Arial"/>
              <a:buNone/>
              <a:defRPr sz="1800" ker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-180000" algn="l" defTabSz="457200" rtl="0" eaLnBrk="1" latinLnBrk="0" hangingPunct="1">
              <a:lnSpc>
                <a:spcPts val="2200"/>
              </a:lnSpc>
              <a:spcBef>
                <a:spcPts val="0"/>
              </a:spcBef>
              <a:buClr>
                <a:schemeClr val="accent2"/>
              </a:buClr>
              <a:buFont typeface="Symbol" charset="2"/>
              <a:buChar char="-"/>
              <a:defRPr sz="1800" kern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Lucida Grande"/>
              <a:buNone/>
            </a:pPr>
            <a:r>
              <a:rPr lang="de-DE" sz="2800" i="1" dirty="0" smtClean="0"/>
              <a:t> </a:t>
            </a:r>
            <a:br>
              <a:rPr lang="de-DE" sz="2800" i="1" dirty="0" smtClean="0"/>
            </a:br>
            <a:r>
              <a:rPr lang="de-DE" sz="2800" i="1" dirty="0" smtClean="0"/>
              <a:t>Liegt ein </a:t>
            </a:r>
            <a:r>
              <a:rPr lang="de-DE" sz="3200" b="1" i="1" dirty="0" smtClean="0">
                <a:solidFill>
                  <a:schemeClr val="accent4">
                    <a:lumMod val="75000"/>
                  </a:schemeClr>
                </a:solidFill>
              </a:rPr>
              <a:t>Fehler</a:t>
            </a:r>
            <a:r>
              <a:rPr lang="de-DE" sz="3200" i="1" dirty="0" smtClean="0"/>
              <a:t> </a:t>
            </a:r>
            <a:r>
              <a:rPr lang="de-DE" sz="2800" i="1" dirty="0" smtClean="0"/>
              <a:t>vor, der einen </a:t>
            </a:r>
            <a:r>
              <a:rPr lang="de-DE" sz="3200" b="1" i="1" dirty="0" smtClean="0">
                <a:solidFill>
                  <a:schemeClr val="accent4">
                    <a:lumMod val="75000"/>
                  </a:schemeClr>
                </a:solidFill>
              </a:rPr>
              <a:t>Schaden</a:t>
            </a:r>
            <a:r>
              <a:rPr lang="de-DE" sz="3200" i="1" dirty="0" smtClean="0"/>
              <a:t> </a:t>
            </a:r>
            <a:r>
              <a:rPr lang="de-DE" sz="3200" b="1" i="1" dirty="0" smtClean="0">
                <a:solidFill>
                  <a:schemeClr val="accent4">
                    <a:lumMod val="75000"/>
                  </a:schemeClr>
                </a:solidFill>
              </a:rPr>
              <a:t>verursacht</a:t>
            </a:r>
            <a:r>
              <a:rPr lang="de-DE" sz="3200" i="1" dirty="0" smtClean="0"/>
              <a:t> </a:t>
            </a:r>
            <a:r>
              <a:rPr lang="de-DE" sz="2800" i="1" dirty="0" smtClean="0"/>
              <a:t>hat</a:t>
            </a:r>
            <a:r>
              <a:rPr lang="de-DE" sz="2800" b="1" i="1" dirty="0" smtClean="0"/>
              <a:t>?</a:t>
            </a:r>
            <a:endParaRPr lang="de-DE" sz="2800" b="1" i="1" dirty="0"/>
          </a:p>
        </p:txBody>
      </p:sp>
      <p:sp>
        <p:nvSpPr>
          <p:cNvPr id="15" name="Textfeld 14"/>
          <p:cNvSpPr txBox="1"/>
          <p:nvPr/>
        </p:nvSpPr>
        <p:spPr>
          <a:xfrm>
            <a:off x="566057" y="3813536"/>
            <a:ext cx="206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accent4">
                    <a:lumMod val="75000"/>
                  </a:schemeClr>
                </a:solidFill>
              </a:rPr>
              <a:t>Fehler </a:t>
            </a:r>
            <a:endParaRPr lang="de-DE" sz="3600" b="1" dirty="0"/>
          </a:p>
        </p:txBody>
      </p:sp>
      <p:sp>
        <p:nvSpPr>
          <p:cNvPr id="16" name="Textfeld 15"/>
          <p:cNvSpPr txBox="1"/>
          <p:nvPr/>
        </p:nvSpPr>
        <p:spPr>
          <a:xfrm>
            <a:off x="886474" y="4300367"/>
            <a:ext cx="1288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accent6">
                    <a:lumMod val="75000"/>
                  </a:schemeClr>
                </a:solidFill>
              </a:rPr>
              <a:t>4.072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112538" y="4326747"/>
            <a:ext cx="1285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accent6">
                    <a:lumMod val="75000"/>
                  </a:schemeClr>
                </a:solidFill>
              </a:rPr>
              <a:t>3.564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679478" y="4326747"/>
            <a:ext cx="1324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accent6">
                    <a:lumMod val="75000"/>
                  </a:schemeClr>
                </a:solidFill>
              </a:rPr>
              <a:t>2.948</a:t>
            </a:r>
            <a:endParaRPr lang="de-D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20" name="Gerade Verbindung mit Pfeil 19"/>
          <p:cNvCxnSpPr>
            <a:endCxn id="15" idx="0"/>
          </p:cNvCxnSpPr>
          <p:nvPr/>
        </p:nvCxnSpPr>
        <p:spPr>
          <a:xfrm flipH="1">
            <a:off x="1597823" y="3251805"/>
            <a:ext cx="444394" cy="561731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496851" y="3825458"/>
            <a:ext cx="2516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accent4">
                    <a:lumMod val="75000"/>
                  </a:schemeClr>
                </a:solidFill>
              </a:rPr>
              <a:t>Schaden</a:t>
            </a:r>
            <a:endParaRPr lang="de-DE" sz="3600" b="1" dirty="0"/>
          </a:p>
        </p:txBody>
      </p:sp>
      <p:sp>
        <p:nvSpPr>
          <p:cNvPr id="22" name="Textfeld 21"/>
          <p:cNvSpPr txBox="1"/>
          <p:nvPr/>
        </p:nvSpPr>
        <p:spPr>
          <a:xfrm>
            <a:off x="5989530" y="3825458"/>
            <a:ext cx="2747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smtClean="0">
                <a:solidFill>
                  <a:schemeClr val="accent4">
                    <a:lumMod val="75000"/>
                  </a:schemeClr>
                </a:solidFill>
              </a:rPr>
              <a:t>Kausalität</a:t>
            </a:r>
            <a:endParaRPr lang="de-DE" sz="3600" b="1" dirty="0"/>
          </a:p>
        </p:txBody>
      </p:sp>
      <p:cxnSp>
        <p:nvCxnSpPr>
          <p:cNvPr id="24" name="Gerade Verbindung mit Pfeil 23"/>
          <p:cNvCxnSpPr/>
          <p:nvPr/>
        </p:nvCxnSpPr>
        <p:spPr>
          <a:xfrm flipH="1">
            <a:off x="4755165" y="3219623"/>
            <a:ext cx="405403" cy="561731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>
            <a:off x="6910555" y="3219623"/>
            <a:ext cx="426600" cy="558115"/>
          </a:xfrm>
          <a:prstGeom prst="straightConnector1">
            <a:avLst/>
          </a:prstGeom>
          <a:ln>
            <a:solidFill>
              <a:schemeClr val="tx1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147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748260" y="780554"/>
          <a:ext cx="7647479" cy="4423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633" y="159391"/>
            <a:ext cx="8424733" cy="706326"/>
          </a:xfrm>
        </p:spPr>
        <p:txBody>
          <a:bodyPr/>
          <a:lstStyle/>
          <a:p>
            <a:r>
              <a:rPr lang="de-DE" sz="2800" dirty="0" smtClean="0"/>
              <a:t>Verteilung der Vorwürfe auf die Fachgebiete</a:t>
            </a:r>
            <a:endParaRPr lang="de-DE" sz="2000" dirty="0"/>
          </a:p>
        </p:txBody>
      </p:sp>
      <p:sp>
        <p:nvSpPr>
          <p:cNvPr id="4" name="Rechteckige Legende 3"/>
          <p:cNvSpPr/>
          <p:nvPr/>
        </p:nvSpPr>
        <p:spPr>
          <a:xfrm>
            <a:off x="6901916" y="2054231"/>
            <a:ext cx="1831976" cy="891837"/>
          </a:xfrm>
          <a:prstGeom prst="wedgeRectCallout">
            <a:avLst>
              <a:gd name="adj1" fmla="val -69915"/>
              <a:gd name="adj2" fmla="val 39067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Innere Medizin und Allgemeinmedizin</a:t>
            </a:r>
            <a:br>
              <a:rPr lang="de-DE" sz="1400" b="1" dirty="0" smtClean="0">
                <a:solidFill>
                  <a:srgbClr val="3B3C3B"/>
                </a:solidFill>
              </a:rPr>
            </a:br>
            <a:r>
              <a:rPr lang="de-DE" sz="1400" dirty="0" smtClean="0">
                <a:solidFill>
                  <a:srgbClr val="3B3C3B"/>
                </a:solidFill>
              </a:rPr>
              <a:t>1.762 </a:t>
            </a:r>
            <a:r>
              <a:rPr lang="de-DE" sz="1400" dirty="0">
                <a:solidFill>
                  <a:srgbClr val="3B3C3B"/>
                </a:solidFill>
              </a:rPr>
              <a:t>Fälle </a:t>
            </a:r>
            <a:br>
              <a:rPr lang="de-DE" sz="1400" dirty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(24,2% festgestellte </a:t>
            </a:r>
            <a:r>
              <a:rPr lang="de-DE" dirty="0">
                <a:solidFill>
                  <a:srgbClr val="3B3C3B"/>
                </a:solidFill>
              </a:rPr>
              <a:t>Fehler</a:t>
            </a:r>
            <a:r>
              <a:rPr lang="de-DE" dirty="0" smtClean="0">
                <a:solidFill>
                  <a:srgbClr val="3B3C3B"/>
                </a:solidFill>
              </a:rPr>
              <a:t>)</a:t>
            </a:r>
            <a:endParaRPr lang="de-DE" dirty="0">
              <a:solidFill>
                <a:srgbClr val="3B3C3B"/>
              </a:solidFill>
            </a:endParaRPr>
          </a:p>
        </p:txBody>
      </p:sp>
      <p:sp>
        <p:nvSpPr>
          <p:cNvPr id="5" name="Rechteckige Legende 4"/>
          <p:cNvSpPr/>
          <p:nvPr/>
        </p:nvSpPr>
        <p:spPr>
          <a:xfrm>
            <a:off x="6661330" y="3664099"/>
            <a:ext cx="1996362" cy="917223"/>
          </a:xfrm>
          <a:prstGeom prst="wedgeRectCallout">
            <a:avLst>
              <a:gd name="adj1" fmla="val -74476"/>
              <a:gd name="adj2" fmla="val -19538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Allgemein- und </a:t>
            </a:r>
            <a:r>
              <a:rPr lang="de-DE" sz="1400" b="1" dirty="0" err="1" smtClean="0">
                <a:solidFill>
                  <a:srgbClr val="3B3C3B"/>
                </a:solidFill>
              </a:rPr>
              <a:t>Viszeralchirurgie</a:t>
            </a:r>
            <a:endParaRPr lang="de-DE" sz="1400" b="1" dirty="0" smtClean="0">
              <a:solidFill>
                <a:srgbClr val="3B3C3B"/>
              </a:solidFill>
            </a:endParaRPr>
          </a:p>
          <a:p>
            <a:pPr algn="ctr"/>
            <a:r>
              <a:rPr lang="de-DE" sz="1400" dirty="0" smtClean="0">
                <a:solidFill>
                  <a:srgbClr val="3B3C3B"/>
                </a:solidFill>
              </a:rPr>
              <a:t>1.419 Fälle </a:t>
            </a:r>
            <a:br>
              <a:rPr lang="de-DE" sz="1400" dirty="0" smtClean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(24,2% </a:t>
            </a:r>
            <a:r>
              <a:rPr lang="de-DE" dirty="0">
                <a:solidFill>
                  <a:srgbClr val="3B3C3B"/>
                </a:solidFill>
              </a:rPr>
              <a:t>festgestellte Fehler</a:t>
            </a:r>
            <a:r>
              <a:rPr lang="de-DE" dirty="0" smtClean="0">
                <a:solidFill>
                  <a:srgbClr val="3B3C3B"/>
                </a:solidFill>
              </a:rPr>
              <a:t>)</a:t>
            </a:r>
            <a:endParaRPr lang="de-DE" dirty="0">
              <a:solidFill>
                <a:srgbClr val="3B3C3B"/>
              </a:solidFill>
            </a:endParaRPr>
          </a:p>
        </p:txBody>
      </p:sp>
      <p:sp>
        <p:nvSpPr>
          <p:cNvPr id="6" name="Rechteckige Legende 5"/>
          <p:cNvSpPr/>
          <p:nvPr/>
        </p:nvSpPr>
        <p:spPr>
          <a:xfrm>
            <a:off x="6175073" y="724075"/>
            <a:ext cx="2545819" cy="713866"/>
          </a:xfrm>
          <a:prstGeom prst="wedgeRectCallout">
            <a:avLst>
              <a:gd name="adj1" fmla="val -96798"/>
              <a:gd name="adj2" fmla="val 19847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Orthopädie und Unfallchirurgie</a:t>
            </a:r>
          </a:p>
          <a:p>
            <a:pPr algn="ctr"/>
            <a:r>
              <a:rPr lang="de-DE" sz="1400" dirty="0" smtClean="0">
                <a:solidFill>
                  <a:srgbClr val="3B3C3B"/>
                </a:solidFill>
              </a:rPr>
              <a:t>4.944 Fälle </a:t>
            </a:r>
            <a:br>
              <a:rPr lang="de-DE" sz="1400" dirty="0" smtClean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(24,6% festgestellte Fehler)</a:t>
            </a:r>
          </a:p>
        </p:txBody>
      </p:sp>
      <p:sp>
        <p:nvSpPr>
          <p:cNvPr id="9" name="Rechteckige Legende 8"/>
          <p:cNvSpPr/>
          <p:nvPr/>
        </p:nvSpPr>
        <p:spPr>
          <a:xfrm>
            <a:off x="6090009" y="4791023"/>
            <a:ext cx="1785914" cy="1044242"/>
          </a:xfrm>
          <a:prstGeom prst="wedgeRectCallout">
            <a:avLst>
              <a:gd name="adj1" fmla="val -81603"/>
              <a:gd name="adj2" fmla="val -63195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Zahnmedizin </a:t>
            </a:r>
            <a:r>
              <a:rPr lang="de-DE" sz="1200" b="1" dirty="0" smtClean="0">
                <a:solidFill>
                  <a:srgbClr val="3B3C3B"/>
                </a:solidFill>
              </a:rPr>
              <a:t/>
            </a:r>
            <a:br>
              <a:rPr lang="de-DE" sz="1200" b="1" dirty="0" smtClean="0">
                <a:solidFill>
                  <a:srgbClr val="3B3C3B"/>
                </a:solidFill>
              </a:rPr>
            </a:br>
            <a:r>
              <a:rPr lang="de-DE" sz="1000" b="1" dirty="0" smtClean="0">
                <a:solidFill>
                  <a:srgbClr val="3B3C3B"/>
                </a:solidFill>
              </a:rPr>
              <a:t>(inkl. Oralchirurgie und Kieferorthopädie)</a:t>
            </a:r>
          </a:p>
          <a:p>
            <a:pPr algn="ctr"/>
            <a:r>
              <a:rPr lang="de-DE" sz="1400" dirty="0" smtClean="0">
                <a:solidFill>
                  <a:srgbClr val="3B3C3B"/>
                </a:solidFill>
              </a:rPr>
              <a:t>1.314 </a:t>
            </a:r>
            <a:r>
              <a:rPr lang="de-DE" sz="1400" dirty="0">
                <a:solidFill>
                  <a:srgbClr val="3B3C3B"/>
                </a:solidFill>
              </a:rPr>
              <a:t>Fälle </a:t>
            </a:r>
            <a:br>
              <a:rPr lang="de-DE" sz="1400" dirty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(36,5% </a:t>
            </a:r>
            <a:r>
              <a:rPr lang="de-DE" dirty="0">
                <a:solidFill>
                  <a:srgbClr val="3B3C3B"/>
                </a:solidFill>
              </a:rPr>
              <a:t>festgestellte Fehler</a:t>
            </a:r>
            <a:r>
              <a:rPr lang="de-DE" dirty="0" smtClean="0">
                <a:solidFill>
                  <a:srgbClr val="3B3C3B"/>
                </a:solidFill>
              </a:rPr>
              <a:t>)</a:t>
            </a:r>
            <a:endParaRPr lang="de-DE" dirty="0">
              <a:solidFill>
                <a:srgbClr val="3B3C3B"/>
              </a:solidFill>
            </a:endParaRPr>
          </a:p>
        </p:txBody>
      </p:sp>
      <p:sp>
        <p:nvSpPr>
          <p:cNvPr id="10" name="Rechteckige Legende 9"/>
          <p:cNvSpPr/>
          <p:nvPr/>
        </p:nvSpPr>
        <p:spPr>
          <a:xfrm>
            <a:off x="1845063" y="5164803"/>
            <a:ext cx="1752524" cy="611733"/>
          </a:xfrm>
          <a:prstGeom prst="wedgeRectCallout">
            <a:avLst>
              <a:gd name="adj1" fmla="val 62735"/>
              <a:gd name="adj2" fmla="val -111035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Pflege</a:t>
            </a:r>
            <a:endParaRPr lang="de-DE" sz="1200" b="1" dirty="0" smtClean="0">
              <a:solidFill>
                <a:srgbClr val="3B3C3B"/>
              </a:solidFill>
            </a:endParaRPr>
          </a:p>
          <a:p>
            <a:pPr algn="ctr"/>
            <a:r>
              <a:rPr lang="de-DE" sz="1400" dirty="0" smtClean="0">
                <a:solidFill>
                  <a:srgbClr val="3B3C3B"/>
                </a:solidFill>
              </a:rPr>
              <a:t>681 Fälle </a:t>
            </a:r>
            <a:r>
              <a:rPr lang="de-DE" sz="1400" dirty="0">
                <a:solidFill>
                  <a:srgbClr val="3B3C3B"/>
                </a:solidFill>
              </a:rPr>
              <a:t/>
            </a:r>
            <a:br>
              <a:rPr lang="de-DE" sz="1400" dirty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(51,2% </a:t>
            </a:r>
            <a:r>
              <a:rPr lang="de-DE" dirty="0">
                <a:solidFill>
                  <a:srgbClr val="3B3C3B"/>
                </a:solidFill>
              </a:rPr>
              <a:t>festgestellte Fehler</a:t>
            </a:r>
            <a:r>
              <a:rPr lang="de-DE" dirty="0" smtClean="0">
                <a:solidFill>
                  <a:srgbClr val="3B3C3B"/>
                </a:solidFill>
              </a:rPr>
              <a:t>)</a:t>
            </a:r>
            <a:endParaRPr lang="de-DE" dirty="0">
              <a:solidFill>
                <a:srgbClr val="3B3C3B"/>
              </a:solidFill>
            </a:endParaRPr>
          </a:p>
        </p:txBody>
      </p:sp>
      <p:sp>
        <p:nvSpPr>
          <p:cNvPr id="11" name="Rechteckige Legende 10"/>
          <p:cNvSpPr/>
          <p:nvPr/>
        </p:nvSpPr>
        <p:spPr>
          <a:xfrm>
            <a:off x="174661" y="2518113"/>
            <a:ext cx="1897020" cy="656795"/>
          </a:xfrm>
          <a:prstGeom prst="wedgeRectCallout">
            <a:avLst>
              <a:gd name="adj1" fmla="val 78577"/>
              <a:gd name="adj2" fmla="val 5394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28 weitere Fachgebiete</a:t>
            </a:r>
          </a:p>
          <a:p>
            <a:pPr algn="ctr"/>
            <a:r>
              <a:rPr lang="de-DE" sz="1400" dirty="0" smtClean="0">
                <a:solidFill>
                  <a:srgbClr val="3B3C3B"/>
                </a:solidFill>
              </a:rPr>
              <a:t>3.864 </a:t>
            </a:r>
            <a:r>
              <a:rPr lang="de-DE" sz="1400" dirty="0">
                <a:solidFill>
                  <a:srgbClr val="3B3C3B"/>
                </a:solidFill>
              </a:rPr>
              <a:t>Fälle </a:t>
            </a:r>
            <a:br>
              <a:rPr lang="de-DE" sz="1400" dirty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(25,6% </a:t>
            </a:r>
            <a:r>
              <a:rPr lang="de-DE" dirty="0">
                <a:solidFill>
                  <a:srgbClr val="3B3C3B"/>
                </a:solidFill>
              </a:rPr>
              <a:t>festgestellte Fehler</a:t>
            </a:r>
            <a:r>
              <a:rPr lang="de-DE" dirty="0" smtClean="0">
                <a:solidFill>
                  <a:srgbClr val="3B3C3B"/>
                </a:solidFill>
              </a:rPr>
              <a:t>)</a:t>
            </a:r>
            <a:endParaRPr lang="de-DE" sz="1400" dirty="0" smtClean="0">
              <a:solidFill>
                <a:srgbClr val="3B3C3B"/>
              </a:solidFill>
            </a:endParaRPr>
          </a:p>
        </p:txBody>
      </p:sp>
      <p:sp>
        <p:nvSpPr>
          <p:cNvPr id="8" name="Rechteckige Legende 7"/>
          <p:cNvSpPr/>
          <p:nvPr/>
        </p:nvSpPr>
        <p:spPr>
          <a:xfrm>
            <a:off x="3901848" y="5271307"/>
            <a:ext cx="1744833" cy="904128"/>
          </a:xfrm>
          <a:prstGeom prst="wedgeRectCallout">
            <a:avLst>
              <a:gd name="adj1" fmla="val -16760"/>
              <a:gd name="adj2" fmla="val -78699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b="1" dirty="0" smtClean="0">
                <a:solidFill>
                  <a:srgbClr val="3B3C3B"/>
                </a:solidFill>
              </a:rPr>
              <a:t>Frauenheilkunde und Geburtshilfe</a:t>
            </a:r>
          </a:p>
          <a:p>
            <a:pPr algn="ctr"/>
            <a:r>
              <a:rPr lang="de-DE" sz="1400" dirty="0" smtClean="0">
                <a:solidFill>
                  <a:srgbClr val="3B3C3B"/>
                </a:solidFill>
              </a:rPr>
              <a:t>1.110 Fälle </a:t>
            </a:r>
            <a:r>
              <a:rPr lang="de-DE" sz="1400" dirty="0">
                <a:solidFill>
                  <a:srgbClr val="3B3C3B"/>
                </a:solidFill>
              </a:rPr>
              <a:t/>
            </a:r>
            <a:br>
              <a:rPr lang="de-DE" sz="1400" dirty="0">
                <a:solidFill>
                  <a:srgbClr val="3B3C3B"/>
                </a:solidFill>
              </a:rPr>
            </a:br>
            <a:r>
              <a:rPr lang="de-DE" dirty="0" smtClean="0">
                <a:solidFill>
                  <a:srgbClr val="3B3C3B"/>
                </a:solidFill>
              </a:rPr>
              <a:t>(23,4% </a:t>
            </a:r>
            <a:r>
              <a:rPr lang="de-DE" dirty="0">
                <a:solidFill>
                  <a:srgbClr val="3B3C3B"/>
                </a:solidFill>
              </a:rPr>
              <a:t>festgestellte Fehler</a:t>
            </a:r>
            <a:r>
              <a:rPr lang="de-DE" dirty="0" smtClean="0">
                <a:solidFill>
                  <a:srgbClr val="3B3C3B"/>
                </a:solidFill>
              </a:rPr>
              <a:t>)</a:t>
            </a:r>
            <a:endParaRPr lang="de-DE" sz="1400" dirty="0" smtClean="0">
              <a:solidFill>
                <a:srgbClr val="3B3C3B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359999" y="6300727"/>
            <a:ext cx="1369264" cy="546634"/>
          </a:xfrm>
        </p:spPr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2"/>
          </p:nvPr>
        </p:nvSpPr>
        <p:spPr>
          <a:xfrm>
            <a:off x="2260837" y="6300727"/>
            <a:ext cx="4699910" cy="546634"/>
          </a:xfrm>
        </p:spPr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>
          <a:xfrm>
            <a:off x="1729263" y="6300727"/>
            <a:ext cx="625904" cy="546634"/>
          </a:xfrm>
        </p:spPr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0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325991" y="1527161"/>
          <a:ext cx="6461644" cy="4348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hteckige Legende 2"/>
          <p:cNvSpPr/>
          <p:nvPr/>
        </p:nvSpPr>
        <p:spPr>
          <a:xfrm>
            <a:off x="496010" y="5441901"/>
            <a:ext cx="1310584" cy="542991"/>
          </a:xfrm>
          <a:prstGeom prst="wedgeRectCallout">
            <a:avLst>
              <a:gd name="adj1" fmla="val 99155"/>
              <a:gd name="adj2" fmla="val -88246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3B3C3B"/>
                </a:solidFill>
              </a:rPr>
              <a:t>Stationär </a:t>
            </a:r>
            <a:r>
              <a:rPr lang="de-DE" sz="1200" b="1" dirty="0" smtClean="0">
                <a:solidFill>
                  <a:srgbClr val="3B3C3B"/>
                </a:solidFill>
              </a:rPr>
              <a:t/>
            </a:r>
            <a:br>
              <a:rPr lang="de-DE" sz="1200" b="1" dirty="0" smtClean="0">
                <a:solidFill>
                  <a:srgbClr val="3B3C3B"/>
                </a:solidFill>
              </a:rPr>
            </a:br>
            <a:r>
              <a:rPr lang="de-DE" sz="1200" b="1" dirty="0" smtClean="0">
                <a:solidFill>
                  <a:srgbClr val="3B3C3B"/>
                </a:solidFill>
              </a:rPr>
              <a:t>Krankenhaus - OP</a:t>
            </a:r>
            <a:endParaRPr lang="de-DE" sz="1200" dirty="0" smtClean="0">
              <a:solidFill>
                <a:srgbClr val="3B3C3B"/>
              </a:solidFill>
            </a:endParaRPr>
          </a:p>
        </p:txBody>
      </p:sp>
      <p:sp>
        <p:nvSpPr>
          <p:cNvPr id="4" name="Rechteckige Legende 3"/>
          <p:cNvSpPr/>
          <p:nvPr/>
        </p:nvSpPr>
        <p:spPr>
          <a:xfrm>
            <a:off x="328001" y="1590218"/>
            <a:ext cx="1310584" cy="542991"/>
          </a:xfrm>
          <a:prstGeom prst="wedgeRectCallout">
            <a:avLst>
              <a:gd name="adj1" fmla="val 75801"/>
              <a:gd name="adj2" fmla="val 132625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3B3C3B"/>
                </a:solidFill>
              </a:rPr>
              <a:t>Ambulant</a:t>
            </a:r>
            <a:endParaRPr lang="de-DE" sz="1200" b="1" dirty="0" smtClean="0">
              <a:solidFill>
                <a:srgbClr val="3B3C3B"/>
              </a:solidFill>
            </a:endParaRPr>
          </a:p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Praxis/MVZ</a:t>
            </a:r>
            <a:endParaRPr lang="de-DE" sz="1200" dirty="0" smtClean="0">
              <a:solidFill>
                <a:srgbClr val="3B3C3B"/>
              </a:solidFill>
            </a:endParaRPr>
          </a:p>
        </p:txBody>
      </p:sp>
      <p:sp>
        <p:nvSpPr>
          <p:cNvPr id="5" name="Rechteckige Legende 4"/>
          <p:cNvSpPr/>
          <p:nvPr/>
        </p:nvSpPr>
        <p:spPr>
          <a:xfrm>
            <a:off x="2022469" y="850589"/>
            <a:ext cx="2066544" cy="542991"/>
          </a:xfrm>
          <a:prstGeom prst="wedgeRectCallout">
            <a:avLst>
              <a:gd name="adj1" fmla="val 25765"/>
              <a:gd name="adj2" fmla="val 116682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3B3C3B"/>
                </a:solidFill>
              </a:rPr>
              <a:t>Stationär</a:t>
            </a:r>
            <a:endParaRPr lang="de-DE" sz="1200" b="1" dirty="0" smtClean="0">
              <a:solidFill>
                <a:srgbClr val="3B3C3B"/>
              </a:solidFill>
            </a:endParaRPr>
          </a:p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Krankenhaus - Normalstation</a:t>
            </a:r>
            <a:endParaRPr lang="de-DE" sz="1200" dirty="0" smtClean="0">
              <a:solidFill>
                <a:srgbClr val="3B3C3B"/>
              </a:solidFill>
            </a:endParaRPr>
          </a:p>
        </p:txBody>
      </p:sp>
      <p:sp>
        <p:nvSpPr>
          <p:cNvPr id="6" name="Rechteckige Legende 5"/>
          <p:cNvSpPr/>
          <p:nvPr/>
        </p:nvSpPr>
        <p:spPr>
          <a:xfrm>
            <a:off x="4663356" y="1095855"/>
            <a:ext cx="1253323" cy="542991"/>
          </a:xfrm>
          <a:prstGeom prst="wedgeRectCallout">
            <a:avLst>
              <a:gd name="adj1" fmla="val -52273"/>
              <a:gd name="adj2" fmla="val 149847"/>
            </a:avLst>
          </a:prstGeom>
          <a:solidFill>
            <a:schemeClr val="bg1"/>
          </a:solidFill>
          <a:ln w="6350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 smtClean="0">
                <a:solidFill>
                  <a:srgbClr val="3B3C3B"/>
                </a:solidFill>
              </a:rPr>
              <a:t>Ambulant</a:t>
            </a:r>
            <a:endParaRPr lang="de-DE" sz="1200" b="1" dirty="0" smtClean="0">
              <a:solidFill>
                <a:srgbClr val="3B3C3B"/>
              </a:solidFill>
            </a:endParaRPr>
          </a:p>
          <a:p>
            <a:pPr algn="ctr"/>
            <a:r>
              <a:rPr lang="de-DE" sz="1200" b="1" dirty="0" smtClean="0">
                <a:solidFill>
                  <a:srgbClr val="3B3C3B"/>
                </a:solidFill>
              </a:rPr>
              <a:t>Praxis/MVZ - OP</a:t>
            </a:r>
            <a:endParaRPr lang="de-DE" sz="1200" dirty="0" smtClean="0">
              <a:solidFill>
                <a:srgbClr val="3B3C3B"/>
              </a:solidFill>
            </a:endParaRPr>
          </a:p>
        </p:txBody>
      </p:sp>
      <p:sp>
        <p:nvSpPr>
          <p:cNvPr id="15" name="Titel 2"/>
          <p:cNvSpPr>
            <a:spLocks noGrp="1"/>
          </p:cNvSpPr>
          <p:nvPr>
            <p:ph type="title"/>
          </p:nvPr>
        </p:nvSpPr>
        <p:spPr>
          <a:xfrm>
            <a:off x="360363" y="179999"/>
            <a:ext cx="8424733" cy="1080001"/>
          </a:xfrm>
        </p:spPr>
        <p:txBody>
          <a:bodyPr/>
          <a:lstStyle/>
          <a:p>
            <a:r>
              <a:rPr lang="de-DE" dirty="0" smtClean="0"/>
              <a:t>Verteilung der Vorwürfe auf Behandlungsorte</a:t>
            </a:r>
            <a:endParaRPr lang="de-DE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5529112" y="1766017"/>
            <a:ext cx="3264401" cy="3787277"/>
            <a:chOff x="5520695" y="1861714"/>
            <a:chExt cx="3264401" cy="378727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Rechteckige Legende 17"/>
            <p:cNvSpPr/>
            <p:nvPr/>
          </p:nvSpPr>
          <p:spPr>
            <a:xfrm>
              <a:off x="6259646" y="1861714"/>
              <a:ext cx="2525450" cy="3787277"/>
            </a:xfrm>
            <a:prstGeom prst="wedgeRectCallout">
              <a:avLst>
                <a:gd name="adj1" fmla="val -49292"/>
                <a:gd name="adj2" fmla="val -4341"/>
              </a:avLst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600" b="1" dirty="0" smtClean="0">
                  <a:solidFill>
                    <a:srgbClr val="3B3C3B"/>
                  </a:solidFill>
                </a:rPr>
                <a:t>Alle weiteren Behandlungsorte</a:t>
              </a:r>
            </a:p>
            <a:p>
              <a:endParaRPr lang="de-DE" sz="1600" dirty="0" smtClean="0">
                <a:solidFill>
                  <a:srgbClr val="3B3C3B"/>
                </a:solidFill>
              </a:endParaRPr>
            </a:p>
          </p:txBody>
        </p:sp>
        <p:sp>
          <p:nvSpPr>
            <p:cNvPr id="19" name="Gleichschenkliges Dreieck 18"/>
            <p:cNvSpPr/>
            <p:nvPr/>
          </p:nvSpPr>
          <p:spPr>
            <a:xfrm rot="16200000">
              <a:off x="5730958" y="2612686"/>
              <a:ext cx="1581150" cy="2001676"/>
            </a:xfrm>
            <a:prstGeom prst="triangle">
              <a:avLst/>
            </a:prstGeom>
            <a:solidFill>
              <a:schemeClr val="bg1"/>
            </a:solidFill>
            <a:ln w="63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de-DE" sz="1600" b="1">
                <a:solidFill>
                  <a:srgbClr val="3B3C3B"/>
                </a:solidFill>
              </a:endParaRPr>
            </a:p>
          </p:txBody>
        </p:sp>
      </p:grpSp>
      <p:graphicFrame>
        <p:nvGraphicFramePr>
          <p:cNvPr id="2" name="Tabelle 1"/>
          <p:cNvGraphicFramePr>
            <a:graphicFrameLocks noGrp="1"/>
          </p:cNvGraphicFramePr>
          <p:nvPr>
            <p:extLst/>
          </p:nvPr>
        </p:nvGraphicFramePr>
        <p:xfrm>
          <a:off x="6411040" y="2348405"/>
          <a:ext cx="2214694" cy="2991056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67250"/>
                <a:gridCol w="547444"/>
              </a:tblGrid>
              <a:tr h="364496">
                <a:tc>
                  <a:txBody>
                    <a:bodyPr/>
                    <a:lstStyle/>
                    <a:p>
                      <a:pPr marL="0" indent="0" algn="l" defTabSz="457200" rtl="0" eaLnBrk="1" fontAlgn="b" latinLnBrk="0" hangingPunct="1"/>
                      <a:r>
                        <a:rPr lang="de-D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Stationär - Krankenhaus </a:t>
                      </a:r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sonstiger Bereich</a:t>
                      </a:r>
                    </a:p>
                  </a:txBody>
                  <a:tcPr marL="72000" marR="36000"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u="none" strike="noStrike" dirty="0" smtClean="0">
                          <a:effectLst/>
                        </a:rPr>
                        <a:t>3</a:t>
                      </a:r>
                      <a:r>
                        <a:rPr lang="de-DE" sz="1200" b="0" u="none" strike="noStrike" baseline="0" dirty="0" smtClean="0">
                          <a:effectLst/>
                        </a:rPr>
                        <a:t> </a:t>
                      </a:r>
                      <a:r>
                        <a:rPr lang="de-DE" sz="1200" b="0" u="none" strike="noStrike" dirty="0" smtClean="0">
                          <a:effectLst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indent="0" algn="l" defTabSz="457200" rtl="0" eaLnBrk="1" fontAlgn="b" latinLnBrk="0" hangingPunct="1"/>
                      <a:r>
                        <a:rPr lang="de-D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Stationär - Krankenhaus </a:t>
                      </a:r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Intensivstation/IMC</a:t>
                      </a:r>
                      <a:endParaRPr lang="de-DE" sz="12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u="none" strike="noStrike" dirty="0" smtClean="0">
                          <a:effectLst/>
                        </a:rPr>
                        <a:t>3</a:t>
                      </a:r>
                      <a:r>
                        <a:rPr lang="de-DE" sz="1200" b="0" u="none" strike="noStrike" baseline="0" dirty="0" smtClean="0">
                          <a:effectLst/>
                        </a:rPr>
                        <a:t> </a:t>
                      </a:r>
                      <a:r>
                        <a:rPr lang="de-DE" sz="1200" b="0" u="none" strike="noStrike" dirty="0" smtClean="0">
                          <a:effectLst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B3C3B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Ambulant - Krankenhaus - Notaufnahme</a:t>
                      </a:r>
                    </a:p>
                  </a:txBody>
                  <a:tcPr marL="72000" marR="36000" marT="36000" marB="3600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3 %</a:t>
                      </a:r>
                      <a:endParaRPr lang="de-DE" sz="12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indent="0" algn="l" defTabSz="457200" rtl="0" eaLnBrk="1" fontAlgn="b" latinLnBrk="0" hangingPunct="1"/>
                      <a:r>
                        <a:rPr lang="de-D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Ambulant - Krankenhaus </a:t>
                      </a:r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2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</a:t>
                      </a:r>
                    </a:p>
                  </a:txBody>
                  <a:tcPr marL="72000" marR="36000"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u="none" strike="noStrike" dirty="0" smtClean="0">
                          <a:effectLst/>
                        </a:rPr>
                        <a:t>2 %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indent="0" algn="l" defTabSz="457200" rtl="0" eaLnBrk="1" fontAlgn="b" latinLnBrk="0" hangingPunct="1"/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Ambulant</a:t>
                      </a:r>
                      <a:r>
                        <a:rPr lang="de-DE" sz="1200" b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Sonstiges</a:t>
                      </a:r>
                      <a:endParaRPr lang="de-DE" sz="12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u="none" strike="noStrike" dirty="0" smtClean="0">
                          <a:effectLst/>
                        </a:rPr>
                        <a:t>2</a:t>
                      </a:r>
                      <a:r>
                        <a:rPr lang="de-DE" sz="1200" b="0" u="none" strike="noStrike" baseline="0" dirty="0" smtClean="0">
                          <a:effectLst/>
                        </a:rPr>
                        <a:t> </a:t>
                      </a:r>
                      <a:r>
                        <a:rPr lang="de-DE" sz="1200" b="0" u="none" strike="noStrike" dirty="0" smtClean="0">
                          <a:effectLst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marR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Stationär - Krankenhaus  Kreißsaal</a:t>
                      </a:r>
                    </a:p>
                  </a:txBody>
                  <a:tcPr marL="72000" marR="36000"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u="none" strike="noStrike" dirty="0" smtClean="0">
                          <a:effectLst/>
                        </a:rPr>
                        <a:t>2</a:t>
                      </a:r>
                      <a:r>
                        <a:rPr lang="de-DE" sz="1200" b="0" u="none" strike="noStrike" baseline="0" dirty="0" smtClean="0">
                          <a:effectLst/>
                        </a:rPr>
                        <a:t> </a:t>
                      </a:r>
                      <a:r>
                        <a:rPr lang="de-DE" sz="1200" b="0" u="none" strike="noStrike" dirty="0" smtClean="0">
                          <a:effectLst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  <a:tr h="364496">
                <a:tc>
                  <a:txBody>
                    <a:bodyPr/>
                    <a:lstStyle/>
                    <a:p>
                      <a:pPr marL="0" indent="0" algn="l" defTabSz="457200" rtl="0" eaLnBrk="1" fontAlgn="b" latinLnBrk="0" hangingPunct="1"/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Sonstige</a:t>
                      </a:r>
                    </a:p>
                    <a:p>
                      <a:pPr marL="0" indent="0" algn="l" defTabSz="457200" rtl="0" eaLnBrk="1" fontAlgn="b" latinLnBrk="0" hangingPunct="1"/>
                      <a:r>
                        <a:rPr lang="de-DE" sz="1200" b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Behandlungsorte</a:t>
                      </a:r>
                      <a:endParaRPr lang="de-DE" sz="12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0" u="none" strike="noStrike" dirty="0" smtClean="0">
                          <a:effectLst/>
                        </a:rPr>
                        <a:t>8</a:t>
                      </a:r>
                      <a:r>
                        <a:rPr lang="de-DE" sz="1200" b="0" u="none" strike="noStrike" baseline="0" dirty="0" smtClean="0">
                          <a:effectLst/>
                        </a:rPr>
                        <a:t> </a:t>
                      </a:r>
                      <a:r>
                        <a:rPr lang="de-DE" sz="1200" b="0" u="none" strike="noStrike" dirty="0" smtClean="0">
                          <a:effectLst/>
                        </a:rPr>
                        <a:t>%</a:t>
                      </a:r>
                      <a:endParaRPr lang="de-D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000" marR="72000" marT="36000" marB="36000" anchor="ctr"/>
                </a:tc>
              </a:tr>
            </a:tbl>
          </a:graphicData>
        </a:graphic>
      </p:graphicFrame>
      <p:sp>
        <p:nvSpPr>
          <p:cNvPr id="8" name="Datumsplatzhalt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375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/>
          </p:nvPr>
        </p:nvGraphicFramePr>
        <p:xfrm>
          <a:off x="420012" y="943138"/>
          <a:ext cx="8364720" cy="526138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15403"/>
                <a:gridCol w="1242647"/>
                <a:gridCol w="1359876"/>
                <a:gridCol w="1246794"/>
              </a:tblGrid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Diagnosen</a:t>
                      </a:r>
                      <a:endParaRPr lang="de-DE" sz="2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Fälle</a:t>
                      </a:r>
                      <a:endParaRPr lang="de-DE" sz="2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festgestellte</a:t>
                      </a:r>
                      <a:br>
                        <a:rPr lang="de-DE" sz="1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</a:br>
                      <a:r>
                        <a:rPr lang="de-DE" sz="1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Fehler</a:t>
                      </a:r>
                      <a:endParaRPr lang="de-DE" sz="2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36000" marB="3600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800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</a:rPr>
                        <a:t>Quote</a:t>
                      </a:r>
                      <a:endParaRPr lang="de-DE" sz="2000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MS PGothic" panose="020B060007020508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Kniegelenksverschleiß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defTabSz="449263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593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114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19,2 %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974090" algn="l"/>
                        </a:tabLs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Hüftgelenksverschleiß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506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98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19,4 %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Zahnkaries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427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149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34,9 %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  <a:tabLst>
                          <a:tab pos="154305" algn="l"/>
                        </a:tabLs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Bruch des Oberschenkels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360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102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28,3 %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Krankheiten des Zahnmarks und der Zahnwurzel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318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134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42,1 %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Bruch des Unterschenkels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239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82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34,3 %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Druckgeschwür (Dekubitus)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234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77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32,9 %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Bruch des Unterarmes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226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69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30,6 %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Komplikation bei orthopädischem Gelenkersatz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221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41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18,6 %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Bruch im Bereich der Schulter und des Oberarmes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215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63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29,3 %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Sonstige Krankheiten der Zähne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209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71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34,0 %</a:t>
                      </a:r>
                    </a:p>
                  </a:txBody>
                  <a:tcPr marL="68580" marR="107950" marT="0" marB="0" anchor="ctr"/>
                </a:tc>
              </a:tr>
              <a:tr h="386729">
                <a:tc>
                  <a:txBody>
                    <a:bodyPr/>
                    <a:lstStyle/>
                    <a:p>
                      <a:pPr algn="l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Sonstige Bandscheibenschäden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196   </a:t>
                      </a:r>
                    </a:p>
                  </a:txBody>
                  <a:tcPr marL="68580" marR="1079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44   </a:t>
                      </a:r>
                    </a:p>
                  </a:txBody>
                  <a:tcPr marL="68580" marR="468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22,5 %</a:t>
                      </a:r>
                    </a:p>
                  </a:txBody>
                  <a:tcPr marL="68580" marR="107950" marT="0" marB="0" anchor="ctr"/>
                </a:tc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59999" y="301990"/>
            <a:ext cx="8424733" cy="448288"/>
          </a:xfrm>
        </p:spPr>
        <p:txBody>
          <a:bodyPr/>
          <a:lstStyle/>
          <a:p>
            <a:r>
              <a:rPr lang="de-DE" dirty="0" smtClean="0"/>
              <a:t>Die häufigsten Behandlungsanlässe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>
                <a:solidFill>
                  <a:prstClr val="white"/>
                </a:solidFill>
              </a:rPr>
              <a:t>18. November 2017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 smtClean="0">
                <a:solidFill>
                  <a:prstClr val="white"/>
                </a:solidFill>
              </a:rPr>
              <a:t>M. Skorning: ... aus Sicht des MDS</a:t>
            </a: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l"/>
            <a:r>
              <a:rPr lang="de-DE" smtClean="0"/>
              <a:t>Seite </a:t>
            </a:r>
            <a:fld id="{D4FDF0A3-45CB-AA44-B144-7E6EFAC40CCB}" type="slidenum">
              <a:rPr lang="de-DE" smtClean="0"/>
              <a:pPr algn="l"/>
              <a:t>9</a:t>
            </a:fld>
            <a:endParaRPr lang="de-DE" dirty="0"/>
          </a:p>
        </p:txBody>
      </p:sp>
      <p:sp>
        <p:nvSpPr>
          <p:cNvPr id="9" name="Gefaltete Ecke 8"/>
          <p:cNvSpPr/>
          <p:nvPr/>
        </p:nvSpPr>
        <p:spPr>
          <a:xfrm rot="21404457">
            <a:off x="4786034" y="3258034"/>
            <a:ext cx="4144162" cy="3023999"/>
          </a:xfrm>
          <a:prstGeom prst="foldedCorner">
            <a:avLst>
              <a:gd name="adj" fmla="val 1738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52000" tIns="252000" rIns="108000" rtlCol="0" anchor="t" anchorCtr="0"/>
          <a:lstStyle/>
          <a:p>
            <a:r>
              <a:rPr lang="de-DE" sz="2000" b="1" i="1" u="sng" dirty="0" smtClean="0">
                <a:solidFill>
                  <a:srgbClr val="3B3C3B">
                    <a:lumMod val="75000"/>
                  </a:srgbClr>
                </a:solidFill>
              </a:rPr>
              <a:t>Aber:</a:t>
            </a:r>
          </a:p>
          <a:p>
            <a:r>
              <a:rPr lang="de-DE" sz="2000" i="1" dirty="0" smtClean="0">
                <a:solidFill>
                  <a:srgbClr val="3B3C3B">
                    <a:lumMod val="75000"/>
                  </a:srgbClr>
                </a:solidFill>
              </a:rPr>
              <a:t>15.094 Vorwürfe zu insgesamt </a:t>
            </a:r>
            <a:br>
              <a:rPr lang="de-DE" sz="2000" i="1" dirty="0" smtClean="0">
                <a:solidFill>
                  <a:srgbClr val="3B3C3B">
                    <a:lumMod val="75000"/>
                  </a:srgbClr>
                </a:solidFill>
              </a:rPr>
            </a:br>
            <a:r>
              <a:rPr lang="de-DE" sz="2000" i="1" dirty="0" smtClean="0">
                <a:solidFill>
                  <a:srgbClr val="3B3C3B">
                    <a:lumMod val="75000"/>
                  </a:srgbClr>
                </a:solidFill>
              </a:rPr>
              <a:t>1.064 unterschiedlichen Diagnosen</a:t>
            </a:r>
            <a:r>
              <a:rPr lang="de-DE" sz="2000" i="1" dirty="0" smtClean="0">
                <a:solidFill>
                  <a:srgbClr val="3B3C3B">
                    <a:lumMod val="75000"/>
                  </a:srgbClr>
                </a:solidFill>
                <a:sym typeface="Wingdings" panose="05000000000000000000" pitchFamily="2" charset="2"/>
              </a:rPr>
              <a:t/>
            </a:r>
            <a:br>
              <a:rPr lang="de-DE" sz="2000" i="1" dirty="0" smtClean="0">
                <a:solidFill>
                  <a:srgbClr val="3B3C3B">
                    <a:lumMod val="75000"/>
                  </a:srgbClr>
                </a:solidFill>
                <a:sym typeface="Wingdings" panose="05000000000000000000" pitchFamily="2" charset="2"/>
              </a:rPr>
            </a:br>
            <a:endParaRPr lang="de-DE" sz="2000" i="1" dirty="0" smtClean="0">
              <a:solidFill>
                <a:srgbClr val="3B3C3B">
                  <a:lumMod val="75000"/>
                </a:srgbClr>
              </a:solidFill>
              <a:sym typeface="Wingdings" panose="05000000000000000000" pitchFamily="2" charset="2"/>
            </a:endParaRPr>
          </a:p>
          <a:p>
            <a:r>
              <a:rPr lang="de-DE" sz="2000" i="1" dirty="0" smtClean="0">
                <a:solidFill>
                  <a:srgbClr val="3B3C3B">
                    <a:lumMod val="75000"/>
                  </a:srgbClr>
                </a:solidFill>
                <a:sym typeface="Wingdings" panose="05000000000000000000" pitchFamily="2" charset="2"/>
              </a:rPr>
              <a:t> Keine eindeutigen Schwerpunkte, </a:t>
            </a:r>
            <a:r>
              <a:rPr lang="de-DE" sz="2000" i="1" dirty="0" smtClean="0">
                <a:solidFill>
                  <a:srgbClr val="3B3C3B">
                    <a:lumMod val="75000"/>
                  </a:srgbClr>
                </a:solidFill>
              </a:rPr>
              <a:t>heterogenes Bild zum gesamten Spektrum der medizinischen Versorgung </a:t>
            </a:r>
          </a:p>
        </p:txBody>
      </p:sp>
    </p:spTree>
    <p:extLst>
      <p:ext uri="{BB962C8B-B14F-4D97-AF65-F5344CB8AC3E}">
        <p14:creationId xmlns:p14="http://schemas.microsoft.com/office/powerpoint/2010/main" val="304952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MDK_MEC_01">
  <a:themeElements>
    <a:clrScheme name="MDK Corporate Design">
      <a:dk1>
        <a:srgbClr val="3B3C3B"/>
      </a:dk1>
      <a:lt1>
        <a:sysClr val="window" lastClr="FFFFFF"/>
      </a:lt1>
      <a:dk2>
        <a:srgbClr val="064882"/>
      </a:dk2>
      <a:lt2>
        <a:srgbClr val="BBE3FA"/>
      </a:lt2>
      <a:accent1>
        <a:srgbClr val="064882"/>
      </a:accent1>
      <a:accent2>
        <a:srgbClr val="0074B2"/>
      </a:accent2>
      <a:accent3>
        <a:srgbClr val="009EE3"/>
      </a:accent3>
      <a:accent4>
        <a:srgbClr val="58C6F2"/>
      </a:accent4>
      <a:accent5>
        <a:srgbClr val="AECB06"/>
      </a:accent5>
      <a:accent6>
        <a:srgbClr val="DEDC00"/>
      </a:accent6>
      <a:hlink>
        <a:srgbClr val="009EE3"/>
      </a:hlink>
      <a:folHlink>
        <a:srgbClr val="0074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MDS_POWERPOINT</Template>
  <TotalTime>0</TotalTime>
  <Words>2059</Words>
  <Application>Microsoft Office PowerPoint</Application>
  <PresentationFormat>Bildschirmpräsentation (4:3)</PresentationFormat>
  <Paragraphs>600</Paragraphs>
  <Slides>47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6" baseType="lpstr">
      <vt:lpstr>Arial</vt:lpstr>
      <vt:lpstr>Calibri</vt:lpstr>
      <vt:lpstr>Lucida Grande</vt:lpstr>
      <vt:lpstr>MS PGothic</vt:lpstr>
      <vt:lpstr>Symbol</vt:lpstr>
      <vt:lpstr>Times New Roman</vt:lpstr>
      <vt:lpstr>Trebuchet MS</vt:lpstr>
      <vt:lpstr>Wingdings</vt:lpstr>
      <vt:lpstr>MDK_MEC_01</vt:lpstr>
      <vt:lpstr>PowerPoint-Präsentation</vt:lpstr>
      <vt:lpstr>PowerPoint-Präsentation</vt:lpstr>
      <vt:lpstr>Umgang mit Fehlern und Sicherheitskultur </vt:lpstr>
      <vt:lpstr>Aktionsbündnis Patientensicherheit www.aps-ev.de</vt:lpstr>
      <vt:lpstr>PowerPoint-Präsentation</vt:lpstr>
      <vt:lpstr>Begutachtung der 15.094 vorgeworfenen Fälle:  Eine zentrale Frage mit drei Aspekten ist zu prüfen! </vt:lpstr>
      <vt:lpstr>Verteilung der Vorwürfe auf die Fachgebiete</vt:lpstr>
      <vt:lpstr>Verteilung der Vorwürfe auf Behandlungsorte</vt:lpstr>
      <vt:lpstr>Die häufigsten Behandlungsanlässe</vt:lpstr>
      <vt:lpstr>Fehler nach führendem Verantwortungsbereich</vt:lpstr>
      <vt:lpstr>Fehler nach führendem Verantwortungsbereich</vt:lpstr>
      <vt:lpstr>Fehler nach führendem Verantwortungsbereich</vt:lpstr>
      <vt:lpstr>Fehler nach führendem Verantwortungsbereich</vt:lpstr>
      <vt:lpstr>Fehler nach führendem Verantwortungsbereich</vt:lpstr>
      <vt:lpstr>Fehlerarten</vt:lpstr>
      <vt:lpstr>Schaden bei kausalem Fehler (nach MERP-Index von E bis I)</vt:lpstr>
      <vt:lpstr>Heterogenes, oft komplexes Fehlergeschehen</vt:lpstr>
      <vt:lpstr>Was eigentlich sicher vermeidbar ist ...</vt:lpstr>
      <vt:lpstr>Never Events</vt:lpstr>
      <vt:lpstr>PowerPoint-Präsentation</vt:lpstr>
      <vt:lpstr>Erfassen von Never Events?</vt:lpstr>
      <vt:lpstr>PowerPoint-Präsentation</vt:lpstr>
      <vt:lpstr>Erfassung fehlerbedingter Schäden international ...</vt:lpstr>
      <vt:lpstr>PowerPoint-Präsentation</vt:lpstr>
      <vt:lpstr>Jeremy Hunt: „The quality decade“         Strategie verdient Beachtung – trotz Brexit!</vt:lpstr>
      <vt:lpstr>Never Events – auch eine Frage der Sicherheitskultur</vt:lpstr>
      <vt:lpstr>Aber bei uns ist ja zum Glück alles anders, oder?</vt:lpstr>
      <vt:lpstr>PowerPoint-Präsentation</vt:lpstr>
      <vt:lpstr>PowerPoint-Präsentation</vt:lpstr>
      <vt:lpstr>„Geburtsstunde“ der Checkliste in der Luftfahrt</vt:lpstr>
      <vt:lpstr>Seitdem selbstverständlich …</vt:lpstr>
      <vt:lpstr>Hayes NEJM 2009</vt:lpstr>
      <vt:lpstr>Richtlinie des G-BA zum Qualitätsmanagement sektorenübergreifend</vt:lpstr>
      <vt:lpstr>§ 4 Methoden und Instrumente</vt:lpstr>
      <vt:lpstr>Gesund­heits­bericht­erstat­tung des Bundes </vt:lpstr>
      <vt:lpstr>Der vielzitierte Eisberg</vt:lpstr>
      <vt:lpstr>PowerPoint-Präsentation</vt:lpstr>
      <vt:lpstr> Was wir nicht wissen, können wir nicht verhindern!</vt:lpstr>
      <vt:lpstr>IOM-Report „To err is human“ </vt:lpstr>
      <vt:lpstr>Internat. Ministergipfel zur Patientensicherheit </vt:lpstr>
      <vt:lpstr>OECD-Studie  über ökonomische Bedeutung der Patientensicherheit</vt:lpstr>
      <vt:lpstr>PowerPoint-Präsentation</vt:lpstr>
      <vt:lpstr>PowerPoint-Präsentation</vt:lpstr>
      <vt:lpstr>„Jeder Fehler zählt“</vt:lpstr>
      <vt:lpstr>PowerPoint-Präsentation</vt:lpstr>
      <vt:lpstr>PowerPoint-Präsentation</vt:lpstr>
      <vt:lpstr> Vielen Dank!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Kuehbauch, Markus</dc:creator>
  <cp:lastModifiedBy>Max Skorning</cp:lastModifiedBy>
  <cp:revision>904</cp:revision>
  <dcterms:created xsi:type="dcterms:W3CDTF">2015-02-02T14:50:34Z</dcterms:created>
  <dcterms:modified xsi:type="dcterms:W3CDTF">2017-11-18T06:39:49Z</dcterms:modified>
</cp:coreProperties>
</file>