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810" r:id="rId2"/>
    <p:sldId id="935" r:id="rId3"/>
    <p:sldId id="905" r:id="rId4"/>
    <p:sldId id="908" r:id="rId5"/>
    <p:sldId id="894" r:id="rId6"/>
    <p:sldId id="1407" r:id="rId7"/>
    <p:sldId id="1377" r:id="rId8"/>
    <p:sldId id="1423" r:id="rId9"/>
    <p:sldId id="1410" r:id="rId10"/>
    <p:sldId id="1424" r:id="rId11"/>
    <p:sldId id="1411" r:id="rId12"/>
    <p:sldId id="1427" r:id="rId13"/>
    <p:sldId id="885" r:id="rId14"/>
    <p:sldId id="1378" r:id="rId15"/>
    <p:sldId id="1379" r:id="rId16"/>
    <p:sldId id="1381" r:id="rId17"/>
    <p:sldId id="1382" r:id="rId18"/>
    <p:sldId id="1384" r:id="rId19"/>
    <p:sldId id="903" r:id="rId20"/>
    <p:sldId id="1380" r:id="rId21"/>
    <p:sldId id="1394" r:id="rId22"/>
    <p:sldId id="1395" r:id="rId23"/>
    <p:sldId id="1391" r:id="rId24"/>
    <p:sldId id="864" r:id="rId25"/>
    <p:sldId id="1422" r:id="rId26"/>
    <p:sldId id="1415" r:id="rId27"/>
    <p:sldId id="1416" r:id="rId28"/>
    <p:sldId id="1417" r:id="rId29"/>
    <p:sldId id="1418" r:id="rId30"/>
    <p:sldId id="1419" r:id="rId31"/>
    <p:sldId id="1425" r:id="rId32"/>
    <p:sldId id="1426" r:id="rId33"/>
    <p:sldId id="888" r:id="rId34"/>
    <p:sldId id="1406" r:id="rId35"/>
    <p:sldId id="1389" r:id="rId36"/>
    <p:sldId id="593" r:id="rId3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385891-39BF-416C-9BDD-048479BB109B}">
          <p14:sldIdLst>
            <p14:sldId id="810"/>
            <p14:sldId id="935"/>
            <p14:sldId id="905"/>
            <p14:sldId id="908"/>
            <p14:sldId id="894"/>
            <p14:sldId id="1407"/>
            <p14:sldId id="1377"/>
            <p14:sldId id="1423"/>
            <p14:sldId id="1410"/>
            <p14:sldId id="1424"/>
            <p14:sldId id="1411"/>
            <p14:sldId id="1427"/>
            <p14:sldId id="885"/>
            <p14:sldId id="1378"/>
            <p14:sldId id="1379"/>
            <p14:sldId id="1381"/>
            <p14:sldId id="1382"/>
            <p14:sldId id="1384"/>
            <p14:sldId id="903"/>
            <p14:sldId id="1380"/>
            <p14:sldId id="1394"/>
            <p14:sldId id="1395"/>
            <p14:sldId id="1391"/>
            <p14:sldId id="864"/>
            <p14:sldId id="1422"/>
            <p14:sldId id="1415"/>
            <p14:sldId id="1416"/>
            <p14:sldId id="1417"/>
            <p14:sldId id="1418"/>
            <p14:sldId id="1419"/>
            <p14:sldId id="1425"/>
            <p14:sldId id="1426"/>
            <p14:sldId id="888"/>
            <p14:sldId id="1406"/>
            <p14:sldId id="1389"/>
            <p14:sldId id="5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6241"/>
    <a:srgbClr val="D2D6DC"/>
    <a:srgbClr val="ECEDF0"/>
    <a:srgbClr val="D43242"/>
    <a:srgbClr val="CD0A20"/>
    <a:srgbClr val="353A42"/>
    <a:srgbClr val="A6CE39"/>
    <a:srgbClr val="6C7686"/>
    <a:srgbClr val="FDB913"/>
    <a:srgbClr val="19A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64" autoAdjust="0"/>
    <p:restoredTop sz="94630" autoAdjust="0"/>
  </p:normalViewPr>
  <p:slideViewPr>
    <p:cSldViewPr>
      <p:cViewPr varScale="1">
        <p:scale>
          <a:sx n="90" d="100"/>
          <a:sy n="90" d="100"/>
        </p:scale>
        <p:origin x="132"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293" cy="494337"/>
          </a:xfrm>
          <a:prstGeom prst="rect">
            <a:avLst/>
          </a:prstGeom>
        </p:spPr>
        <p:txBody>
          <a:bodyPr vert="horz" lIns="90160" tIns="45080" rIns="90160" bIns="45080" rtlCol="0"/>
          <a:lstStyle>
            <a:lvl1pPr algn="l">
              <a:defRPr sz="1200"/>
            </a:lvl1pPr>
          </a:lstStyle>
          <a:p>
            <a:endParaRPr lang="de-DE" dirty="0"/>
          </a:p>
        </p:txBody>
      </p:sp>
      <p:sp>
        <p:nvSpPr>
          <p:cNvPr id="3" name="Datumsplatzhalter 2"/>
          <p:cNvSpPr>
            <a:spLocks noGrp="1"/>
          </p:cNvSpPr>
          <p:nvPr>
            <p:ph type="dt" idx="1"/>
          </p:nvPr>
        </p:nvSpPr>
        <p:spPr>
          <a:xfrm>
            <a:off x="3850815" y="0"/>
            <a:ext cx="2945293" cy="494337"/>
          </a:xfrm>
          <a:prstGeom prst="rect">
            <a:avLst/>
          </a:prstGeom>
        </p:spPr>
        <p:txBody>
          <a:bodyPr vert="horz" lIns="90160" tIns="45080" rIns="90160" bIns="45080" rtlCol="0"/>
          <a:lstStyle>
            <a:lvl1pPr algn="r">
              <a:defRPr sz="1200"/>
            </a:lvl1pPr>
          </a:lstStyle>
          <a:p>
            <a:fld id="{DC34B51C-FAAE-407A-B3E2-ED1B320C2596}" type="datetimeFigureOut">
              <a:rPr lang="de-DE" smtClean="0"/>
              <a:t>20.11.2018</a:t>
            </a:fld>
            <a:endParaRPr lang="de-DE" dirty="0"/>
          </a:p>
        </p:txBody>
      </p:sp>
      <p:sp>
        <p:nvSpPr>
          <p:cNvPr id="4" name="Folienbildplatzhalt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0160" tIns="45080" rIns="90160" bIns="45080" rtlCol="0" anchor="ctr"/>
          <a:lstStyle/>
          <a:p>
            <a:endParaRPr lang="de-DE" dirty="0"/>
          </a:p>
        </p:txBody>
      </p:sp>
      <p:sp>
        <p:nvSpPr>
          <p:cNvPr id="5" name="Notizenplatzhalter 4"/>
          <p:cNvSpPr>
            <a:spLocks noGrp="1"/>
          </p:cNvSpPr>
          <p:nvPr>
            <p:ph type="body" sz="quarter" idx="3"/>
          </p:nvPr>
        </p:nvSpPr>
        <p:spPr>
          <a:xfrm>
            <a:off x="679924" y="4750956"/>
            <a:ext cx="5437827" cy="3887429"/>
          </a:xfrm>
          <a:prstGeom prst="rect">
            <a:avLst/>
          </a:prstGeom>
        </p:spPr>
        <p:txBody>
          <a:bodyPr vert="horz" lIns="90160" tIns="45080" rIns="90160" bIns="4508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326"/>
            <a:ext cx="2945293" cy="494337"/>
          </a:xfrm>
          <a:prstGeom prst="rect">
            <a:avLst/>
          </a:prstGeom>
        </p:spPr>
        <p:txBody>
          <a:bodyPr vert="horz" lIns="90160" tIns="45080" rIns="90160" bIns="4508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815" y="9378326"/>
            <a:ext cx="2945293" cy="494337"/>
          </a:xfrm>
          <a:prstGeom prst="rect">
            <a:avLst/>
          </a:prstGeom>
        </p:spPr>
        <p:txBody>
          <a:bodyPr vert="horz" lIns="90160" tIns="45080" rIns="90160" bIns="45080" rtlCol="0" anchor="b"/>
          <a:lstStyle>
            <a:lvl1pPr algn="r">
              <a:defRPr sz="1200"/>
            </a:lvl1pPr>
          </a:lstStyle>
          <a:p>
            <a:fld id="{3E30FE60-4F25-4E76-80FE-8CAB9B387156}" type="slidenum">
              <a:rPr lang="de-DE" smtClean="0"/>
              <a:t>‹Nr.›</a:t>
            </a:fld>
            <a:endParaRPr lang="de-DE" dirty="0"/>
          </a:p>
        </p:txBody>
      </p:sp>
    </p:spTree>
    <p:extLst>
      <p:ext uri="{BB962C8B-B14F-4D97-AF65-F5344CB8AC3E}">
        <p14:creationId xmlns:p14="http://schemas.microsoft.com/office/powerpoint/2010/main" val="320921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0FE60-4F25-4E76-80FE-8CAB9B38715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7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77C1AC-8D16-4B2F-8EA8-574CE2D94F1B}" type="datetime1">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80482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74D22-B409-461C-AC8C-D276DAB911E0}" type="datetime1">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323177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471C1-5A91-4AB0-BA7A-03C0342E42B1}" type="datetime1">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265430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AD3BC-B8F7-49CC-97CF-808C0CAEB84B}" type="datetime1">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47244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5B43E4-79E6-4A98-977C-8C38C7A3B7CA}" type="datetime1">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290983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6F82B5-4B88-429D-A55F-86C0554B4D9A}" type="datetime1">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35477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354F18-E310-474E-BEEA-B6AD4FB4390A}" type="datetime1">
              <a:rPr lang="en-US" smtClean="0"/>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268514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D804B9-236A-4C5B-A845-72C5622524A2}" type="datetime1">
              <a:rPr lang="en-US" smtClean="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29541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9AEB1-A7C7-4BBA-BDA7-5AB767C9C5DE}" type="datetime1">
              <a:rPr lang="en-US" smtClean="0"/>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329160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907EC9-B040-40CF-86D5-C592DD7FAE38}" type="datetime1">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183134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19780E-DC76-4B1D-86B6-BE8BAB3AD76D}" type="datetime1">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9B1134-045D-4EF1-A302-40BD4895FC64}" type="slidenum">
              <a:rPr lang="en-US" smtClean="0"/>
              <a:t>‹Nr.›</a:t>
            </a:fld>
            <a:endParaRPr lang="en-US" dirty="0"/>
          </a:p>
        </p:txBody>
      </p:sp>
    </p:spTree>
    <p:extLst>
      <p:ext uri="{BB962C8B-B14F-4D97-AF65-F5344CB8AC3E}">
        <p14:creationId xmlns:p14="http://schemas.microsoft.com/office/powerpoint/2010/main" val="114261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C38A-0399-4C5A-88AB-FD115B5AD6BE}" type="datetime1">
              <a:rPr lang="en-US" smtClean="0"/>
              <a:t>11/20/2018</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B1134-045D-4EF1-A302-40BD4895FC64}" type="slidenum">
              <a:rPr lang="en-US" smtClean="0"/>
              <a:t>‹Nr.›</a:t>
            </a:fld>
            <a:endParaRPr lang="en-US" dirty="0"/>
          </a:p>
        </p:txBody>
      </p:sp>
    </p:spTree>
    <p:extLst>
      <p:ext uri="{BB962C8B-B14F-4D97-AF65-F5344CB8AC3E}">
        <p14:creationId xmlns:p14="http://schemas.microsoft.com/office/powerpoint/2010/main" val="402976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hyperlink" Target="http://shivet.blogspot.com/2010/11/dont-panic.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TextBox 18"/>
          <p:cNvSpPr txBox="1"/>
          <p:nvPr/>
        </p:nvSpPr>
        <p:spPr>
          <a:xfrm>
            <a:off x="5158009" y="658911"/>
            <a:ext cx="3774927" cy="5078313"/>
          </a:xfrm>
          <a:prstGeom prst="rect">
            <a:avLst/>
          </a:prstGeom>
          <a:noFill/>
        </p:spPr>
        <p:txBody>
          <a:bodyPr wrap="square" rtlCol="0">
            <a:spAutoFit/>
          </a:bodyPr>
          <a:lstStyle/>
          <a:p>
            <a:pPr lvl="0" algn="ctr">
              <a:defRPr/>
            </a:pPr>
            <a:r>
              <a:rPr lang="de-DE" sz="3600" spc="-150" dirty="0">
                <a:solidFill>
                  <a:srgbClr val="000000"/>
                </a:solidFill>
                <a:latin typeface="Arial Narrow" panose="020B0606020202030204" pitchFamily="34" charset="0"/>
                <a:ea typeface="Roboto" pitchFamily="2" charset="0"/>
                <a:cs typeface="Open Sans Condensed" pitchFamily="34" charset="0"/>
              </a:rPr>
              <a:t>Rechtliche Probleme bei der Nutzung digitaler Hilfen in der Medizin</a:t>
            </a:r>
          </a:p>
          <a:p>
            <a:pPr lvl="0" algn="ctr">
              <a:defRPr/>
            </a:pPr>
            <a:endParaRPr lang="de-DE" sz="3600" spc="-150" dirty="0">
              <a:solidFill>
                <a:srgbClr val="000000"/>
              </a:solidFill>
              <a:latin typeface="Arial Narrow" panose="020B0606020202030204" pitchFamily="34" charset="0"/>
              <a:ea typeface="Roboto" pitchFamily="2" charset="0"/>
              <a:cs typeface="Open Sans Condensed" pitchFamily="34" charset="0"/>
            </a:endParaRPr>
          </a:p>
          <a:p>
            <a:pPr lvl="0" algn="ctr">
              <a:defRPr/>
            </a:pPr>
            <a:r>
              <a:rPr lang="de-DE" sz="3600" spc="-150" dirty="0">
                <a:solidFill>
                  <a:srgbClr val="000000"/>
                </a:solidFill>
                <a:latin typeface="Arial Narrow" panose="020B0606020202030204" pitchFamily="34" charset="0"/>
                <a:ea typeface="Roboto" pitchFamily="2" charset="0"/>
                <a:cs typeface="Open Sans Condensed" pitchFamily="34" charset="0"/>
              </a:rPr>
              <a:t>- Datenschutz und Schweigepflicht -</a:t>
            </a:r>
          </a:p>
          <a:p>
            <a:pPr lvl="0" algn="ctr">
              <a:defRPr/>
            </a:pPr>
            <a:endParaRPr lang="de-DE" sz="3600" spc="-150" dirty="0">
              <a:solidFill>
                <a:srgbClr val="000000"/>
              </a:solidFill>
              <a:latin typeface="Arial Narrow" panose="020B0606020202030204" pitchFamily="34" charset="0"/>
              <a:ea typeface="Roboto" pitchFamily="2" charset="0"/>
              <a:cs typeface="Open Sans Condensed" pitchFamily="34" charset="0"/>
            </a:endParaRPr>
          </a:p>
          <a:p>
            <a:pPr lvl="0" algn="ctr">
              <a:defRPr/>
            </a:pPr>
            <a:r>
              <a:rPr lang="de-DE" sz="3600" spc="-150" dirty="0">
                <a:solidFill>
                  <a:srgbClr val="000000"/>
                </a:solidFill>
                <a:latin typeface="Arial Narrow" panose="020B0606020202030204" pitchFamily="34" charset="0"/>
                <a:ea typeface="Roboto" pitchFamily="2" charset="0"/>
                <a:cs typeface="Open Sans Condensed" pitchFamily="34" charset="0"/>
              </a:rPr>
              <a:t>Symposium Oktober 2018</a:t>
            </a:r>
            <a:endParaRPr kumimoji="0" lang="de-DE" sz="3600" b="0" i="0" u="none" strike="noStrike" kern="1200" cap="none" spc="-150" normalizeH="0" baseline="0" noProof="0" dirty="0">
              <a:ln>
                <a:noFill/>
              </a:ln>
              <a:solidFill>
                <a:srgbClr val="000000"/>
              </a:solidFill>
              <a:effectLst/>
              <a:uLnTx/>
              <a:uFillTx/>
              <a:latin typeface="Arial Narrow" panose="020B0606020202030204" pitchFamily="34" charset="0"/>
              <a:ea typeface="Roboto" pitchFamily="2" charset="0"/>
              <a:cs typeface="Open Sans Condensed" pitchFamily="34" charset="0"/>
            </a:endParaRPr>
          </a:p>
        </p:txBody>
      </p:sp>
      <p:sp>
        <p:nvSpPr>
          <p:cNvPr id="20" name="Rectangle 19"/>
          <p:cNvSpPr/>
          <p:nvPr/>
        </p:nvSpPr>
        <p:spPr>
          <a:xfrm>
            <a:off x="5638800" y="5943600"/>
            <a:ext cx="2813347" cy="415498"/>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ambria" panose="02040503050406030204" pitchFamily="18" charset="0"/>
                <a:ea typeface="Roboto" pitchFamily="2" charset="0"/>
                <a:cs typeface="Open Sans Condensed" pitchFamily="34" charset="0"/>
              </a:rPr>
              <a:t>©Prof. Dr. Hans-Hermann Dirksen</a:t>
            </a:r>
          </a:p>
        </p:txBody>
      </p:sp>
      <p:pic>
        <p:nvPicPr>
          <p:cNvPr id="13" name="Bild 12" descr="Liebenstein_Loew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841147"/>
            <a:ext cx="4495800" cy="6743693"/>
          </a:xfrm>
          <a:prstGeom prst="rect">
            <a:avLst/>
          </a:prstGeom>
          <a:noFill/>
        </p:spPr>
      </p:pic>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rPr>
              <a:t>2</a:t>
            </a:r>
          </a:p>
        </p:txBody>
      </p:sp>
    </p:spTree>
    <p:extLst>
      <p:ext uri="{BB962C8B-B14F-4D97-AF65-F5344CB8AC3E}">
        <p14:creationId xmlns:p14="http://schemas.microsoft.com/office/powerpoint/2010/main" val="6059544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95843" y="1465172"/>
            <a:ext cx="655231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Wann sind Informationen anonym?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Werden anonyme bzw. anonymisierte Daten zu statistischen Zwecken oder zu Forschungszwecken verarbeitet, lässt Erwägungsgrund 26 Satz 6 DSGVO den Einwand zu, dass diese Daten einer Anwendung der DSGVO entzogen sind.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Erwägungsgrund 26 Satz 5 DSGVO lässt </a:t>
            </a:r>
            <a:r>
              <a:rPr kumimoji="0" lang="de-DE" sz="1800" b="0" i="0" u="none" strike="noStrike" kern="1200" cap="none" spc="0" normalizeH="0" baseline="0" noProof="0" dirty="0" err="1">
                <a:ln>
                  <a:noFill/>
                </a:ln>
                <a:solidFill>
                  <a:srgbClr val="000000"/>
                </a:solidFill>
                <a:effectLst/>
                <a:uLnTx/>
                <a:uFillTx/>
                <a:latin typeface="Calibri"/>
                <a:ea typeface="+mn-ea"/>
                <a:cs typeface="+mn-cs"/>
              </a:rPr>
              <a:t>dagen</a:t>
            </a:r>
            <a:r>
              <a:rPr kumimoji="0" lang="de-DE" sz="1800" b="0" i="0" u="none" strike="noStrike" kern="1200" cap="none" spc="0" normalizeH="0" baseline="0" noProof="0" dirty="0">
                <a:ln>
                  <a:noFill/>
                </a:ln>
                <a:solidFill>
                  <a:srgbClr val="000000"/>
                </a:solidFill>
                <a:effectLst/>
                <a:uLnTx/>
                <a:uFillTx/>
                <a:latin typeface="Calibri"/>
                <a:ea typeface="+mn-ea"/>
                <a:cs typeface="+mn-cs"/>
              </a:rPr>
              <a:t> sich schwer mit einem „absoluten“ Verständnis des Personenbezugs vereinbaren, da sich unter den heutigen Bedingungen der Datentechnik eine Identifizierung nie sicher ausschließen lässt.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Eine absolute Anonymisierung ist schwer zu realisieren und im Praxisalltag ungeeignet, weil alle den Patienten identifizierenden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Merkmale gelöscht werden müssten. </a:t>
            </a:r>
          </a:p>
        </p:txBody>
      </p:sp>
    </p:spTree>
    <p:extLst>
      <p:ext uri="{BB962C8B-B14F-4D97-AF65-F5344CB8AC3E}">
        <p14:creationId xmlns:p14="http://schemas.microsoft.com/office/powerpoint/2010/main" val="2603874317"/>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95843" y="1465172"/>
            <a:ext cx="6552314"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Quellen der Identifizierbarkeit von Informationen: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Krankheitsregister, Genetischer Fingerabdruck, Röntgenbilder, DNA-Tests, Externe Qualitätssicherung (Pseudonymisierung, da ansonsten keine notwendige Zuordnung möglich), Klinische Forschung (bisher Verarbeitung ohne Einwilligung bei faktischer Anonymität ausreichend, nun absolute Anonymität erforderlich),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Fehlerbehebung bei medizinischen IT-Systemen (teilweise nur anhand individueller Daten nachvollziehbar), Produktoptimierung (Log-Dateien, Anwenderprotokolle), Weiterentwicklung (Algorithmen)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Eine absolute Anonymisierung ist schwer zu realisieren und im Praxisalltag ungeeignet, weil alle den Patienten identifizierenden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Merkmale gelöscht werden müssten. </a:t>
            </a:r>
          </a:p>
        </p:txBody>
      </p:sp>
    </p:spTree>
    <p:extLst>
      <p:ext uri="{BB962C8B-B14F-4D97-AF65-F5344CB8AC3E}">
        <p14:creationId xmlns:p14="http://schemas.microsoft.com/office/powerpoint/2010/main" val="2009536323"/>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837473B0-CC2E-450A-ABE3-18F120FF3D39}">
                <a1611:picAttrSrcUrl xmlns:a1611="http://schemas.microsoft.com/office/drawing/2016/11/main" r:id="rId4"/>
              </a:ext>
            </a:extLst>
          </a:blip>
          <a:stretch>
            <a:fillRect/>
          </a:stretch>
        </a:blipFill>
        <a:effectLst/>
      </p:bgPr>
    </p:bg>
    <p:spTree>
      <p:nvGrpSpPr>
        <p:cNvPr id="1" name=""/>
        <p:cNvGrpSpPr/>
        <p:nvPr/>
      </p:nvGrpSpPr>
      <p:grpSpPr>
        <a:xfrm>
          <a:off x="0" y="0"/>
          <a:ext cx="0" cy="0"/>
          <a:chOff x="0" y="0"/>
          <a:chExt cx="0" cy="0"/>
        </a:xfrm>
      </p:grpSpPr>
      <p:pic>
        <p:nvPicPr>
          <p:cNvPr id="15" name="Bild 14" descr="LOGO_FIN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6">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63394348"/>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914400" y="1460600"/>
            <a:ext cx="718185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Datenverarbeitung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ist </a:t>
            </a:r>
            <a:r>
              <a:rPr kumimoji="0" lang="de-DE" sz="1800" b="1" i="0" u="none" strike="noStrike" kern="1200" cap="none" spc="0" normalizeH="0" baseline="0" noProof="0" dirty="0">
                <a:ln>
                  <a:noFill/>
                </a:ln>
                <a:solidFill>
                  <a:srgbClr val="FF0000"/>
                </a:solidFill>
                <a:effectLst/>
                <a:uLnTx/>
                <a:uFillTx/>
                <a:latin typeface="Calibri"/>
                <a:ea typeface="+mn-ea"/>
                <a:cs typeface="+mn-cs"/>
              </a:rPr>
              <a:t>erlaubt</a:t>
            </a:r>
            <a:r>
              <a:rPr kumimoji="0" lang="de-DE" sz="1800" b="0" i="0" u="none" strike="noStrike" kern="1200" cap="none" spc="0" normalizeH="0" baseline="0" noProof="0" dirty="0">
                <a:ln>
                  <a:noFill/>
                </a:ln>
                <a:solidFill>
                  <a:srgbClr val="000000"/>
                </a:solidFill>
                <a:effectLst/>
                <a:uLnTx/>
                <a:uFillTx/>
                <a:latin typeface="Calibri"/>
                <a:ea typeface="+mn-ea"/>
                <a:cs typeface="+mn-cs"/>
              </a:rPr>
              <a:t>, wenn eine dieser Voraussetzungen erfüllt ist (Art. 6 DSGVO):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Es liegt die </a:t>
            </a:r>
            <a:r>
              <a:rPr kumimoji="0" lang="de-DE" sz="1800" b="1" i="0" u="sng" strike="noStrike" kern="1200" cap="none" spc="0" normalizeH="0" baseline="0" noProof="0" dirty="0">
                <a:ln>
                  <a:noFill/>
                </a:ln>
                <a:solidFill>
                  <a:srgbClr val="000000"/>
                </a:solidFill>
                <a:effectLst/>
                <a:uLnTx/>
                <a:uFillTx/>
                <a:latin typeface="Calibri"/>
                <a:ea typeface="+mn-ea"/>
                <a:cs typeface="+mn-cs"/>
              </a:rPr>
              <a:t>Einwilligung</a:t>
            </a:r>
            <a:r>
              <a:rPr kumimoji="0" lang="de-DE" sz="1800" b="0" i="0" u="none" strike="noStrike" kern="1200" cap="none" spc="0" normalizeH="0" baseline="0" noProof="0" dirty="0">
                <a:ln>
                  <a:noFill/>
                </a:ln>
                <a:solidFill>
                  <a:srgbClr val="000000"/>
                </a:solidFill>
                <a:effectLst/>
                <a:uLnTx/>
                <a:uFillTx/>
                <a:latin typeface="Calibri"/>
                <a:ea typeface="+mn-ea"/>
                <a:cs typeface="+mn-cs"/>
              </a:rPr>
              <a:t> der betroffenen Person vor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Es liegt ein </a:t>
            </a:r>
            <a:r>
              <a:rPr kumimoji="0" lang="de-DE" sz="1800" b="1" i="0" u="sng" strike="noStrike" kern="1200" cap="none" spc="0" normalizeH="0" baseline="0" noProof="0" dirty="0">
                <a:ln>
                  <a:noFill/>
                </a:ln>
                <a:solidFill>
                  <a:srgbClr val="000000"/>
                </a:solidFill>
                <a:effectLst/>
                <a:uLnTx/>
                <a:uFillTx/>
                <a:latin typeface="Calibri"/>
                <a:ea typeface="+mn-ea"/>
                <a:cs typeface="+mn-cs"/>
              </a:rPr>
              <a:t>berechtigtes Interesse </a:t>
            </a:r>
            <a:r>
              <a:rPr kumimoji="0" lang="de-DE" sz="1800" b="0" i="0" u="none" strike="noStrike" kern="1200" cap="none" spc="0" normalizeH="0" baseline="0" noProof="0" dirty="0">
                <a:ln>
                  <a:noFill/>
                </a:ln>
                <a:solidFill>
                  <a:srgbClr val="000000"/>
                </a:solidFill>
                <a:effectLst/>
                <a:uLnTx/>
                <a:uFillTx/>
                <a:latin typeface="Calibri"/>
                <a:ea typeface="+mn-ea"/>
                <a:cs typeface="+mn-cs"/>
              </a:rPr>
              <a:t>an der Datenverarbeitung vor und schutzwürdige Interessen des Betroffenen stehen dem nicht entgegen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Datenverarbeitung ist</a:t>
            </a:r>
            <a:r>
              <a:rPr kumimoji="0" lang="de-DE" sz="1800" b="1" i="0" u="sng" strike="noStrike" kern="1200" cap="none" spc="0" normalizeH="0" baseline="0" noProof="0" dirty="0">
                <a:ln>
                  <a:noFill/>
                </a:ln>
                <a:solidFill>
                  <a:srgbClr val="000000"/>
                </a:solidFill>
                <a:effectLst/>
                <a:uLnTx/>
                <a:uFillTx/>
                <a:latin typeface="Calibri"/>
                <a:ea typeface="+mn-ea"/>
                <a:cs typeface="+mn-cs"/>
              </a:rPr>
              <a:t> erforderlich</a:t>
            </a:r>
            <a:r>
              <a:rPr kumimoji="0" lang="de-DE" sz="1800" b="0" i="0" u="none" strike="noStrike" kern="1200" cap="none" spc="0" normalizeH="0" baseline="0" noProof="0" dirty="0">
                <a:ln>
                  <a:noFill/>
                </a:ln>
                <a:solidFill>
                  <a:srgbClr val="000000"/>
                </a:solidFill>
                <a:effectLst/>
                <a:uLnTx/>
                <a:uFillTx/>
                <a:latin typeface="Calibri"/>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zur Erfüllung eines Vertrags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für vorvertragliche Maßnahmen auf eine Anfrage hin;</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zur Erfüllung einer rechtlichen Verpflichtung des Verantwortlichen;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zum Schutz lebenswichtiger Interessen der betroffenen Person oder einer anderen natürlichen Person;</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im öffentlichen Interesse oder in Ausübung öffentlicher Gewalt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03671320"/>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95400" y="2186157"/>
            <a:ext cx="6018914"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Besondere Vorschriften für Ärzte bei der Verarbeitung von Gesundheitsdaten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lvl="0">
              <a:defRPr/>
            </a:pPr>
            <a:r>
              <a:rPr lang="de-DE" dirty="0">
                <a:solidFill>
                  <a:srgbClr val="000000"/>
                </a:solidFill>
              </a:rPr>
              <a:t>Gesundheitsdaten gem. Art. 9 Abs. 1 DSGVO sind eine „besondere Kategorie personenbezogene </a:t>
            </a:r>
            <a:r>
              <a:rPr kumimoji="0" lang="de-DE" sz="1800" b="0" i="0" u="none" strike="noStrike" kern="1200" cap="none" spc="0" normalizeH="0" baseline="0" noProof="0" dirty="0">
                <a:ln>
                  <a:noFill/>
                </a:ln>
                <a:solidFill>
                  <a:srgbClr val="000000"/>
                </a:solidFill>
                <a:effectLst/>
                <a:uLnTx/>
                <a:uFillTx/>
                <a:latin typeface="Calibri"/>
                <a:ea typeface="+mn-ea"/>
                <a:cs typeface="+mn-cs"/>
              </a:rPr>
              <a:t>Daten, die sich auf die körperliche oder geistige Gesundheit einer natürlichen Person (Patienten), einschließlich der Erbringung von Gesundheitsdienstleistungen, beziehen und aus denen Informationen über deren Gesundheitszustand hervorgehen.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13251415"/>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447800" y="1694602"/>
            <a:ext cx="6703828"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bei der ärztlichen Behandlung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bedeutsamste Vorschrift für eine Verarbeitung von Gesundheitsdaten in der Arztpraxis ist Art. 9 Abs.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Buchst. h DSGVO i. V. m.</a:t>
            </a:r>
            <a:r>
              <a:rPr kumimoji="0" lang="de-DE" sz="1800" b="1" i="0" u="none" strike="noStrike" kern="1200" cap="none" spc="0" normalizeH="0" baseline="0" noProof="0" dirty="0">
                <a:ln>
                  <a:noFill/>
                </a:ln>
                <a:solidFill>
                  <a:srgbClr val="000000"/>
                </a:solidFill>
                <a:effectLst/>
                <a:uLnTx/>
                <a:uFillTx/>
                <a:latin typeface="Calibri"/>
                <a:ea typeface="+mn-ea"/>
                <a:cs typeface="+mn-cs"/>
              </a:rPr>
              <a:t> § 22 Abs. 1 Nr. 1 Buchst. b BDSG-neu</a:t>
            </a:r>
            <a:r>
              <a:rPr kumimoji="0" lang="de-DE"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Im Rahmen der ärztlichen Behandlung ist die Verarbeitung von Gesundheitsdaten in den meisten Fällen aufgrund dieser Gesetzesvorschrift </a:t>
            </a:r>
            <a:r>
              <a:rPr kumimoji="0" lang="de-DE" sz="1800" b="1" i="0" u="none" strike="noStrike" kern="1200" cap="none" spc="0" normalizeH="0" baseline="0" noProof="0" dirty="0">
                <a:ln>
                  <a:noFill/>
                </a:ln>
                <a:solidFill>
                  <a:srgbClr val="000000"/>
                </a:solidFill>
                <a:effectLst/>
                <a:uLnTx/>
                <a:uFillTx/>
                <a:latin typeface="Calibri"/>
                <a:ea typeface="+mn-ea"/>
                <a:cs typeface="+mn-cs"/>
              </a:rPr>
              <a:t>erlaubt</a:t>
            </a:r>
            <a:r>
              <a:rPr kumimoji="0" lang="de-DE"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Der zusätzlichen Einholung einer Einwilligung </a:t>
            </a:r>
            <a:r>
              <a:rPr kumimoji="0" lang="de-DE" sz="1800" b="0" i="0" u="sng" strike="noStrike" kern="1200" cap="none" spc="0" normalizeH="0" baseline="0" noProof="0" dirty="0">
                <a:ln>
                  <a:noFill/>
                </a:ln>
                <a:solidFill>
                  <a:srgbClr val="000000"/>
                </a:solidFill>
                <a:effectLst/>
                <a:uLnTx/>
                <a:uFillTx/>
                <a:latin typeface="Calibri"/>
                <a:ea typeface="+mn-ea"/>
                <a:cs typeface="+mn-cs"/>
              </a:rPr>
              <a:t>bedarf es nicht</a:t>
            </a:r>
            <a:r>
              <a:rPr kumimoji="0" lang="de-DE" sz="1800" b="0" i="0" u="none" strike="noStrike" kern="1200" cap="none" spc="0" normalizeH="0" baseline="0" noProof="0" dirty="0">
                <a:ln>
                  <a:noFill/>
                </a:ln>
                <a:solidFill>
                  <a:srgbClr val="000000"/>
                </a:solidFill>
                <a:effectLst/>
                <a:uLnTx/>
                <a:uFillTx/>
                <a:latin typeface="Calibri"/>
                <a:ea typeface="+mn-ea"/>
                <a:cs typeface="+mn-cs"/>
              </a:rPr>
              <a:t>. Etwas anderes gilt nur, wenn ein Gesetz die Einwilligung ausdrücklich vorschreibt.</a:t>
            </a:r>
          </a:p>
        </p:txBody>
      </p:sp>
    </p:spTree>
    <p:extLst>
      <p:ext uri="{BB962C8B-B14F-4D97-AF65-F5344CB8AC3E}">
        <p14:creationId xmlns:p14="http://schemas.microsoft.com/office/powerpoint/2010/main" val="2828093293"/>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20086" y="1694602"/>
            <a:ext cx="6703828"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zur Erfüllung spezieller Pflichten aus dem Sozialrecht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Verarbeitung von Gesundheitsdaten ist darüber hinaus erlaubt,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wenn sie zur Erfüllung vertragsärztlicher Pflichten oder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Rechte gemäß sozialrechtlicher Vorschriften erforderlich 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Das betrifft sämtliche Pflichten und Rechte aus den SGB im Zusammenhang mit der </a:t>
            </a:r>
            <a:r>
              <a:rPr kumimoji="0" lang="de-DE" sz="1800" b="1" i="0" u="none" strike="noStrike" kern="1200" cap="none" spc="0" normalizeH="0" baseline="0" noProof="0" dirty="0">
                <a:ln>
                  <a:noFill/>
                </a:ln>
                <a:solidFill>
                  <a:srgbClr val="000000"/>
                </a:solidFill>
                <a:effectLst/>
                <a:uLnTx/>
                <a:uFillTx/>
                <a:latin typeface="Calibri"/>
                <a:ea typeface="+mn-ea"/>
                <a:cs typeface="+mn-cs"/>
              </a:rPr>
              <a:t>gesetzlichen Krankenversicherung</a:t>
            </a:r>
            <a:r>
              <a:rPr kumimoji="0" lang="de-DE" sz="1800" b="0" i="0" u="none" strike="noStrike" kern="1200" cap="none" spc="0" normalizeH="0" baseline="0" noProof="0" dirty="0">
                <a:ln>
                  <a:noFill/>
                </a:ln>
                <a:solidFill>
                  <a:srgbClr val="000000"/>
                </a:solidFill>
                <a:effectLst/>
                <a:uLnTx/>
                <a:uFillTx/>
                <a:latin typeface="Calibri"/>
                <a:ea typeface="+mn-ea"/>
                <a:cs typeface="+mn-cs"/>
              </a:rPr>
              <a:t>, 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a:ea typeface="+mn-ea"/>
                <a:cs typeface="+mn-cs"/>
              </a:rPr>
              <a:t>Pflegeversicherung</a:t>
            </a:r>
            <a:r>
              <a:rPr kumimoji="0" lang="de-DE" sz="1800" b="0" i="0" u="none" strike="noStrike" kern="1200" cap="none" spc="0" normalizeH="0" baseline="0" noProof="0" dirty="0">
                <a:ln>
                  <a:noFill/>
                </a:ln>
                <a:solidFill>
                  <a:srgbClr val="000000"/>
                </a:solidFill>
                <a:effectLst/>
                <a:uLnTx/>
                <a:uFillTx/>
                <a:latin typeface="Calibri"/>
                <a:ea typeface="+mn-ea"/>
                <a:cs typeface="+mn-cs"/>
              </a:rPr>
              <a:t>, </a:t>
            </a:r>
            <a:r>
              <a:rPr kumimoji="0" lang="de-DE" sz="1800" b="1" i="0" u="none" strike="noStrike" kern="1200" cap="none" spc="0" normalizeH="0" baseline="0" noProof="0" dirty="0">
                <a:ln>
                  <a:noFill/>
                </a:ln>
                <a:solidFill>
                  <a:srgbClr val="000000"/>
                </a:solidFill>
                <a:effectLst/>
                <a:uLnTx/>
                <a:uFillTx/>
                <a:latin typeface="Calibri"/>
                <a:ea typeface="+mn-ea"/>
                <a:cs typeface="+mn-cs"/>
              </a:rPr>
              <a:t>Unfallversicherung</a:t>
            </a:r>
            <a:r>
              <a:rPr kumimoji="0" lang="de-DE" sz="1800" b="0" i="0" u="none" strike="noStrike" kern="1200" cap="none" spc="0" normalizeH="0" baseline="0" noProof="0" dirty="0">
                <a:ln>
                  <a:noFill/>
                </a:ln>
                <a:solidFill>
                  <a:srgbClr val="000000"/>
                </a:solidFill>
                <a:effectLst/>
                <a:uLnTx/>
                <a:uFillTx/>
                <a:latin typeface="Calibri"/>
                <a:ea typeface="+mn-ea"/>
                <a:cs typeface="+mn-cs"/>
              </a:rPr>
              <a:t> und der </a:t>
            </a:r>
            <a:r>
              <a:rPr kumimoji="0" lang="de-DE" sz="1800" b="1" i="0" u="none" strike="noStrike" kern="1200" cap="none" spc="0" normalizeH="0" baseline="0" noProof="0" dirty="0">
                <a:ln>
                  <a:noFill/>
                </a:ln>
                <a:solidFill>
                  <a:srgbClr val="000000"/>
                </a:solidFill>
                <a:effectLst/>
                <a:uLnTx/>
                <a:uFillTx/>
                <a:latin typeface="Calibri"/>
                <a:ea typeface="+mn-ea"/>
                <a:cs typeface="+mn-cs"/>
              </a:rPr>
              <a:t>Rentenversicherung</a:t>
            </a:r>
            <a:r>
              <a:rPr kumimoji="0" lang="de-DE"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Mitteilungspflichten bestehen für Vertragsärzte gegenüber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den </a:t>
            </a:r>
            <a:r>
              <a:rPr kumimoji="0" lang="de-DE" sz="1800" b="1" i="0" u="none" strike="noStrike" kern="1200" cap="none" spc="0" normalizeH="0" baseline="0" noProof="0" dirty="0">
                <a:ln>
                  <a:noFill/>
                </a:ln>
                <a:solidFill>
                  <a:srgbClr val="000000"/>
                </a:solidFill>
                <a:effectLst/>
                <a:uLnTx/>
                <a:uFillTx/>
                <a:latin typeface="Calibri"/>
                <a:ea typeface="+mn-ea"/>
                <a:cs typeface="+mn-cs"/>
              </a:rPr>
              <a:t>Kassenärztlichen Vereinigungen</a:t>
            </a:r>
            <a:r>
              <a:rPr kumimoji="0" lang="de-DE" sz="1800" b="0" i="0" u="none" strike="noStrike" kern="1200" cap="none" spc="0" normalizeH="0" baseline="0" noProof="0" dirty="0">
                <a:ln>
                  <a:noFill/>
                </a:ln>
                <a:solidFill>
                  <a:srgbClr val="000000"/>
                </a:solidFill>
                <a:effectLst/>
                <a:uLnTx/>
                <a:uFillTx/>
                <a:latin typeface="Calibri"/>
                <a:ea typeface="+mn-ea"/>
                <a:cs typeface="+mn-cs"/>
              </a:rPr>
              <a:t>, </a:t>
            </a:r>
            <a:r>
              <a:rPr kumimoji="0" lang="de-DE" sz="1800" b="1" i="0" u="none" strike="noStrike" kern="1200" cap="none" spc="0" normalizeH="0" baseline="0" noProof="0" dirty="0">
                <a:ln>
                  <a:noFill/>
                </a:ln>
                <a:solidFill>
                  <a:srgbClr val="000000"/>
                </a:solidFill>
                <a:effectLst/>
                <a:uLnTx/>
                <a:uFillTx/>
                <a:latin typeface="Calibri"/>
                <a:ea typeface="+mn-ea"/>
                <a:cs typeface="+mn-cs"/>
              </a:rPr>
              <a:t>Krankenkassen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oder gegenüber dem </a:t>
            </a:r>
            <a:r>
              <a:rPr kumimoji="0" lang="de-DE" sz="1800" b="1" i="0" u="none" strike="noStrike" kern="1200" cap="none" spc="0" normalizeH="0" baseline="0" noProof="0" dirty="0">
                <a:ln>
                  <a:noFill/>
                </a:ln>
                <a:solidFill>
                  <a:srgbClr val="000000"/>
                </a:solidFill>
                <a:effectLst/>
                <a:uLnTx/>
                <a:uFillTx/>
                <a:latin typeface="Calibri"/>
                <a:ea typeface="+mn-ea"/>
                <a:cs typeface="+mn-cs"/>
              </a:rPr>
              <a:t>Medizinischen Dienst </a:t>
            </a:r>
            <a:r>
              <a:rPr kumimoji="0" lang="de-DE" sz="1800" b="0" i="0" u="none" strike="noStrike" kern="1200" cap="none" spc="0" normalizeH="0" baseline="0" noProof="0" dirty="0">
                <a:ln>
                  <a:noFill/>
                </a:ln>
                <a:solidFill>
                  <a:srgbClr val="000000"/>
                </a:solidFill>
                <a:effectLst/>
                <a:uLnTx/>
                <a:uFillTx/>
                <a:latin typeface="Calibri"/>
                <a:ea typeface="+mn-ea"/>
                <a:cs typeface="+mn-cs"/>
              </a:rPr>
              <a:t>der Krankenversicherung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sowie zu Zwecken der Qualitätssicherung.</a:t>
            </a:r>
          </a:p>
        </p:txBody>
      </p:sp>
    </p:spTree>
    <p:extLst>
      <p:ext uri="{BB962C8B-B14F-4D97-AF65-F5344CB8AC3E}">
        <p14:creationId xmlns:p14="http://schemas.microsoft.com/office/powerpoint/2010/main" val="1261650813"/>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407042" y="2133600"/>
            <a:ext cx="624840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zur Wahrung von Rechtsansprüchen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Gesundheitsdaten dürfen ferner verarbeitet werden, wenn 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zur </a:t>
            </a:r>
            <a:r>
              <a:rPr kumimoji="0" lang="de-DE" sz="1800" b="0" i="0" u="sng" strike="noStrike" kern="1200" cap="none" spc="0" normalizeH="0" baseline="0" noProof="0" dirty="0">
                <a:ln>
                  <a:noFill/>
                </a:ln>
                <a:solidFill>
                  <a:srgbClr val="000000"/>
                </a:solidFill>
                <a:effectLst/>
                <a:uLnTx/>
                <a:uFillTx/>
                <a:latin typeface="Calibri"/>
                <a:ea typeface="+mn-ea"/>
                <a:cs typeface="+mn-cs"/>
              </a:rPr>
              <a:t>Geltendmachung, Ausübung oder Verteidigung </a:t>
            </a:r>
            <a:r>
              <a:rPr kumimoji="0" lang="de-DE" sz="1800" b="0" i="0" u="none" strike="noStrike" kern="1200" cap="none" spc="0" normalizeH="0" baseline="0" noProof="0" dirty="0">
                <a:ln>
                  <a:noFill/>
                </a:ln>
                <a:solidFill>
                  <a:srgbClr val="000000"/>
                </a:solidFill>
                <a:effectLst/>
                <a:uLnTx/>
                <a:uFillTx/>
                <a:latin typeface="Calibri"/>
                <a:ea typeface="+mn-ea"/>
                <a:cs typeface="+mn-cs"/>
              </a:rPr>
              <a:t>von Rechtsansprüchen erforderlich 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Das betrifft zum Beispiel die Durchsetzung von Honorarforderungen gegenüber dem Patienten aufgrund eines Behandlungsverhältnisses oder die Verteidigung im Fall von Behandlungsfehlervorwürfen und Aufklärungsrügen.</a:t>
            </a:r>
          </a:p>
        </p:txBody>
      </p:sp>
    </p:spTree>
    <p:extLst>
      <p:ext uri="{BB962C8B-B14F-4D97-AF65-F5344CB8AC3E}">
        <p14:creationId xmlns:p14="http://schemas.microsoft.com/office/powerpoint/2010/main" val="3261444477"/>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19200" y="2011754"/>
            <a:ext cx="655320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Einwilligung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Verarbeitung ist unter anderem rechtmäßig, wenn die betroffene Person ihre Einwilligung erteilt hat (Art. 6 Abs. 1 </a:t>
            </a:r>
            <a:r>
              <a:rPr kumimoji="0" lang="de-DE" sz="1800" b="0" i="0" u="none" strike="noStrike" kern="1200" cap="none" spc="0" normalizeH="0" baseline="0" noProof="0" dirty="0" err="1">
                <a:ln>
                  <a:noFill/>
                </a:ln>
                <a:solidFill>
                  <a:srgbClr val="000000"/>
                </a:solidFill>
                <a:effectLst/>
                <a:uLnTx/>
                <a:uFillTx/>
                <a:latin typeface="Calibri"/>
                <a:ea typeface="+mn-ea"/>
                <a:cs typeface="+mn-cs"/>
              </a:rPr>
              <a:t>lit</a:t>
            </a:r>
            <a:r>
              <a:rPr kumimoji="0" lang="de-DE" sz="1800" b="0" i="0" u="none" strike="noStrike" kern="1200" cap="none" spc="0" normalizeH="0" baseline="0" noProof="0" dirty="0">
                <a:ln>
                  <a:noFill/>
                </a:ln>
                <a:solidFill>
                  <a:srgbClr val="000000"/>
                </a:solidFill>
                <a:effectLst/>
                <a:uLnTx/>
                <a:uFillTx/>
                <a:latin typeface="Calibri"/>
                <a:ea typeface="+mn-ea"/>
                <a:cs typeface="+mn-cs"/>
              </a:rPr>
              <a:t>. a) DSVO).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Eine wirksame Einwilligung muss zunächst hinreichend </a:t>
            </a:r>
            <a:r>
              <a:rPr kumimoji="0" lang="de-DE" sz="1800" b="0" i="0" u="sng" strike="noStrike" kern="1200" cap="none" spc="0" normalizeH="0" baseline="0" noProof="0" dirty="0">
                <a:ln>
                  <a:noFill/>
                </a:ln>
                <a:solidFill>
                  <a:srgbClr val="000000"/>
                </a:solidFill>
                <a:effectLst/>
                <a:uLnTx/>
                <a:uFillTx/>
                <a:latin typeface="Calibri"/>
                <a:ea typeface="+mn-ea"/>
                <a:cs typeface="+mn-cs"/>
              </a:rPr>
              <a:t>bestimmt</a:t>
            </a:r>
            <a:r>
              <a:rPr kumimoji="0" lang="de-DE" sz="1800" b="0" i="0" u="none" strike="noStrike" kern="1200" cap="none" spc="0" normalizeH="0" baseline="0" noProof="0" dirty="0">
                <a:ln>
                  <a:noFill/>
                </a:ln>
                <a:solidFill>
                  <a:srgbClr val="000000"/>
                </a:solidFill>
                <a:effectLst/>
                <a:uLnTx/>
                <a:uFillTx/>
                <a:latin typeface="Calibri"/>
                <a:ea typeface="+mn-ea"/>
                <a:cs typeface="+mn-cs"/>
              </a:rPr>
              <a:t> und </a:t>
            </a:r>
            <a:r>
              <a:rPr kumimoji="0" lang="de-DE" sz="1800" b="0" i="0" u="sng" strike="noStrike" kern="1200" cap="none" spc="0" normalizeH="0" baseline="0" noProof="0" dirty="0">
                <a:ln>
                  <a:noFill/>
                </a:ln>
                <a:solidFill>
                  <a:srgbClr val="000000"/>
                </a:solidFill>
                <a:effectLst/>
                <a:uLnTx/>
                <a:uFillTx/>
                <a:latin typeface="Calibri"/>
                <a:ea typeface="+mn-ea"/>
                <a:cs typeface="+mn-cs"/>
              </a:rPr>
              <a:t>eindeutig</a:t>
            </a:r>
            <a:r>
              <a:rPr kumimoji="0" lang="de-DE" sz="1800" b="0" i="0" u="none" strike="noStrike" kern="1200" cap="none" spc="0" normalizeH="0" baseline="0" noProof="0" dirty="0">
                <a:ln>
                  <a:noFill/>
                </a:ln>
                <a:solidFill>
                  <a:srgbClr val="000000"/>
                </a:solidFill>
                <a:effectLst/>
                <a:uLnTx/>
                <a:uFillTx/>
                <a:latin typeface="Calibri"/>
                <a:ea typeface="+mn-ea"/>
                <a:cs typeface="+mn-cs"/>
              </a:rPr>
              <a:t> sein, sich also auf </a:t>
            </a:r>
            <a:r>
              <a:rPr kumimoji="0" lang="de-DE" sz="1800" b="0" i="0" u="sng" strike="noStrike" kern="1200" cap="none" spc="0" normalizeH="0" baseline="0" noProof="0" dirty="0">
                <a:ln>
                  <a:noFill/>
                </a:ln>
                <a:solidFill>
                  <a:srgbClr val="000000"/>
                </a:solidFill>
                <a:effectLst/>
                <a:uLnTx/>
                <a:uFillTx/>
                <a:latin typeface="Calibri"/>
                <a:ea typeface="+mn-ea"/>
                <a:cs typeface="+mn-cs"/>
              </a:rPr>
              <a:t>konkrete</a:t>
            </a:r>
            <a:r>
              <a:rPr kumimoji="0" lang="de-DE" sz="1800" b="0" i="0" u="none" strike="noStrike" kern="1200" cap="none" spc="0" normalizeH="0" baseline="0" noProof="0" dirty="0">
                <a:ln>
                  <a:noFill/>
                </a:ln>
                <a:solidFill>
                  <a:srgbClr val="000000"/>
                </a:solidFill>
                <a:effectLst/>
                <a:uLnTx/>
                <a:uFillTx/>
                <a:latin typeface="Calibri"/>
                <a:ea typeface="+mn-ea"/>
                <a:cs typeface="+mn-cs"/>
              </a:rPr>
              <a:t> Fälle und alle </a:t>
            </a:r>
            <a:r>
              <a:rPr kumimoji="0" lang="de-DE" sz="1800" b="0" i="0" u="sng" strike="noStrike" kern="1200" cap="none" spc="0" normalizeH="0" baseline="0" noProof="0" dirty="0">
                <a:ln>
                  <a:noFill/>
                </a:ln>
                <a:solidFill>
                  <a:srgbClr val="000000"/>
                </a:solidFill>
                <a:effectLst/>
                <a:uLnTx/>
                <a:uFillTx/>
                <a:latin typeface="Calibri"/>
                <a:ea typeface="+mn-ea"/>
                <a:cs typeface="+mn-cs"/>
              </a:rPr>
              <a:t>Zwecke</a:t>
            </a:r>
            <a:r>
              <a:rPr kumimoji="0" lang="de-DE" sz="1800" b="0" i="0" u="none" strike="noStrike" kern="1200" cap="none" spc="0" normalizeH="0" baseline="0" noProof="0" dirty="0">
                <a:ln>
                  <a:noFill/>
                </a:ln>
                <a:solidFill>
                  <a:srgbClr val="000000"/>
                </a:solidFill>
                <a:effectLst/>
                <a:uLnTx/>
                <a:uFillTx/>
                <a:latin typeface="Calibri"/>
                <a:ea typeface="+mn-ea"/>
                <a:cs typeface="+mn-cs"/>
              </a:rPr>
              <a:t> der Verarbeitung beziehen.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Des Weiteren muss der Betroffene ausreichend </a:t>
            </a:r>
            <a:r>
              <a:rPr kumimoji="0" lang="de-DE" sz="1800" b="0" i="0" u="sng" strike="noStrike" kern="1200" cap="none" spc="0" normalizeH="0" baseline="0" noProof="0" dirty="0">
                <a:ln>
                  <a:noFill/>
                </a:ln>
                <a:solidFill>
                  <a:srgbClr val="000000"/>
                </a:solidFill>
                <a:effectLst/>
                <a:uLnTx/>
                <a:uFillTx/>
                <a:latin typeface="Calibri"/>
                <a:ea typeface="+mn-ea"/>
                <a:cs typeface="+mn-cs"/>
              </a:rPr>
              <a:t>informiert</a:t>
            </a:r>
            <a:r>
              <a:rPr kumimoji="0" lang="de-DE" sz="1800" b="0" i="0" u="none" strike="noStrike" kern="1200" cap="none" spc="0" normalizeH="0" baseline="0" noProof="0" dirty="0">
                <a:ln>
                  <a:noFill/>
                </a:ln>
                <a:solidFill>
                  <a:srgbClr val="000000"/>
                </a:solidFill>
                <a:effectLst/>
                <a:uLnTx/>
                <a:uFillTx/>
                <a:latin typeface="Calibri"/>
                <a:ea typeface="+mn-ea"/>
                <a:cs typeface="+mn-cs"/>
              </a:rPr>
              <a:t> worden sein und die Einwilligung </a:t>
            </a:r>
            <a:r>
              <a:rPr kumimoji="0" lang="de-DE" sz="1800" b="0" i="0" u="sng" strike="noStrike" kern="1200" cap="none" spc="0" normalizeH="0" baseline="0" noProof="0" dirty="0">
                <a:ln>
                  <a:noFill/>
                </a:ln>
                <a:solidFill>
                  <a:srgbClr val="000000"/>
                </a:solidFill>
                <a:effectLst/>
                <a:uLnTx/>
                <a:uFillTx/>
                <a:latin typeface="Calibri"/>
                <a:ea typeface="+mn-ea"/>
                <a:cs typeface="+mn-cs"/>
              </a:rPr>
              <a:t>ohne</a:t>
            </a:r>
            <a:r>
              <a:rPr kumimoji="0" lang="de-DE" sz="1800" b="0" i="0" u="none" strike="noStrike" kern="1200" cap="none" spc="0" normalizeH="0" baseline="0" noProof="0" dirty="0">
                <a:ln>
                  <a:noFill/>
                </a:ln>
                <a:solidFill>
                  <a:srgbClr val="000000"/>
                </a:solidFill>
                <a:effectLst/>
                <a:uLnTx/>
                <a:uFillTx/>
                <a:latin typeface="Calibri"/>
                <a:ea typeface="+mn-ea"/>
                <a:cs typeface="+mn-cs"/>
              </a:rPr>
              <a:t> </a:t>
            </a:r>
            <a:r>
              <a:rPr kumimoji="0" lang="de-DE" sz="1800" b="0" i="0" u="sng" strike="noStrike" kern="1200" cap="none" spc="0" normalizeH="0" baseline="0" noProof="0" dirty="0">
                <a:ln>
                  <a:noFill/>
                </a:ln>
                <a:solidFill>
                  <a:srgbClr val="000000"/>
                </a:solidFill>
                <a:effectLst/>
                <a:uLnTx/>
                <a:uFillTx/>
                <a:latin typeface="Calibri"/>
                <a:ea typeface="+mn-ea"/>
                <a:cs typeface="+mn-cs"/>
              </a:rPr>
              <a:t>Zwang</a:t>
            </a:r>
            <a:r>
              <a:rPr kumimoji="0" lang="de-DE" sz="1800" b="0" i="0" u="none" strike="noStrike" kern="1200" cap="none" spc="0" normalizeH="0" baseline="0" noProof="0" dirty="0">
                <a:ln>
                  <a:noFill/>
                </a:ln>
                <a:solidFill>
                  <a:srgbClr val="000000"/>
                </a:solidFill>
                <a:effectLst/>
                <a:uLnTx/>
                <a:uFillTx/>
                <a:latin typeface="Calibri"/>
                <a:ea typeface="+mn-ea"/>
                <a:cs typeface="+mn-cs"/>
              </a:rPr>
              <a:t> abgegeben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97117932"/>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Schweigepflicht</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Rechteck 2">
            <a:extLst>
              <a:ext uri="{FF2B5EF4-FFF2-40B4-BE49-F238E27FC236}">
                <a16:creationId xmlns:a16="http://schemas.microsoft.com/office/drawing/2014/main" id="{B3B1DAAD-B780-4FCE-9420-946F5AC8772D}"/>
              </a:ext>
            </a:extLst>
          </p:cNvPr>
          <p:cNvSpPr/>
          <p:nvPr/>
        </p:nvSpPr>
        <p:spPr>
          <a:xfrm>
            <a:off x="645160" y="5029200"/>
            <a:ext cx="6758581" cy="769441"/>
          </a:xfrm>
          <a:prstGeom prst="rect">
            <a:avLst/>
          </a:prstGeom>
        </p:spPr>
        <p:txBody>
          <a:bodyPr wrap="none">
            <a:spAutoFit/>
          </a:bodyPr>
          <a:lstStyle/>
          <a:p>
            <a:r>
              <a:rPr lang="de-DE" sz="4400" b="1" kern="0" dirty="0">
                <a:solidFill>
                  <a:schemeClr val="bg1"/>
                </a:solidFill>
                <a:latin typeface="Cambria" panose="02040503050406030204" pitchFamily="18" charset="0"/>
                <a:ea typeface="Roboto" pitchFamily="2" charset="0"/>
                <a:cs typeface="Glegoo" pitchFamily="2" charset="0"/>
              </a:rPr>
              <a:t>Ärztliche Schweigepflicht</a:t>
            </a:r>
            <a:endParaRPr lang="de-DE" sz="4400" dirty="0"/>
          </a:p>
        </p:txBody>
      </p:sp>
    </p:spTree>
    <p:extLst>
      <p:ext uri="{BB962C8B-B14F-4D97-AF65-F5344CB8AC3E}">
        <p14:creationId xmlns:p14="http://schemas.microsoft.com/office/powerpoint/2010/main" val="1964959954"/>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5F06157-EAF5-412B-A0EC-AD8A6E8865D9}"/>
              </a:ext>
            </a:extLst>
          </p:cNvPr>
          <p:cNvPicPr>
            <a:picLocks noChangeAspect="1"/>
          </p:cNvPicPr>
          <p:nvPr/>
        </p:nvPicPr>
        <p:blipFill>
          <a:blip r:embed="rId3"/>
          <a:stretch>
            <a:fillRect/>
          </a:stretch>
        </p:blipFill>
        <p:spPr>
          <a:xfrm>
            <a:off x="7429500" y="4454677"/>
            <a:ext cx="1497847" cy="2246770"/>
          </a:xfrm>
          <a:prstGeom prst="rect">
            <a:avLst/>
          </a:prstGeom>
        </p:spPr>
      </p:pic>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5" name="Bild 14" descr="LOGO_FIN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419100" y="634363"/>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LIEBENSTEIN LAW – Kanzlei für Wirtschaftsrecht</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47" y="1284924"/>
            <a:ext cx="8767053" cy="2921181"/>
          </a:xfrm>
          <a:prstGeom prst="rect">
            <a:avLst/>
          </a:prstGeom>
          <a:effectLst>
            <a:reflection blurRad="6350" stA="52000" endA="300" endPos="35000" dir="5400000" sy="-100000" algn="bl" rotWithShape="0"/>
          </a:effectLst>
        </p:spPr>
      </p:pic>
      <p:sp>
        <p:nvSpPr>
          <p:cNvPr id="4" name="Rechteck 3"/>
          <p:cNvSpPr/>
          <p:nvPr/>
        </p:nvSpPr>
        <p:spPr>
          <a:xfrm>
            <a:off x="4781476" y="4454677"/>
            <a:ext cx="8267848"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Prof. Dr. Hans-Hermann Dirksen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Rechtsanwalt | Hochschullehrer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LIEBENSTEIN LAW</a:t>
            </a:r>
            <a:endParaRPr kumimoji="0" lang="de-DE" sz="1400" b="0" i="1"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Kanzlei für Wirtschafts- und Gesundheitsrecht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Aystettstr. 3 - Holzhausenviertel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60322 Frankfurt/M.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mail@liebenstein-law.de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www.liebenstein-law.de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Roboto" pitchFamily="2" charset="0"/>
                <a:cs typeface="Glegoo" pitchFamily="2" charset="0"/>
              </a:rPr>
              <a:t>+49 1573-1979-280</a:t>
            </a:r>
            <a:endParaRPr kumimoji="0" lang="de-DE" sz="1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2201073526"/>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Schweigepflicht</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371600" y="1819215"/>
            <a:ext cx="6703828"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Eine zusätzliche, wichtige Voraussetzung des Datenschutzes nach der DSGVO ist jeweils, dass Gesundheitsdaten von ärztlichem Personal oder durch sonstige Personen, die einer entsprechenden „</a:t>
            </a:r>
            <a:r>
              <a:rPr kumimoji="0" lang="de-DE" sz="1800" b="1" i="0" u="none" strike="noStrike" kern="1200" cap="none" spc="0" normalizeH="0" baseline="0" noProof="0" dirty="0">
                <a:ln>
                  <a:noFill/>
                </a:ln>
                <a:solidFill>
                  <a:srgbClr val="000000"/>
                </a:solidFill>
                <a:effectLst/>
                <a:uLnTx/>
                <a:uFillTx/>
                <a:latin typeface="Calibri"/>
                <a:ea typeface="+mn-ea"/>
                <a:cs typeface="+mn-cs"/>
              </a:rPr>
              <a:t>Geheimhaltungspflicht</a:t>
            </a:r>
            <a:r>
              <a:rPr kumimoji="0" lang="de-DE" sz="1800" b="0" i="0" u="none" strike="noStrike" kern="1200" cap="none" spc="0" normalizeH="0" baseline="0" noProof="0" dirty="0">
                <a:ln>
                  <a:noFill/>
                </a:ln>
                <a:solidFill>
                  <a:srgbClr val="000000"/>
                </a:solidFill>
                <a:effectLst/>
                <a:uLnTx/>
                <a:uFillTx/>
                <a:latin typeface="Calibri"/>
                <a:ea typeface="+mn-ea"/>
                <a:cs typeface="+mn-cs"/>
              </a:rPr>
              <a:t>“ unterliegen, oder unter deren Verantwortung verarbeitet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Wahrung der Geheimhaltungspflicht ist eine angemessene 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besondere Garantie zum Schutz der Rechte und Freiheiten 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Patienten, welche von der DSGVO gefordert wird.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000000"/>
                </a:solidFill>
                <a:effectLst/>
                <a:uLnTx/>
                <a:uFillTx/>
                <a:latin typeface="Calibri"/>
                <a:ea typeface="+mn-ea"/>
                <a:cs typeface="+mn-cs"/>
              </a:rPr>
              <a:t>Ärzten ist die Verarbeitung von Gesundheitsdaten zweifelsfrei erlaubt, da sie dem </a:t>
            </a:r>
            <a:r>
              <a:rPr kumimoji="0" lang="de-DE" sz="1800" b="1" i="0" u="sng" strike="noStrike" kern="1200" cap="none" spc="0" normalizeH="0" baseline="0" noProof="0" dirty="0">
                <a:ln>
                  <a:noFill/>
                </a:ln>
                <a:solidFill>
                  <a:srgbClr val="000000"/>
                </a:solidFill>
                <a:effectLst/>
                <a:uLnTx/>
                <a:uFillTx/>
                <a:latin typeface="Calibri"/>
                <a:ea typeface="+mn-ea"/>
                <a:cs typeface="+mn-cs"/>
              </a:rPr>
              <a:t>Berufsgeheimnis</a:t>
            </a:r>
            <a:r>
              <a:rPr kumimoji="0" lang="de-DE" sz="1800" b="0" i="0" u="sng" strike="noStrike" kern="1200" cap="none" spc="0" normalizeH="0" baseline="0" noProof="0" dirty="0">
                <a:ln>
                  <a:noFill/>
                </a:ln>
                <a:solidFill>
                  <a:srgbClr val="000000"/>
                </a:solidFill>
                <a:effectLst/>
                <a:uLnTx/>
                <a:uFillTx/>
                <a:latin typeface="Calibri"/>
                <a:ea typeface="+mn-ea"/>
                <a:cs typeface="+mn-cs"/>
              </a:rPr>
              <a:t> unterliegen.</a:t>
            </a:r>
          </a:p>
        </p:txBody>
      </p:sp>
    </p:spTree>
    <p:extLst>
      <p:ext uri="{BB962C8B-B14F-4D97-AF65-F5344CB8AC3E}">
        <p14:creationId xmlns:p14="http://schemas.microsoft.com/office/powerpoint/2010/main" val="582159836"/>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Schweigepflicht</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198880" y="2191473"/>
            <a:ext cx="674624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Ärztliche Schweigepflicht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Ärzte haben über das, was ihnen in ihrer Eigenschaft 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Arzt anvertraut oder bekannt geworden ist, zu schweigen. Die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ärztliche Schweigepflicht zählt zum Kernbereich der ärztlichen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Berufsethik.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berufsrechtliche Ausgestaltung der Schweigepflicht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erfolgt durch die Bestimmungen </a:t>
            </a:r>
            <a:r>
              <a:rPr kumimoji="0" lang="de-DE" sz="1800" b="1" i="0" u="none" strike="noStrike" kern="1200" cap="none" spc="0" normalizeH="0" baseline="0" noProof="0" dirty="0">
                <a:ln>
                  <a:noFill/>
                </a:ln>
                <a:solidFill>
                  <a:srgbClr val="000000"/>
                </a:solidFill>
                <a:effectLst/>
                <a:uLnTx/>
                <a:uFillTx/>
                <a:latin typeface="Calibri"/>
                <a:ea typeface="+mn-ea"/>
                <a:cs typeface="+mn-cs"/>
              </a:rPr>
              <a:t>des § 9 der (Muster-)Berufsordnung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für die in Deutschland tätigen Ärztinnen und Ärzte (MBO-Ä) sowie die entsprechenden Regelungen der Berufsordnungen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der Landesärztekammern.</a:t>
            </a:r>
          </a:p>
        </p:txBody>
      </p:sp>
    </p:spTree>
    <p:extLst>
      <p:ext uri="{BB962C8B-B14F-4D97-AF65-F5344CB8AC3E}">
        <p14:creationId xmlns:p14="http://schemas.microsoft.com/office/powerpoint/2010/main" val="3723853810"/>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Schweigepflicht</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855980" y="2286000"/>
            <a:ext cx="743204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Schweigepflicht ergibt sich zudem als Nebenpflicht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aus dem zwischen Arzt und Patient geschlossenen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a:ea typeface="+mn-ea"/>
                <a:cs typeface="+mn-cs"/>
              </a:rPr>
              <a:t>Behandlungsvertrag</a:t>
            </a:r>
            <a:r>
              <a:rPr kumimoji="0" lang="de-DE" sz="1800" b="0" i="0" u="none" strike="noStrike" kern="1200" cap="none" spc="0" normalizeH="0" baseline="0" noProof="0" dirty="0">
                <a:ln>
                  <a:noFill/>
                </a:ln>
                <a:solidFill>
                  <a:srgbClr val="000000"/>
                </a:solidFill>
                <a:effectLst/>
                <a:uLnTx/>
                <a:uFillTx/>
                <a:latin typeface="Calibri"/>
                <a:ea typeface="+mn-ea"/>
                <a:cs typeface="+mn-cs"/>
              </a:rPr>
              <a:t>, der seit dem Inkrafttreten des Patientenrechtegesetzes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in den §§ 630a ff. Bürgerliches Gesetzbuch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(BGB) geregelt 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Mit der ärztlichen Schweigepflicht korrespondiert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das durch § 203 des Strafgesetzbuches (StGB) geschützte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Patientengeheimnis, das entsprechende Verstöße 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Arztes gegen die Verschwiegenheitspflicht strafrechtlich sanktioniert</a:t>
            </a:r>
          </a:p>
        </p:txBody>
      </p:sp>
    </p:spTree>
    <p:extLst>
      <p:ext uri="{BB962C8B-B14F-4D97-AF65-F5344CB8AC3E}">
        <p14:creationId xmlns:p14="http://schemas.microsoft.com/office/powerpoint/2010/main" val="2280956072"/>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Schweigepflicht</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143000" y="1479974"/>
            <a:ext cx="6629400"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Ihren Praxismitarbeitern dürfen Ärzte uneingeschränkten Zugang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zu den im Praxisbetrieb anfallenden Informationen über Patienten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einräumen.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Nach der </a:t>
            </a:r>
            <a:r>
              <a:rPr kumimoji="0" lang="de-DE" sz="1800" b="1" i="0" u="none" strike="noStrike" kern="1200" cap="none" spc="0" normalizeH="0" baseline="0" noProof="0" dirty="0">
                <a:ln>
                  <a:noFill/>
                </a:ln>
                <a:solidFill>
                  <a:srgbClr val="000000"/>
                </a:solidFill>
                <a:effectLst/>
                <a:uLnTx/>
                <a:uFillTx/>
                <a:latin typeface="Calibri"/>
                <a:ea typeface="+mn-ea"/>
                <a:cs typeface="+mn-cs"/>
              </a:rPr>
              <a:t>Neufassung des § 203 StGB </a:t>
            </a:r>
            <a:r>
              <a:rPr kumimoji="0" lang="de-DE" sz="1800" b="0" i="0" u="none" strike="noStrike" kern="1200" cap="none" spc="0" normalizeH="0" baseline="0" noProof="0" dirty="0">
                <a:ln>
                  <a:noFill/>
                </a:ln>
                <a:solidFill>
                  <a:srgbClr val="000000"/>
                </a:solidFill>
                <a:effectLst/>
                <a:uLnTx/>
                <a:uFillTx/>
                <a:latin typeface="Calibri"/>
                <a:ea typeface="+mn-ea"/>
                <a:cs typeface="+mn-cs"/>
              </a:rPr>
              <a:t>ist es nicht mehr strafbar, ein geschütztes Geheimnis gegenüber Personen zu offenbaren, „die an ihrer </a:t>
            </a:r>
            <a:r>
              <a:rPr kumimoji="0" lang="de-DE" sz="1800" b="1" i="0" u="none" strike="noStrike" kern="1200" cap="none" spc="0" normalizeH="0" baseline="0" noProof="0" dirty="0">
                <a:ln>
                  <a:noFill/>
                </a:ln>
                <a:solidFill>
                  <a:srgbClr val="FF0000"/>
                </a:solidFill>
                <a:effectLst/>
                <a:uLnTx/>
                <a:uFillTx/>
                <a:latin typeface="Calibri"/>
                <a:ea typeface="+mn-ea"/>
                <a:cs typeface="+mn-cs"/>
              </a:rPr>
              <a:t>beruflichen oder dienstlichen Tätigkeit mitwirken, soweit dies für die Inanspruchnahme der Tätigkeit […] erforderlich </a:t>
            </a:r>
            <a:r>
              <a:rPr kumimoji="0" lang="de-DE" sz="1800" b="0" i="0" u="none" strike="noStrike" kern="1200" cap="none" spc="0" normalizeH="0" baseline="0" noProof="0" dirty="0">
                <a:ln>
                  <a:noFill/>
                </a:ln>
                <a:solidFill>
                  <a:srgbClr val="000000"/>
                </a:solidFill>
                <a:effectLst/>
                <a:uLnTx/>
                <a:uFillTx/>
                <a:latin typeface="Calibri"/>
                <a:ea typeface="+mn-ea"/>
                <a:cs typeface="+mn-cs"/>
              </a:rPr>
              <a:t>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Dafür werden andererseits die "mitwirkenden Personen" in die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Strafbarkeit mit </a:t>
            </a:r>
            <a:r>
              <a:rPr kumimoji="0" lang="de-DE" sz="1800" b="1" i="0" u="none" strike="noStrike" kern="1200" cap="none" spc="0" normalizeH="0" baseline="0" noProof="0" dirty="0">
                <a:ln>
                  <a:noFill/>
                </a:ln>
                <a:solidFill>
                  <a:srgbClr val="000000"/>
                </a:solidFill>
                <a:effectLst/>
                <a:uLnTx/>
                <a:uFillTx/>
                <a:latin typeface="Calibri"/>
                <a:ea typeface="+mn-ea"/>
                <a:cs typeface="+mn-cs"/>
              </a:rPr>
              <a:t>einbezogen</a:t>
            </a:r>
            <a:r>
              <a:rPr kumimoji="0" lang="de-DE" sz="1800" b="0" i="0" u="none" strike="noStrike" kern="1200" cap="none" spc="0" normalizeH="0" baseline="0" noProof="0" dirty="0">
                <a:ln>
                  <a:noFill/>
                </a:ln>
                <a:solidFill>
                  <a:srgbClr val="000000"/>
                </a:solidFill>
                <a:effectLst/>
                <a:uLnTx/>
                <a:uFillTx/>
                <a:latin typeface="Calibri"/>
                <a:ea typeface="+mn-ea"/>
                <a:cs typeface="+mn-cs"/>
              </a:rPr>
              <a:t>, sofern sie selber geschützte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Geheimnisse  unbefugt offenbaren.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Den "Berufsgeheimnisträgern"  (Arzt,  Zahnarzt  etc.)  sind  wiederum  </a:t>
            </a:r>
            <a:r>
              <a:rPr kumimoji="0" lang="de-DE" sz="1800" b="1" i="0" u="none" strike="noStrike" kern="1200" cap="none" spc="0" normalizeH="0" baseline="0" noProof="0" dirty="0">
                <a:ln>
                  <a:noFill/>
                </a:ln>
                <a:solidFill>
                  <a:srgbClr val="000000"/>
                </a:solidFill>
                <a:effectLst/>
                <a:uLnTx/>
                <a:uFillTx/>
                <a:latin typeface="Calibri"/>
                <a:ea typeface="+mn-ea"/>
                <a:cs typeface="+mn-cs"/>
              </a:rPr>
              <a:t>Sorgfaltspflichten</a:t>
            </a:r>
            <a:r>
              <a:rPr kumimoji="0" lang="de-DE" sz="1800" b="0" i="0" u="none" strike="noStrike" kern="1200" cap="none" spc="0" normalizeH="0" baseline="0" noProof="0" dirty="0">
                <a:ln>
                  <a:noFill/>
                </a:ln>
                <a:solidFill>
                  <a:srgbClr val="000000"/>
                </a:solidFill>
                <a:effectLst/>
                <a:uLnTx/>
                <a:uFillTx/>
                <a:latin typeface="Calibri"/>
                <a:ea typeface="+mn-ea"/>
                <a:cs typeface="+mn-cs"/>
              </a:rPr>
              <a:t> auferlegt, welche die Verschwiegenheit der mitwirkenden Personen sicherstellen sollen; insbesondere müssen diese  zur Geheimhaltung verpflichtet werden. </a:t>
            </a:r>
          </a:p>
        </p:txBody>
      </p:sp>
    </p:spTree>
    <p:extLst>
      <p:ext uri="{BB962C8B-B14F-4D97-AF65-F5344CB8AC3E}">
        <p14:creationId xmlns:p14="http://schemas.microsoft.com/office/powerpoint/2010/main" val="3076516656"/>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lvl="0">
              <a:defRPr/>
            </a:pPr>
            <a:r>
              <a:rPr lang="de-DE" kern="0" dirty="0">
                <a:solidFill>
                  <a:srgbClr val="FFFFFF"/>
                </a:solidFill>
                <a:latin typeface="Cambria" panose="02040503050406030204" pitchFamily="18" charset="0"/>
                <a:ea typeface="Roboto" pitchFamily="2" charset="0"/>
                <a:cs typeface="Open Sans Condensed" pitchFamily="34" charset="0"/>
              </a:rPr>
              <a:t>Forschung</a:t>
            </a:r>
            <a:endPar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Rechteck 2">
            <a:extLst>
              <a:ext uri="{FF2B5EF4-FFF2-40B4-BE49-F238E27FC236}">
                <a16:creationId xmlns:a16="http://schemas.microsoft.com/office/drawing/2014/main" id="{049F2DB7-2FDD-408C-AA18-2860C590B49C}"/>
              </a:ext>
            </a:extLst>
          </p:cNvPr>
          <p:cNvSpPr/>
          <p:nvPr/>
        </p:nvSpPr>
        <p:spPr>
          <a:xfrm>
            <a:off x="457200" y="5124452"/>
            <a:ext cx="5184433" cy="769441"/>
          </a:xfrm>
          <a:prstGeom prst="rect">
            <a:avLst/>
          </a:prstGeom>
        </p:spPr>
        <p:txBody>
          <a:bodyPr wrap="none">
            <a:spAutoFit/>
          </a:bodyPr>
          <a:lstStyle/>
          <a:p>
            <a:r>
              <a:rPr lang="de-DE" sz="4400" b="1" kern="0" dirty="0">
                <a:solidFill>
                  <a:schemeClr val="bg1"/>
                </a:solidFill>
                <a:latin typeface="Cambria" panose="02040503050406030204" pitchFamily="18" charset="0"/>
                <a:ea typeface="Roboto" pitchFamily="2" charset="0"/>
                <a:cs typeface="Glegoo" pitchFamily="2" charset="0"/>
              </a:rPr>
              <a:t>Forschungsprivileg</a:t>
            </a:r>
            <a:endParaRPr lang="de-DE" sz="4400" dirty="0"/>
          </a:p>
        </p:txBody>
      </p:sp>
    </p:spTree>
    <p:extLst>
      <p:ext uri="{BB962C8B-B14F-4D97-AF65-F5344CB8AC3E}">
        <p14:creationId xmlns:p14="http://schemas.microsoft.com/office/powerpoint/2010/main" val="7315143"/>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lvl="0">
              <a:defRPr/>
            </a:pPr>
            <a:r>
              <a:rPr lang="de-DE" kern="0" dirty="0">
                <a:solidFill>
                  <a:srgbClr val="FFFFFF"/>
                </a:solidFill>
                <a:latin typeface="Cambria" panose="02040503050406030204" pitchFamily="18" charset="0"/>
                <a:ea typeface="Roboto" pitchFamily="2" charset="0"/>
                <a:cs typeface="Open Sans Condensed" pitchFamily="34" charset="0"/>
              </a:rPr>
              <a:t>Forschung</a:t>
            </a:r>
            <a:endPar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55528" y="2683995"/>
            <a:ext cx="6552314" cy="2031325"/>
          </a:xfrm>
          <a:prstGeom prst="rect">
            <a:avLst/>
          </a:prstGeom>
        </p:spPr>
        <p:txBody>
          <a:bodyPr wrap="square">
            <a:spAutoFit/>
          </a:bodyPr>
          <a:lstStyle/>
          <a:p>
            <a:pPr>
              <a:defRPr/>
            </a:pPr>
            <a:endParaRPr lang="de-DE" dirty="0">
              <a:solidFill>
                <a:srgbClr val="FF0000"/>
              </a:solidFill>
            </a:endParaRPr>
          </a:p>
          <a:p>
            <a:pPr lvl="0">
              <a:defRPr/>
            </a:pPr>
            <a:r>
              <a:rPr lang="de-DE" b="1" dirty="0">
                <a:solidFill>
                  <a:srgbClr val="FF0000"/>
                </a:solidFill>
              </a:rPr>
              <a:t>Forschungsprivileg</a:t>
            </a:r>
          </a:p>
          <a:p>
            <a:pPr lvl="0">
              <a:defRPr/>
            </a:pPr>
            <a:endParaRPr lang="de-DE" dirty="0">
              <a:solidFill>
                <a:srgbClr val="000000"/>
              </a:solidFill>
            </a:endParaRPr>
          </a:p>
          <a:p>
            <a:pPr lvl="0">
              <a:defRPr/>
            </a:pPr>
            <a:r>
              <a:rPr lang="de-DE" dirty="0">
                <a:solidFill>
                  <a:srgbClr val="000000"/>
                </a:solidFill>
              </a:rPr>
              <a:t>Art. 89 DSGVO - Garantien und Ausnahmen in Bezug auf die Verarbeitung zu im öffentlichen Interesse liegenden Archivzwecken, zu wissenschaftlichen oder historischen Forschungszwecken und zu statistischen Zwecken</a:t>
            </a:r>
          </a:p>
        </p:txBody>
      </p:sp>
    </p:spTree>
    <p:extLst>
      <p:ext uri="{BB962C8B-B14F-4D97-AF65-F5344CB8AC3E}">
        <p14:creationId xmlns:p14="http://schemas.microsoft.com/office/powerpoint/2010/main" val="2178375011"/>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lvl="0">
              <a:defRPr/>
            </a:pPr>
            <a:r>
              <a:rPr lang="de-DE" kern="0" dirty="0">
                <a:solidFill>
                  <a:srgbClr val="FFFFFF"/>
                </a:solidFill>
                <a:latin typeface="Cambria" panose="02040503050406030204" pitchFamily="18" charset="0"/>
                <a:ea typeface="Roboto" pitchFamily="2" charset="0"/>
                <a:cs typeface="Open Sans Condensed" pitchFamily="34" charset="0"/>
              </a:rPr>
              <a:t>Forschung</a:t>
            </a:r>
            <a:endPar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447800" y="1722955"/>
            <a:ext cx="6552314" cy="4247317"/>
          </a:xfrm>
          <a:prstGeom prst="rect">
            <a:avLst/>
          </a:prstGeom>
        </p:spPr>
        <p:txBody>
          <a:bodyPr wrap="square">
            <a:spAutoFit/>
          </a:bodyPr>
          <a:lstStyle/>
          <a:p>
            <a:pPr>
              <a:defRPr/>
            </a:pPr>
            <a:endParaRPr lang="de-DE" dirty="0">
              <a:solidFill>
                <a:srgbClr val="FF0000"/>
              </a:solidFill>
            </a:endParaRPr>
          </a:p>
          <a:p>
            <a:pPr lvl="0">
              <a:defRPr/>
            </a:pPr>
            <a:r>
              <a:rPr lang="de-DE" b="1" dirty="0">
                <a:solidFill>
                  <a:srgbClr val="FF0000"/>
                </a:solidFill>
              </a:rPr>
              <a:t>Forschungsprivileg</a:t>
            </a:r>
          </a:p>
          <a:p>
            <a:pPr lvl="0">
              <a:defRPr/>
            </a:pPr>
            <a:endParaRPr lang="de-DE" dirty="0">
              <a:solidFill>
                <a:srgbClr val="000000"/>
              </a:solidFill>
            </a:endParaRPr>
          </a:p>
          <a:p>
            <a:pPr>
              <a:defRPr/>
            </a:pPr>
            <a:r>
              <a:rPr lang="de-DE" dirty="0">
                <a:solidFill>
                  <a:srgbClr val="000000"/>
                </a:solidFill>
              </a:rPr>
              <a:t>Art. 5 DSGVO - Grundsätze für die Verarbeitung personenbezogener Daten -</a:t>
            </a:r>
            <a:r>
              <a:rPr lang="de-DE" b="1" dirty="0">
                <a:solidFill>
                  <a:srgbClr val="FF0000"/>
                </a:solidFill>
              </a:rPr>
              <a:t> </a:t>
            </a:r>
            <a:r>
              <a:rPr lang="de-DE" b="1" dirty="0">
                <a:solidFill>
                  <a:srgbClr val="00B050"/>
                </a:solidFill>
              </a:rPr>
              <a:t>möglicherweise keine Zweckbindung</a:t>
            </a:r>
          </a:p>
          <a:p>
            <a:pPr lvl="0">
              <a:defRPr/>
            </a:pPr>
            <a:endParaRPr lang="de-DE" dirty="0">
              <a:solidFill>
                <a:srgbClr val="000000"/>
              </a:solidFill>
            </a:endParaRPr>
          </a:p>
          <a:p>
            <a:pPr lvl="0">
              <a:defRPr/>
            </a:pPr>
            <a:endParaRPr lang="de-DE" dirty="0">
              <a:solidFill>
                <a:srgbClr val="000000"/>
              </a:solidFill>
            </a:endParaRPr>
          </a:p>
          <a:p>
            <a:pPr lvl="0">
              <a:defRPr/>
            </a:pPr>
            <a:r>
              <a:rPr lang="de-DE" dirty="0">
                <a:solidFill>
                  <a:srgbClr val="000000"/>
                </a:solidFill>
              </a:rPr>
              <a:t>Personenbezogene Daten müssen für festgelegte, eindeutige und legitime Zwecke erhoben werden und dürfen nicht in einer mit diesen Zwecken nicht zu vereinbarenden Weise weiterverarbeitet werden; </a:t>
            </a:r>
            <a:r>
              <a:rPr lang="de-DE" b="1" dirty="0">
                <a:solidFill>
                  <a:srgbClr val="FF0000"/>
                </a:solidFill>
              </a:rPr>
              <a:t>eine Weiterverarbeitung für im öffentlichen Interesse liegende Archivzwecke, für wissenschaftliche oder historische Forschungszwecke oder für statistische Zwecke gilt gemäß Artikel 89 Absatz 1 nicht als unvereinbar mit den ursprünglichen Zwecken </a:t>
            </a:r>
            <a:r>
              <a:rPr lang="de-DE" dirty="0">
                <a:solidFill>
                  <a:srgbClr val="000000"/>
                </a:solidFill>
              </a:rPr>
              <a:t>(„Zweckbindung“);</a:t>
            </a:r>
          </a:p>
        </p:txBody>
      </p:sp>
    </p:spTree>
    <p:extLst>
      <p:ext uri="{BB962C8B-B14F-4D97-AF65-F5344CB8AC3E}">
        <p14:creationId xmlns:p14="http://schemas.microsoft.com/office/powerpoint/2010/main" val="269393494"/>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lvl="0">
              <a:defRPr/>
            </a:pPr>
            <a:r>
              <a:rPr lang="de-DE" kern="0" dirty="0">
                <a:solidFill>
                  <a:srgbClr val="FFFFFF"/>
                </a:solidFill>
                <a:latin typeface="Cambria" panose="02040503050406030204" pitchFamily="18" charset="0"/>
                <a:ea typeface="Roboto" pitchFamily="2" charset="0"/>
                <a:cs typeface="Open Sans Condensed" pitchFamily="34" charset="0"/>
              </a:rPr>
              <a:t>Forschung</a:t>
            </a:r>
            <a:endPar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447800" y="1722955"/>
            <a:ext cx="6552314" cy="4247317"/>
          </a:xfrm>
          <a:prstGeom prst="rect">
            <a:avLst/>
          </a:prstGeom>
        </p:spPr>
        <p:txBody>
          <a:bodyPr wrap="square">
            <a:spAutoFit/>
          </a:bodyPr>
          <a:lstStyle/>
          <a:p>
            <a:pPr lvl="0">
              <a:defRPr/>
            </a:pPr>
            <a:endParaRPr lang="de-DE" dirty="0">
              <a:solidFill>
                <a:srgbClr val="000000"/>
              </a:solidFill>
            </a:endParaRPr>
          </a:p>
          <a:p>
            <a:pPr lvl="0">
              <a:defRPr/>
            </a:pPr>
            <a:r>
              <a:rPr lang="de-DE" dirty="0">
                <a:solidFill>
                  <a:srgbClr val="000000"/>
                </a:solidFill>
              </a:rPr>
              <a:t>Art. 14 DSGVO - Informationspflicht, wenn die personenbezogenen Daten nicht bei der betroffenen Person erhoben wurden – </a:t>
            </a:r>
            <a:r>
              <a:rPr lang="de-DE" dirty="0">
                <a:solidFill>
                  <a:srgbClr val="00B050"/>
                </a:solidFill>
              </a:rPr>
              <a:t>möglicherweise keine Informationspflicht</a:t>
            </a:r>
          </a:p>
          <a:p>
            <a:pPr lvl="0">
              <a:defRPr/>
            </a:pPr>
            <a:endParaRPr lang="de-DE" dirty="0">
              <a:solidFill>
                <a:srgbClr val="000000"/>
              </a:solidFill>
            </a:endParaRPr>
          </a:p>
          <a:p>
            <a:pPr lvl="0">
              <a:defRPr/>
            </a:pPr>
            <a:r>
              <a:rPr lang="de-DE" dirty="0">
                <a:solidFill>
                  <a:srgbClr val="000000"/>
                </a:solidFill>
              </a:rPr>
              <a:t>Die Absätze 1 bis 4 finden </a:t>
            </a:r>
            <a:r>
              <a:rPr lang="de-DE" b="1" dirty="0">
                <a:solidFill>
                  <a:srgbClr val="FF0000"/>
                </a:solidFill>
              </a:rPr>
              <a:t>keine Anwendung</a:t>
            </a:r>
            <a:r>
              <a:rPr lang="de-DE" dirty="0">
                <a:solidFill>
                  <a:srgbClr val="000000"/>
                </a:solidFill>
              </a:rPr>
              <a:t>, wenn und soweit</a:t>
            </a:r>
          </a:p>
          <a:p>
            <a:pPr lvl="0">
              <a:defRPr/>
            </a:pPr>
            <a:r>
              <a:rPr lang="de-DE" dirty="0">
                <a:solidFill>
                  <a:srgbClr val="000000"/>
                </a:solidFill>
              </a:rPr>
              <a:t>die Erteilung dieser Informationen sich als unmöglich erweist oder einen unverhältnismäßigen Aufwand erfordern würde; </a:t>
            </a:r>
            <a:r>
              <a:rPr lang="de-DE" b="1" dirty="0">
                <a:solidFill>
                  <a:srgbClr val="FF0000"/>
                </a:solidFill>
              </a:rPr>
              <a:t>dies gilt insbesondere für die Verarbeitung für im öffentlichen Interesse liegende Archivzwecke, für wissenschaftliche oder historische Forschungszwecke oder für statistische Zwecke</a:t>
            </a:r>
            <a:r>
              <a:rPr lang="de-DE" dirty="0">
                <a:solidFill>
                  <a:srgbClr val="000000"/>
                </a:solidFill>
              </a:rPr>
              <a:t> vorbehaltlich der in Artikel 89 Absatz 1 genannten Bedingungen und Garantien oder soweit die in Absatz 1 des vorliegenden Artikels genannte Pflicht voraussichtlich die Verwirklichung der Ziele dieser Verarbeitung unmöglich macht oder ernsthaft beeinträchtigt </a:t>
            </a:r>
          </a:p>
        </p:txBody>
      </p:sp>
    </p:spTree>
    <p:extLst>
      <p:ext uri="{BB962C8B-B14F-4D97-AF65-F5344CB8AC3E}">
        <p14:creationId xmlns:p14="http://schemas.microsoft.com/office/powerpoint/2010/main" val="92799662"/>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lvl="0">
              <a:defRPr/>
            </a:pPr>
            <a:r>
              <a:rPr lang="de-DE" kern="0" dirty="0">
                <a:solidFill>
                  <a:srgbClr val="FFFFFF"/>
                </a:solidFill>
                <a:latin typeface="Cambria" panose="02040503050406030204" pitchFamily="18" charset="0"/>
                <a:ea typeface="Roboto" pitchFamily="2" charset="0"/>
                <a:cs typeface="Open Sans Condensed" pitchFamily="34" charset="0"/>
              </a:rPr>
              <a:t>Forschung</a:t>
            </a:r>
            <a:endPar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95843" y="2819400"/>
            <a:ext cx="6552314" cy="2308324"/>
          </a:xfrm>
          <a:prstGeom prst="rect">
            <a:avLst/>
          </a:prstGeom>
        </p:spPr>
        <p:txBody>
          <a:bodyPr wrap="square">
            <a:spAutoFit/>
          </a:bodyPr>
          <a:lstStyle/>
          <a:p>
            <a:pPr lvl="0">
              <a:defRPr/>
            </a:pPr>
            <a:endParaRPr lang="de-DE" dirty="0">
              <a:solidFill>
                <a:srgbClr val="000000"/>
              </a:solidFill>
            </a:endParaRPr>
          </a:p>
          <a:p>
            <a:pPr lvl="0">
              <a:defRPr/>
            </a:pPr>
            <a:r>
              <a:rPr lang="de-DE" dirty="0">
                <a:solidFill>
                  <a:srgbClr val="000000"/>
                </a:solidFill>
              </a:rPr>
              <a:t>Art. 17 DSGVO - Recht auf Löschung ("Recht auf Vergessenwerden") </a:t>
            </a:r>
            <a:r>
              <a:rPr lang="de-DE" dirty="0">
                <a:solidFill>
                  <a:srgbClr val="00B050"/>
                </a:solidFill>
              </a:rPr>
              <a:t>– möglicherweise kein Recht auf Löschung</a:t>
            </a:r>
          </a:p>
          <a:p>
            <a:pPr lvl="0">
              <a:defRPr/>
            </a:pPr>
            <a:endParaRPr lang="de-DE" dirty="0">
              <a:solidFill>
                <a:srgbClr val="000000"/>
              </a:solidFill>
            </a:endParaRPr>
          </a:p>
          <a:p>
            <a:pPr lvl="0">
              <a:defRPr/>
            </a:pPr>
            <a:r>
              <a:rPr lang="de-DE" dirty="0">
                <a:solidFill>
                  <a:srgbClr val="000000"/>
                </a:solidFill>
              </a:rPr>
              <a:t>Die Absätze 1 und 2 </a:t>
            </a:r>
            <a:r>
              <a:rPr lang="de-DE" b="1" dirty="0">
                <a:solidFill>
                  <a:srgbClr val="FF0000"/>
                </a:solidFill>
              </a:rPr>
              <a:t>gelten nicht, soweit die Verarbeitung erforderlich ist für im öffentlichen Interesse liegende Archivzwecke, wissenschaftliche oder historische Forschungszwecke oder für statistische Zwecke</a:t>
            </a:r>
            <a:r>
              <a:rPr lang="de-DE" dirty="0">
                <a:solidFill>
                  <a:srgbClr val="000000"/>
                </a:solidFill>
              </a:rPr>
              <a:t> gemäß Artikel 89</a:t>
            </a:r>
          </a:p>
        </p:txBody>
      </p:sp>
    </p:spTree>
    <p:extLst>
      <p:ext uri="{BB962C8B-B14F-4D97-AF65-F5344CB8AC3E}">
        <p14:creationId xmlns:p14="http://schemas.microsoft.com/office/powerpoint/2010/main" val="3483385434"/>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lvl="0">
              <a:defRPr/>
            </a:pPr>
            <a:r>
              <a:rPr lang="de-DE" kern="0" dirty="0">
                <a:solidFill>
                  <a:srgbClr val="FFFFFF"/>
                </a:solidFill>
                <a:latin typeface="Cambria" panose="02040503050406030204" pitchFamily="18" charset="0"/>
                <a:ea typeface="Roboto" pitchFamily="2" charset="0"/>
                <a:cs typeface="Open Sans Condensed" pitchFamily="34" charset="0"/>
              </a:rPr>
              <a:t>Forschung</a:t>
            </a:r>
            <a:endPar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95843" y="2819400"/>
            <a:ext cx="6552314" cy="3139321"/>
          </a:xfrm>
          <a:prstGeom prst="rect">
            <a:avLst/>
          </a:prstGeom>
        </p:spPr>
        <p:txBody>
          <a:bodyPr wrap="square">
            <a:spAutoFit/>
          </a:bodyPr>
          <a:lstStyle/>
          <a:p>
            <a:pPr lvl="0">
              <a:defRPr/>
            </a:pPr>
            <a:r>
              <a:rPr lang="de-DE" dirty="0">
                <a:solidFill>
                  <a:srgbClr val="000000"/>
                </a:solidFill>
              </a:rPr>
              <a:t>Art. 21 DSGVO – Widerspruchsrecht</a:t>
            </a:r>
          </a:p>
          <a:p>
            <a:pPr lvl="0">
              <a:defRPr/>
            </a:pPr>
            <a:r>
              <a:rPr lang="de-DE" dirty="0">
                <a:solidFill>
                  <a:srgbClr val="000000"/>
                </a:solidFill>
              </a:rPr>
              <a:t>- </a:t>
            </a:r>
            <a:r>
              <a:rPr lang="de-DE" dirty="0">
                <a:solidFill>
                  <a:srgbClr val="00B050"/>
                </a:solidFill>
              </a:rPr>
              <a:t>möglicherweise kein Widerspruchsrecht</a:t>
            </a:r>
          </a:p>
          <a:p>
            <a:pPr lvl="0">
              <a:defRPr/>
            </a:pPr>
            <a:endParaRPr lang="de-DE" dirty="0">
              <a:solidFill>
                <a:srgbClr val="000000"/>
              </a:solidFill>
            </a:endParaRPr>
          </a:p>
          <a:p>
            <a:pPr lvl="0">
              <a:defRPr/>
            </a:pPr>
            <a:r>
              <a:rPr lang="de-DE" dirty="0">
                <a:solidFill>
                  <a:srgbClr val="000000"/>
                </a:solidFill>
              </a:rPr>
              <a:t>Die betroffene Person hat das Recht, aus Gründen, die sich aus ihrer besonderen Situation ergeben, gegen die sie betreffende </a:t>
            </a:r>
            <a:r>
              <a:rPr lang="de-DE" b="1" dirty="0">
                <a:solidFill>
                  <a:srgbClr val="FF0000"/>
                </a:solidFill>
              </a:rPr>
              <a:t>Verarbeitung sie betreffender personenbezogener Daten, die zu wissenschaftlichen oder historischen Forschungszwecken oder zu statistischen Zwecken gemäß Artikel 89 Absatz 1 erfolgt, Widerspruch einzulegen, es sei denn, die Verarbeitung ist zur Erfüllung einer im öffentlichen Interesse liegenden Aufgabe </a:t>
            </a:r>
            <a:r>
              <a:rPr lang="de-DE" dirty="0">
                <a:solidFill>
                  <a:srgbClr val="000000"/>
                </a:solidFill>
              </a:rPr>
              <a:t>erforderlich.</a:t>
            </a:r>
          </a:p>
        </p:txBody>
      </p:sp>
    </p:spTree>
    <p:extLst>
      <p:ext uri="{BB962C8B-B14F-4D97-AF65-F5344CB8AC3E}">
        <p14:creationId xmlns:p14="http://schemas.microsoft.com/office/powerpoint/2010/main" val="1719806472"/>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371600" y="2209800"/>
            <a:ext cx="6400800" cy="3693319"/>
          </a:xfrm>
          <a:prstGeom prst="rect">
            <a:avLst/>
          </a:prstGeom>
        </p:spPr>
        <p:txBody>
          <a:bodyPr wrap="square">
            <a:spAutoFit/>
          </a:bodyPr>
          <a:lstStyle/>
          <a:p>
            <a:pPr lvl="0">
              <a:defRPr/>
            </a:pPr>
            <a:r>
              <a:rPr lang="de-DE" b="1" dirty="0">
                <a:solidFill>
                  <a:srgbClr val="FF0000"/>
                </a:solidFill>
              </a:rPr>
              <a:t>Was müssen Arztpraxen</a:t>
            </a:r>
          </a:p>
          <a:p>
            <a:pPr lvl="0">
              <a:defRPr/>
            </a:pPr>
            <a:r>
              <a:rPr lang="de-DE" b="1" dirty="0">
                <a:solidFill>
                  <a:srgbClr val="FF0000"/>
                </a:solidFill>
              </a:rPr>
              <a:t>angesichts der neuen Vorschriften</a:t>
            </a:r>
          </a:p>
          <a:p>
            <a:pPr lvl="0">
              <a:defRPr/>
            </a:pPr>
            <a:r>
              <a:rPr lang="de-DE" b="1" dirty="0">
                <a:solidFill>
                  <a:srgbClr val="FF0000"/>
                </a:solidFill>
              </a:rPr>
              <a:t>zum Datenschutz tun?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DSGVO gilt für die </a:t>
            </a:r>
            <a:r>
              <a:rPr kumimoji="0" lang="de-DE" sz="1800" b="0" i="0" u="sng" strike="noStrike" kern="1200" cap="none" spc="0" normalizeH="0" baseline="0" noProof="0" dirty="0">
                <a:ln>
                  <a:noFill/>
                </a:ln>
                <a:solidFill>
                  <a:srgbClr val="000000"/>
                </a:solidFill>
                <a:effectLst/>
                <a:uLnTx/>
                <a:uFillTx/>
                <a:latin typeface="Calibri"/>
                <a:ea typeface="+mn-ea"/>
                <a:cs typeface="+mn-cs"/>
              </a:rPr>
              <a:t>ganz oder teilweise automatisierte </a:t>
            </a:r>
            <a:r>
              <a:rPr kumimoji="0" lang="de-DE" sz="1800" b="0" i="0" u="none" strike="noStrike" kern="1200" cap="none" spc="0" normalizeH="0" baseline="0" noProof="0" dirty="0">
                <a:ln>
                  <a:noFill/>
                </a:ln>
                <a:solidFill>
                  <a:srgbClr val="000000"/>
                </a:solidFill>
                <a:effectLst/>
                <a:uLnTx/>
                <a:uFillTx/>
                <a:latin typeface="Calibri"/>
                <a:ea typeface="+mn-ea"/>
                <a:cs typeface="+mn-cs"/>
              </a:rPr>
              <a:t>Verarbeitung personenbezogener Daten, sowie </a:t>
            </a:r>
            <a:r>
              <a:rPr kumimoji="0" lang="de-DE" sz="1800" b="0" i="0" u="sng" strike="noStrike" kern="1200" cap="none" spc="0" normalizeH="0" baseline="0" noProof="0" dirty="0">
                <a:ln>
                  <a:noFill/>
                </a:ln>
                <a:solidFill>
                  <a:srgbClr val="000000"/>
                </a:solidFill>
                <a:effectLst/>
                <a:uLnTx/>
                <a:uFillTx/>
                <a:latin typeface="Calibri"/>
                <a:ea typeface="+mn-ea"/>
                <a:cs typeface="+mn-cs"/>
              </a:rPr>
              <a:t>für die nicht automatisierte</a:t>
            </a:r>
            <a:r>
              <a:rPr kumimoji="0" lang="de-DE" sz="1800" b="0" i="0" strike="noStrike" kern="1200" cap="none" spc="0" normalizeH="0" baseline="0" noProof="0" dirty="0">
                <a:ln>
                  <a:noFill/>
                </a:ln>
                <a:solidFill>
                  <a:srgbClr val="000000"/>
                </a:solidFill>
                <a:effectLst/>
                <a:uLnTx/>
                <a:uFillTx/>
                <a:latin typeface="Calibri"/>
                <a:ea typeface="+mn-ea"/>
                <a:cs typeface="+mn-cs"/>
              </a:rPr>
              <a:t> </a:t>
            </a:r>
            <a:r>
              <a:rPr kumimoji="0" lang="de-DE" sz="1800" b="0" i="0" u="none" strike="noStrike" kern="1200" cap="none" spc="0" normalizeH="0" baseline="0" noProof="0" dirty="0">
                <a:ln>
                  <a:noFill/>
                </a:ln>
                <a:solidFill>
                  <a:srgbClr val="000000"/>
                </a:solidFill>
                <a:effectLst/>
                <a:uLnTx/>
                <a:uFillTx/>
                <a:latin typeface="Calibri"/>
                <a:ea typeface="+mn-ea"/>
                <a:cs typeface="+mn-cs"/>
              </a:rPr>
              <a:t>Verarbeitung personenbezogener Daten, die in einem Dateisystem gespeichert sind oder gespeichert werden sollen.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60895113"/>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lvl="0">
              <a:defRPr/>
            </a:pPr>
            <a:r>
              <a:rPr lang="de-DE" kern="0" dirty="0">
                <a:solidFill>
                  <a:srgbClr val="FFFFFF"/>
                </a:solidFill>
                <a:latin typeface="Cambria" panose="02040503050406030204" pitchFamily="18" charset="0"/>
                <a:ea typeface="Roboto" pitchFamily="2" charset="0"/>
                <a:cs typeface="Open Sans Condensed" pitchFamily="34" charset="0"/>
              </a:rPr>
              <a:t>Forschung</a:t>
            </a:r>
            <a:endPar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00593" y="1866905"/>
            <a:ext cx="6552314" cy="4524315"/>
          </a:xfrm>
          <a:prstGeom prst="rect">
            <a:avLst/>
          </a:prstGeom>
        </p:spPr>
        <p:txBody>
          <a:bodyPr wrap="square">
            <a:spAutoFit/>
          </a:bodyPr>
          <a:lstStyle/>
          <a:p>
            <a:pPr lvl="0">
              <a:defRPr/>
            </a:pPr>
            <a:r>
              <a:rPr lang="de-DE" dirty="0">
                <a:solidFill>
                  <a:srgbClr val="000000"/>
                </a:solidFill>
              </a:rPr>
              <a:t>§ 27 BDSG - Datenverarbeitung zu wissenschaftlichen oder historischen Forschungszwecken und zu statistischen Zwecken</a:t>
            </a:r>
          </a:p>
          <a:p>
            <a:pPr lvl="0">
              <a:defRPr/>
            </a:pPr>
            <a:r>
              <a:rPr lang="de-DE" dirty="0">
                <a:solidFill>
                  <a:srgbClr val="00B050"/>
                </a:solidFill>
              </a:rPr>
              <a:t>- möglicherweise Verarbeitung von Gesundheitsdaten ohne Einwilligung</a:t>
            </a:r>
          </a:p>
          <a:p>
            <a:pPr lvl="0">
              <a:defRPr/>
            </a:pPr>
            <a:endParaRPr lang="de-DE" dirty="0">
              <a:solidFill>
                <a:srgbClr val="000000"/>
              </a:solidFill>
            </a:endParaRPr>
          </a:p>
          <a:p>
            <a:pPr lvl="0">
              <a:defRPr/>
            </a:pPr>
            <a:r>
              <a:rPr lang="de-DE" dirty="0">
                <a:solidFill>
                  <a:srgbClr val="000000"/>
                </a:solidFill>
              </a:rPr>
              <a:t>Abweichend von Artikel 9 Absatz 1 der Verordnung (EU) 2016/679 ist die Verarbeitung besonderer Kategorien personenbezogener Daten im Sinne des Artikels 9 Absatz 1 der Verordnung (EU) 2016/679 </a:t>
            </a:r>
            <a:r>
              <a:rPr lang="de-DE" b="1" dirty="0">
                <a:solidFill>
                  <a:srgbClr val="FF0000"/>
                </a:solidFill>
              </a:rPr>
              <a:t>auch ohne Einwilligung für wissenschaftliche oder historische Forschungszwecke oder für statistische Zwecke zulässig, wenn die Verarbeitung zu diesen Zwecken erforderlich ist und die Interessen des Verantwortlichen an der Verarbeitung die Interessen der betroffenen Person an einem Ausschluss der Verarbeitung erheblich überwiegen. </a:t>
            </a:r>
            <a:r>
              <a:rPr lang="de-DE" dirty="0">
                <a:solidFill>
                  <a:srgbClr val="000000"/>
                </a:solidFill>
              </a:rPr>
              <a:t>Der Verantwortliche sieht angemessene und spezifische Maßnahmen zur Wahrung der Interessen der betroffenen Person gemäß § 22 Absatz 2 Satz 2 vor.</a:t>
            </a:r>
          </a:p>
        </p:txBody>
      </p:sp>
    </p:spTree>
    <p:extLst>
      <p:ext uri="{BB962C8B-B14F-4D97-AF65-F5344CB8AC3E}">
        <p14:creationId xmlns:p14="http://schemas.microsoft.com/office/powerpoint/2010/main" val="2462486707"/>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Forschung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838200" y="1350840"/>
            <a:ext cx="6934200" cy="5355312"/>
          </a:xfrm>
          <a:prstGeom prst="rect">
            <a:avLst/>
          </a:prstGeom>
        </p:spPr>
        <p:txBody>
          <a:bodyPr wrap="square">
            <a:spAutoFit/>
          </a:bodyPr>
          <a:lstStyle/>
          <a:p>
            <a:pPr lvl="0">
              <a:defRPr/>
            </a:pPr>
            <a:r>
              <a:rPr lang="de-DE" dirty="0">
                <a:solidFill>
                  <a:srgbClr val="FF0000"/>
                </a:solidFill>
              </a:rPr>
              <a:t>Sozialdaten</a:t>
            </a:r>
          </a:p>
          <a:p>
            <a:pPr lvl="0">
              <a:defRPr/>
            </a:pPr>
            <a:endParaRPr lang="de-DE" dirty="0">
              <a:solidFill>
                <a:srgbClr val="FF0000"/>
              </a:solidFill>
            </a:endParaRPr>
          </a:p>
          <a:p>
            <a:pPr lvl="0">
              <a:defRPr/>
            </a:pPr>
            <a:r>
              <a:rPr lang="de-DE" dirty="0">
                <a:solidFill>
                  <a:srgbClr val="000000"/>
                </a:solidFill>
              </a:rPr>
              <a:t>§ 75 SGB X - Übermittlung von Sozialdaten für die Forschung und Planung</a:t>
            </a:r>
          </a:p>
          <a:p>
            <a:pPr lvl="1">
              <a:defRPr/>
            </a:pPr>
            <a:r>
              <a:rPr lang="de-DE" dirty="0">
                <a:solidFill>
                  <a:srgbClr val="000000"/>
                </a:solidFill>
              </a:rPr>
              <a:t>(3) Soweit nach Absatz 1 oder 2 besondere Kategorien von Daten im Sinne von Artikel 9 Absatz 1 […] an einen Dritten übermittelt oder nach Absatz 4a von einem Dritten verwendet werden, sieht dieser bei der Verarbeitung angemessene und spezifische Maßnahmen zur Wahrung der Interessen der betroffenen Person gemäß § 22 Absatz 2 Satz 2 des Bundesdatenschutzgesetzes vor. Ergänzend zu den dort genannten Maßnahmen sind die besonderen Kategorien von Daten im Sinne des Artikels 9 Absatz 1 […] zu </a:t>
            </a:r>
            <a:r>
              <a:rPr lang="de-DE" b="1" dirty="0">
                <a:solidFill>
                  <a:srgbClr val="FF0000"/>
                </a:solidFill>
              </a:rPr>
              <a:t>anonymisieren</a:t>
            </a:r>
            <a:r>
              <a:rPr lang="de-DE" dirty="0">
                <a:solidFill>
                  <a:srgbClr val="000000"/>
                </a:solidFill>
              </a:rPr>
              <a:t>, </a:t>
            </a:r>
            <a:r>
              <a:rPr lang="de-DE" b="1" dirty="0">
                <a:solidFill>
                  <a:srgbClr val="FF0000"/>
                </a:solidFill>
              </a:rPr>
              <a:t>sobald dies nach dem Forschungszweck möglich ist</a:t>
            </a:r>
            <a:r>
              <a:rPr lang="de-DE" dirty="0">
                <a:solidFill>
                  <a:srgbClr val="000000"/>
                </a:solidFill>
              </a:rPr>
              <a:t>. </a:t>
            </a:r>
          </a:p>
          <a:p>
            <a:pPr lvl="0">
              <a:defRPr/>
            </a:pPr>
            <a:endParaRPr lang="de-DE" dirty="0">
              <a:solidFill>
                <a:srgbClr val="000000"/>
              </a:solidFill>
            </a:endParaRPr>
          </a:p>
          <a:p>
            <a:pPr lvl="0">
              <a:defRPr/>
            </a:pPr>
            <a:r>
              <a:rPr lang="de-DE" dirty="0">
                <a:solidFill>
                  <a:srgbClr val="000000"/>
                </a:solidFill>
              </a:rPr>
              <a:t>§ 299 SGB V - Datenerhebung, -verarbeitung und -nutzung für Zwecke der Qualitätssicherung</a:t>
            </a:r>
          </a:p>
          <a:p>
            <a:pPr lvl="0">
              <a:defRPr/>
            </a:pPr>
            <a:endParaRPr lang="de-DE" dirty="0">
              <a:solidFill>
                <a:srgbClr val="000000"/>
              </a:solidFill>
            </a:endParaRPr>
          </a:p>
          <a:p>
            <a:pPr lvl="0">
              <a:defRPr/>
            </a:pPr>
            <a:r>
              <a:rPr lang="de-DE" dirty="0">
                <a:solidFill>
                  <a:srgbClr val="000000"/>
                </a:solidFill>
              </a:rPr>
              <a:t>§ 300 SGB V - Abrechnung der Apotheken und weiterer Stellen</a:t>
            </a:r>
          </a:p>
        </p:txBody>
      </p:sp>
    </p:spTree>
    <p:extLst>
      <p:ext uri="{BB962C8B-B14F-4D97-AF65-F5344CB8AC3E}">
        <p14:creationId xmlns:p14="http://schemas.microsoft.com/office/powerpoint/2010/main" val="4223579676"/>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Rechteck 2">
            <a:extLst>
              <a:ext uri="{FF2B5EF4-FFF2-40B4-BE49-F238E27FC236}">
                <a16:creationId xmlns:a16="http://schemas.microsoft.com/office/drawing/2014/main" id="{A1B70CC8-8500-4121-830C-1AB61B680433}"/>
              </a:ext>
            </a:extLst>
          </p:cNvPr>
          <p:cNvSpPr/>
          <p:nvPr/>
        </p:nvSpPr>
        <p:spPr>
          <a:xfrm>
            <a:off x="457200" y="5435490"/>
            <a:ext cx="6688049" cy="769441"/>
          </a:xfrm>
          <a:prstGeom prst="rect">
            <a:avLst/>
          </a:prstGeom>
        </p:spPr>
        <p:txBody>
          <a:bodyPr wrap="none">
            <a:spAutoFit/>
          </a:bodyPr>
          <a:lstStyle/>
          <a:p>
            <a:r>
              <a:rPr lang="de-DE" sz="4400" b="1" kern="0" dirty="0">
                <a:solidFill>
                  <a:schemeClr val="bg1"/>
                </a:solidFill>
                <a:latin typeface="Cambria" panose="02040503050406030204" pitchFamily="18" charset="0"/>
                <a:ea typeface="Roboto" pitchFamily="2" charset="0"/>
                <a:cs typeface="Glegoo" pitchFamily="2" charset="0"/>
              </a:rPr>
              <a:t>Datenschutzbeauftragter</a:t>
            </a:r>
            <a:endParaRPr lang="de-DE" sz="4400" dirty="0"/>
          </a:p>
        </p:txBody>
      </p:sp>
    </p:spTree>
    <p:extLst>
      <p:ext uri="{BB962C8B-B14F-4D97-AF65-F5344CB8AC3E}">
        <p14:creationId xmlns:p14="http://schemas.microsoft.com/office/powerpoint/2010/main" val="3440718372"/>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Datenschutzbeauftragter</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992372" y="1262512"/>
            <a:ext cx="6780028"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Datenschutzbeauftragter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DSGVO nennt drei Fälle, in denen ein Datenschutzbeauftragter ernannt werden muss (Art. 37 Abs.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Dazu gehört jede Datenverarbeitung durch eine öffentliche Stelle (Abs. 1 </a:t>
            </a:r>
            <a:r>
              <a:rPr kumimoji="0" lang="de-DE" sz="1800" b="0" i="0" u="none" strike="noStrike" kern="1200" cap="none" spc="0" normalizeH="0" baseline="0" noProof="0" dirty="0" err="1">
                <a:ln>
                  <a:noFill/>
                </a:ln>
                <a:solidFill>
                  <a:srgbClr val="000000"/>
                </a:solidFill>
                <a:effectLst/>
                <a:uLnTx/>
                <a:uFillTx/>
                <a:latin typeface="Calibri"/>
                <a:ea typeface="+mn-ea"/>
                <a:cs typeface="+mn-cs"/>
              </a:rPr>
              <a:t>lit</a:t>
            </a:r>
            <a:r>
              <a:rPr kumimoji="0" lang="de-DE" sz="1800" b="0" i="0" u="none" strike="noStrike" kern="1200" cap="none" spc="0" normalizeH="0" baseline="0" noProof="0" dirty="0">
                <a:ln>
                  <a:noFill/>
                </a:ln>
                <a:solidFill>
                  <a:srgbClr val="000000"/>
                </a:solidFill>
                <a:effectLst/>
                <a:uLnTx/>
                <a:uFillTx/>
                <a:latin typeface="Calibri"/>
                <a:ea typeface="+mn-ea"/>
                <a:cs typeface="+mn-cs"/>
              </a:rPr>
              <a:t>. a), weswegen diese Pflicht auch die Hochschulen treffen wird.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Zudem muss ein Datenschutzbeauftragter ernannt werden, wenn die zentralen Tätigkeiten des Verantwortlichen oder des </a:t>
            </a:r>
            <a:r>
              <a:rPr kumimoji="0" lang="de-DE" sz="1800" b="0" i="0" u="none" strike="noStrike" kern="1200" cap="none" spc="0" normalizeH="0" baseline="0" noProof="0" dirty="0" err="1">
                <a:ln>
                  <a:noFill/>
                </a:ln>
                <a:solidFill>
                  <a:srgbClr val="000000"/>
                </a:solidFill>
                <a:effectLst/>
                <a:uLnTx/>
                <a:uFillTx/>
                <a:latin typeface="Calibri"/>
                <a:ea typeface="+mn-ea"/>
                <a:cs typeface="+mn-cs"/>
              </a:rPr>
              <a:t>Datenverarbeiters</a:t>
            </a:r>
            <a:r>
              <a:rPr kumimoji="0" lang="de-DE" sz="1800" b="0" i="0" u="none" strike="noStrike" kern="1200" cap="none" spc="0" normalizeH="0" baseline="0" noProof="0" dirty="0">
                <a:ln>
                  <a:noFill/>
                </a:ln>
                <a:solidFill>
                  <a:srgbClr val="000000"/>
                </a:solidFill>
                <a:effectLst/>
                <a:uLnTx/>
                <a:uFillTx/>
                <a:latin typeface="Calibri"/>
                <a:ea typeface="+mn-ea"/>
                <a:cs typeface="+mn-cs"/>
              </a:rPr>
              <a:t> aus Handlungen bestehen, die aufgrund ihrer Art, ihres Umfangs oder Zwecks eine regelmäßige und systematische Überwachung von Betroffenen erfordern (Abs. 1 </a:t>
            </a:r>
            <a:r>
              <a:rPr kumimoji="0" lang="de-DE" sz="1800" b="0" i="0" u="none" strike="noStrike" kern="1200" cap="none" spc="0" normalizeH="0" baseline="0" noProof="0" dirty="0" err="1">
                <a:ln>
                  <a:noFill/>
                </a:ln>
                <a:solidFill>
                  <a:srgbClr val="000000"/>
                </a:solidFill>
                <a:effectLst/>
                <a:uLnTx/>
                <a:uFillTx/>
                <a:latin typeface="Calibri"/>
                <a:ea typeface="+mn-ea"/>
                <a:cs typeface="+mn-cs"/>
              </a:rPr>
              <a:t>lit</a:t>
            </a:r>
            <a:r>
              <a:rPr kumimoji="0" lang="de-DE" sz="1800" b="0" i="0" u="none" strike="noStrike" kern="1200" cap="none" spc="0" normalizeH="0" baseline="0" noProof="0" dirty="0">
                <a:ln>
                  <a:noFill/>
                </a:ln>
                <a:solidFill>
                  <a:srgbClr val="000000"/>
                </a:solidFill>
                <a:effectLst/>
                <a:uLnTx/>
                <a:uFillTx/>
                <a:latin typeface="Calibri"/>
                <a:ea typeface="+mn-ea"/>
                <a:cs typeface="+mn-cs"/>
              </a:rPr>
              <a:t>. 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Schließlich besteht die gleiche Pflicht, wenn die </a:t>
            </a:r>
            <a:r>
              <a:rPr kumimoji="0" lang="de-DE" sz="1800" b="1" i="0" u="none" strike="noStrike" kern="1200" cap="none" spc="0" normalizeH="0" baseline="0" noProof="0" dirty="0">
                <a:ln>
                  <a:noFill/>
                </a:ln>
                <a:solidFill>
                  <a:srgbClr val="000000"/>
                </a:solidFill>
                <a:effectLst/>
                <a:uLnTx/>
                <a:uFillTx/>
                <a:latin typeface="Calibri"/>
                <a:ea typeface="+mn-ea"/>
                <a:cs typeface="+mn-cs"/>
              </a:rPr>
              <a:t>Kerntätigkeit</a:t>
            </a:r>
            <a:r>
              <a:rPr kumimoji="0" lang="de-DE" sz="1800" b="0" i="0" u="none" strike="noStrike" kern="1200" cap="none" spc="0" normalizeH="0" baseline="0" noProof="0" dirty="0">
                <a:ln>
                  <a:noFill/>
                </a:ln>
                <a:solidFill>
                  <a:srgbClr val="000000"/>
                </a:solidFill>
                <a:effectLst/>
                <a:uLnTx/>
                <a:uFillTx/>
                <a:latin typeface="Calibri"/>
                <a:ea typeface="+mn-ea"/>
                <a:cs typeface="+mn-cs"/>
              </a:rPr>
              <a:t> in der </a:t>
            </a:r>
            <a:r>
              <a:rPr kumimoji="0" lang="de-DE" sz="1800" b="1" i="0" u="none" strike="noStrike" kern="1200" cap="none" spc="0" normalizeH="0" baseline="0" noProof="0" dirty="0">
                <a:ln>
                  <a:noFill/>
                </a:ln>
                <a:solidFill>
                  <a:srgbClr val="000000"/>
                </a:solidFill>
                <a:effectLst/>
                <a:uLnTx/>
                <a:uFillTx/>
                <a:latin typeface="Calibri"/>
                <a:ea typeface="+mn-ea"/>
                <a:cs typeface="+mn-cs"/>
              </a:rPr>
              <a:t>umfangreichen</a:t>
            </a:r>
            <a:r>
              <a:rPr kumimoji="0" lang="de-DE" sz="1800" b="0" i="0" u="none" strike="noStrike" kern="1200" cap="none" spc="0" normalizeH="0" baseline="0" noProof="0" dirty="0">
                <a:ln>
                  <a:noFill/>
                </a:ln>
                <a:solidFill>
                  <a:srgbClr val="000000"/>
                </a:solidFill>
                <a:effectLst/>
                <a:uLnTx/>
                <a:uFillTx/>
                <a:latin typeface="Calibri"/>
                <a:ea typeface="+mn-ea"/>
                <a:cs typeface="+mn-cs"/>
              </a:rPr>
              <a:t> Verarbeitung besondere Kategorien von Daten im Sinne des Art. 9 DSGVO oder Daten über strafrechtliche Verurteilungen und Straftaten gem. Art. 10 DSGVO verarbeitet werden (Abs. 1 </a:t>
            </a:r>
            <a:r>
              <a:rPr kumimoji="0" lang="de-DE" sz="1800" b="0" i="0" u="none" strike="noStrike" kern="1200" cap="none" spc="0" normalizeH="0" baseline="0" noProof="0" dirty="0" err="1">
                <a:ln>
                  <a:noFill/>
                </a:ln>
                <a:solidFill>
                  <a:srgbClr val="000000"/>
                </a:solidFill>
                <a:effectLst/>
                <a:uLnTx/>
                <a:uFillTx/>
                <a:latin typeface="Calibri"/>
                <a:ea typeface="+mn-ea"/>
                <a:cs typeface="+mn-cs"/>
              </a:rPr>
              <a:t>lit</a:t>
            </a:r>
            <a:r>
              <a:rPr kumimoji="0" lang="de-DE" sz="1800" b="0" i="0" u="none" strike="noStrike" kern="1200" cap="none" spc="0" normalizeH="0" baseline="0" noProof="0" dirty="0">
                <a:ln>
                  <a:noFill/>
                </a:ln>
                <a:solidFill>
                  <a:srgbClr val="000000"/>
                </a:solidFill>
                <a:effectLst/>
                <a:uLnTx/>
                <a:uFillTx/>
                <a:latin typeface="Calibri"/>
                <a:ea typeface="+mn-ea"/>
                <a:cs typeface="+mn-cs"/>
              </a:rPr>
              <a:t>. c DSGVO).</a:t>
            </a:r>
          </a:p>
        </p:txBody>
      </p:sp>
    </p:spTree>
    <p:extLst>
      <p:ext uri="{BB962C8B-B14F-4D97-AF65-F5344CB8AC3E}">
        <p14:creationId xmlns:p14="http://schemas.microsoft.com/office/powerpoint/2010/main" val="1600107709"/>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Datenschutzbeauftragter</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992372" y="1524000"/>
            <a:ext cx="7237228"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 38 BDSG - Datenschutzbeauftragte nichtöffentlicher Stellen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Ergänzend zu Artikel 37 Absatz 1 Buchstabe b und c der Verordnung (EU) 2016/679 benennen der Verantwortliche und der Auftragsverarbeiter eine Datenschutzbeauftragte oder einen Datenschutzbeauftragten, soweit sie in der Regel </a:t>
            </a:r>
            <a:r>
              <a:rPr kumimoji="0" lang="de-DE" sz="1800" b="0" i="0" u="none" strike="noStrike" kern="1200" cap="none" spc="0" normalizeH="0" baseline="0" noProof="0" dirty="0">
                <a:ln>
                  <a:noFill/>
                </a:ln>
                <a:solidFill>
                  <a:srgbClr val="000000"/>
                </a:solidFill>
                <a:effectLst/>
                <a:highlight>
                  <a:srgbClr val="FF00FF"/>
                </a:highlight>
                <a:uLnTx/>
                <a:uFillTx/>
                <a:latin typeface="Calibri"/>
                <a:ea typeface="+mn-ea"/>
                <a:cs typeface="+mn-cs"/>
              </a:rPr>
              <a:t>mindestens zehn Personen ständig mit der automatisierten Verarbeitung personenbezogener Daten beschäftigen.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Nehmen der Verantwortliche oder der Auftragsverarbeiter Verarbeitungen vor, die einer </a:t>
            </a:r>
            <a:r>
              <a:rPr kumimoji="0" lang="de-DE" sz="1800" b="0" i="0" u="none" strike="noStrike" kern="1200" cap="none" spc="0" normalizeH="0" baseline="0" noProof="0" dirty="0">
                <a:ln>
                  <a:noFill/>
                </a:ln>
                <a:solidFill>
                  <a:srgbClr val="000000"/>
                </a:solidFill>
                <a:effectLst/>
                <a:highlight>
                  <a:srgbClr val="FF00FF"/>
                </a:highlight>
                <a:uLnTx/>
                <a:uFillTx/>
                <a:latin typeface="Calibri"/>
                <a:ea typeface="+mn-ea"/>
                <a:cs typeface="+mn-cs"/>
              </a:rPr>
              <a:t>Datenschutz-Folgenabschätzung</a:t>
            </a:r>
            <a:r>
              <a:rPr kumimoji="0" lang="de-DE" sz="1800" b="0" i="0" u="none" strike="noStrike" kern="1200" cap="none" spc="0" normalizeH="0" baseline="0" noProof="0" dirty="0">
                <a:ln>
                  <a:noFill/>
                </a:ln>
                <a:solidFill>
                  <a:srgbClr val="000000"/>
                </a:solidFill>
                <a:effectLst/>
                <a:uLnTx/>
                <a:uFillTx/>
                <a:latin typeface="Calibri"/>
                <a:ea typeface="+mn-ea"/>
                <a:cs typeface="+mn-cs"/>
              </a:rPr>
              <a:t> nach Artikel 35 der Verordnung (EU) 2016/679 unterliegen, oder verarbeiten sie personenbezogene Daten geschäftsmäßig zum </a:t>
            </a:r>
            <a:r>
              <a:rPr kumimoji="0" lang="de-DE" sz="1800" b="0" i="0" u="none" strike="noStrike" kern="1200" cap="none" spc="0" normalizeH="0" baseline="0" noProof="0" dirty="0">
                <a:ln>
                  <a:noFill/>
                </a:ln>
                <a:solidFill>
                  <a:srgbClr val="000000"/>
                </a:solidFill>
                <a:effectLst/>
                <a:highlight>
                  <a:srgbClr val="FF00FF"/>
                </a:highlight>
                <a:uLnTx/>
                <a:uFillTx/>
                <a:latin typeface="Calibri"/>
                <a:ea typeface="+mn-ea"/>
                <a:cs typeface="+mn-cs"/>
              </a:rPr>
              <a:t>Zweck der Übermittlung, der anonymisierten Übermittlung </a:t>
            </a:r>
            <a:r>
              <a:rPr kumimoji="0" lang="de-DE" sz="1800" b="0" i="0" u="none" strike="noStrike" kern="1200" cap="none" spc="0" normalizeH="0" baseline="0" noProof="0" dirty="0">
                <a:ln>
                  <a:noFill/>
                </a:ln>
                <a:solidFill>
                  <a:srgbClr val="000000"/>
                </a:solidFill>
                <a:effectLst/>
                <a:uLnTx/>
                <a:uFillTx/>
                <a:latin typeface="Calibri"/>
                <a:ea typeface="+mn-ea"/>
                <a:cs typeface="+mn-cs"/>
              </a:rPr>
              <a:t>oder für </a:t>
            </a:r>
            <a:r>
              <a:rPr kumimoji="0" lang="de-DE" sz="1800" b="0" i="0" u="none" strike="noStrike" kern="1200" cap="none" spc="0" normalizeH="0" baseline="0" noProof="0" dirty="0">
                <a:ln>
                  <a:noFill/>
                </a:ln>
                <a:solidFill>
                  <a:srgbClr val="000000"/>
                </a:solidFill>
                <a:effectLst/>
                <a:highlight>
                  <a:srgbClr val="FF00FF"/>
                </a:highlight>
                <a:uLnTx/>
                <a:uFillTx/>
                <a:latin typeface="Calibri"/>
                <a:ea typeface="+mn-ea"/>
                <a:cs typeface="+mn-cs"/>
              </a:rPr>
              <a:t>Zwecke der Markt- oder Meinungsforschung</a:t>
            </a:r>
            <a:r>
              <a:rPr kumimoji="0" lang="de-DE" sz="1800" b="0" i="0" u="none" strike="noStrike" kern="1200" cap="none" spc="0" normalizeH="0" baseline="0" noProof="0" dirty="0">
                <a:ln>
                  <a:noFill/>
                </a:ln>
                <a:solidFill>
                  <a:srgbClr val="000000"/>
                </a:solidFill>
                <a:effectLst/>
                <a:uLnTx/>
                <a:uFillTx/>
                <a:latin typeface="Calibri"/>
                <a:ea typeface="+mn-ea"/>
                <a:cs typeface="+mn-cs"/>
              </a:rPr>
              <a:t>, haben sie unabhängig von der Anzahl der mit der Verarbeitung beschäftigten Personen eine Datenschutzbeauftragte oder einen Datenschutzbeauftragten zu benennen.</a:t>
            </a:r>
          </a:p>
        </p:txBody>
      </p:sp>
    </p:spTree>
    <p:extLst>
      <p:ext uri="{BB962C8B-B14F-4D97-AF65-F5344CB8AC3E}">
        <p14:creationId xmlns:p14="http://schemas.microsoft.com/office/powerpoint/2010/main" val="2629396869"/>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Datenschutzbeauftragter</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992372" y="1524000"/>
            <a:ext cx="6780028"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Der Beauftragte ist aufgrund seiner Fähigkeiten und Kenntnisse im Bereich des Datenschutzrechtes zu ernennen (Art. 37 Abs. 5 DSGVO). Er ist über alle Aktivitäten im Bereich der Datenverarbeitung frühzeitig und ordnungsgemäß zu informieren und arbeitet unabhängig.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Der Datenschutzbeauftragte darf darüber hinaus wegen der Erfüllung seiner Aufgaben nicht benachteiligt oder abberufen werden und muss durch den Verantwortlichen oder Auftragsdatenverarbeiter über alle erforderlichen Ressourcen verfügen können (Art. 38 DSGVO).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Seine Aufgaben bestehen unter anderem darin, auf die Einhaltung der Datenschutzvorschriften durch Überwachung, Beratung und Unterrichtung hinzuwirken und mit den Aufsichtsbehörden zu kooperieren (Art. 39 Abs. 1 DSGVO).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Bei einem Verstoß gegen Regelungen der DSGVO haftet jedoch weiterhin allein die verarbeitende Stelle und nicht der Datenschutzbeauftragte.</a:t>
            </a:r>
          </a:p>
        </p:txBody>
      </p:sp>
    </p:spTree>
    <p:extLst>
      <p:ext uri="{BB962C8B-B14F-4D97-AF65-F5344CB8AC3E}">
        <p14:creationId xmlns:p14="http://schemas.microsoft.com/office/powerpoint/2010/main" val="1796900603"/>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2" name="TextBox 51"/>
          <p:cNvSpPr txBox="1"/>
          <p:nvPr/>
        </p:nvSpPr>
        <p:spPr>
          <a:xfrm>
            <a:off x="-1" y="1595217"/>
            <a:ext cx="914399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mbria" panose="02040503050406030204" pitchFamily="18" charset="0"/>
                <a:ea typeface="Roboto" pitchFamily="2" charset="0"/>
                <a:cs typeface="Glegoo" pitchFamily="2" charset="0"/>
              </a:rPr>
              <a:t>Ich bedanke mich sehr herzlich für Ihre Aufmerksamkeit!</a:t>
            </a:r>
          </a:p>
        </p:txBody>
      </p:sp>
      <p:sp>
        <p:nvSpPr>
          <p:cNvPr id="53" name="Rectangle 52"/>
          <p:cNvSpPr/>
          <p:nvPr/>
        </p:nvSpPr>
        <p:spPr>
          <a:xfrm>
            <a:off x="1" y="2514600"/>
            <a:ext cx="5867400" cy="2895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Rectangle 53"/>
          <p:cNvSpPr/>
          <p:nvPr/>
        </p:nvSpPr>
        <p:spPr>
          <a:xfrm>
            <a:off x="5940940" y="2514600"/>
            <a:ext cx="3203059" cy="2895600"/>
          </a:xfrm>
          <a:prstGeom prst="rect">
            <a:avLst/>
          </a:prstGeom>
          <a:solidFill>
            <a:srgbClr val="D4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TextBox 55"/>
          <p:cNvSpPr txBox="1"/>
          <p:nvPr/>
        </p:nvSpPr>
        <p:spPr>
          <a:xfrm>
            <a:off x="6039802" y="2731292"/>
            <a:ext cx="3151286" cy="2462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Prof. Dr. Hans-Hermann Dirksen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Rechtsanwalt | Hochschullehrer</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LIEBENSTEIN LAW</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Kanzlei für Wirtschafts- und Gesundheitsrecht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Aystettstr. 3 - Holzhausenviertel</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60322 Frankfurt/M.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mail@liebenstein-law.de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www.liebenstein-law.de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chemeClr val="bg1"/>
                </a:solidFill>
                <a:effectLst/>
                <a:uLnTx/>
                <a:uFillTx/>
                <a:latin typeface="Cambria" panose="02040503050406030204" pitchFamily="18" charset="0"/>
                <a:ea typeface="Roboto" pitchFamily="2" charset="0"/>
                <a:cs typeface="Glegoo" pitchFamily="2" charset="0"/>
              </a:rPr>
              <a:t>+49 69 9592 – 8027</a:t>
            </a:r>
          </a:p>
        </p:txBody>
      </p:sp>
      <p:grpSp>
        <p:nvGrpSpPr>
          <p:cNvPr id="57" name="Group 56"/>
          <p:cNvGrpSpPr/>
          <p:nvPr/>
        </p:nvGrpSpPr>
        <p:grpSpPr>
          <a:xfrm>
            <a:off x="5812969" y="3246746"/>
            <a:ext cx="179744" cy="1431310"/>
            <a:chOff x="5785882" y="2162175"/>
            <a:chExt cx="233918" cy="1862693"/>
          </a:xfrm>
          <a:solidFill>
            <a:schemeClr val="bg1">
              <a:lumMod val="95000"/>
            </a:schemeClr>
          </a:solidFill>
        </p:grpSpPr>
        <p:sp>
          <p:nvSpPr>
            <p:cNvPr id="58" name="Oval 57"/>
            <p:cNvSpPr/>
            <p:nvPr/>
          </p:nvSpPr>
          <p:spPr>
            <a:xfrm>
              <a:off x="5785882" y="3790950"/>
              <a:ext cx="233918" cy="2339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Oval 58"/>
            <p:cNvSpPr/>
            <p:nvPr/>
          </p:nvSpPr>
          <p:spPr>
            <a:xfrm>
              <a:off x="5785882" y="2162175"/>
              <a:ext cx="233918" cy="2339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 name="Bild 1" descr="unsplash_525d7892901ff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14600"/>
            <a:ext cx="5893851" cy="2895599"/>
          </a:xfrm>
          <a:prstGeom prst="rect">
            <a:avLst/>
          </a:prstGeom>
        </p:spPr>
      </p:pic>
      <p:pic>
        <p:nvPicPr>
          <p:cNvPr id="5" name="Grafik 4"/>
          <p:cNvPicPr>
            <a:picLocks noChangeAspect="1"/>
          </p:cNvPicPr>
          <p:nvPr/>
        </p:nvPicPr>
        <p:blipFill>
          <a:blip r:embed="rId3"/>
          <a:stretch>
            <a:fillRect/>
          </a:stretch>
        </p:blipFill>
        <p:spPr>
          <a:xfrm>
            <a:off x="0" y="2514599"/>
            <a:ext cx="5893851" cy="2895600"/>
          </a:xfrm>
          <a:prstGeom prst="rect">
            <a:avLst/>
          </a:prstGeom>
        </p:spPr>
      </p:pic>
      <p:pic>
        <p:nvPicPr>
          <p:cNvPr id="6" name="Grafik 5"/>
          <p:cNvPicPr>
            <a:picLocks noChangeAspect="1"/>
          </p:cNvPicPr>
          <p:nvPr/>
        </p:nvPicPr>
        <p:blipFill>
          <a:blip r:embed="rId4"/>
          <a:stretch>
            <a:fillRect/>
          </a:stretch>
        </p:blipFill>
        <p:spPr>
          <a:xfrm>
            <a:off x="6511513" y="442655"/>
            <a:ext cx="2286198" cy="658425"/>
          </a:xfrm>
          <a:prstGeom prst="rect">
            <a:avLst/>
          </a:prstGeom>
        </p:spPr>
      </p:pic>
      <p:sp>
        <p:nvSpPr>
          <p:cNvPr id="13" name="TextBox 51"/>
          <p:cNvSpPr txBox="1"/>
          <p:nvPr/>
        </p:nvSpPr>
        <p:spPr>
          <a:xfrm>
            <a:off x="-26449" y="5136546"/>
            <a:ext cx="365124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50000"/>
                  </a:schemeClr>
                </a:solidFill>
                <a:effectLst/>
                <a:uLnTx/>
                <a:uFillTx/>
                <a:latin typeface="Cambria" panose="02040503050406030204" pitchFamily="18" charset="0"/>
                <a:ea typeface="Roboto" pitchFamily="2" charset="0"/>
                <a:cs typeface="Glegoo" pitchFamily="2" charset="0"/>
              </a:rPr>
              <a:t>© lee miller/unsplash.com</a:t>
            </a:r>
          </a:p>
        </p:txBody>
      </p:sp>
      <p:sp>
        <p:nvSpPr>
          <p:cNvPr id="4" name="Foliennummernplatzhalt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35</a:t>
            </a:r>
          </a:p>
        </p:txBody>
      </p:sp>
    </p:spTree>
    <p:extLst>
      <p:ext uri="{BB962C8B-B14F-4D97-AF65-F5344CB8AC3E}">
        <p14:creationId xmlns:p14="http://schemas.microsoft.com/office/powerpoint/2010/main" val="380113561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900" decel="100000" fill="hold"/>
                                        <p:tgtEl>
                                          <p:spTgt spid="5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20086" y="1734755"/>
            <a:ext cx="6703828" cy="4524315"/>
          </a:xfrm>
          <a:prstGeom prst="rect">
            <a:avLst/>
          </a:prstGeom>
        </p:spPr>
        <p:txBody>
          <a:bodyPr wrap="square">
            <a:spAutoFit/>
          </a:bodyPr>
          <a:lstStyle/>
          <a:p>
            <a:pPr>
              <a:defRPr/>
            </a:pPr>
            <a:r>
              <a:rPr lang="de-DE" b="1" dirty="0">
                <a:solidFill>
                  <a:srgbClr val="FF0000"/>
                </a:solidFill>
              </a:rPr>
              <a:t>Personenbezogene Daten</a:t>
            </a:r>
          </a:p>
          <a:p>
            <a:pPr>
              <a:defRPr/>
            </a:pPr>
            <a:endParaRPr lang="de-DE" dirty="0">
              <a:solidFill>
                <a:srgbClr val="000000"/>
              </a:solidFill>
            </a:endParaRPr>
          </a:p>
          <a:p>
            <a:pPr lvl="0">
              <a:defRPr/>
            </a:pPr>
            <a:r>
              <a:rPr lang="de-DE" dirty="0">
                <a:solidFill>
                  <a:srgbClr val="000000"/>
                </a:solidFill>
              </a:rPr>
              <a:t>Der Begriff der „</a:t>
            </a:r>
            <a:r>
              <a:rPr lang="de-DE" u="sng" dirty="0">
                <a:solidFill>
                  <a:srgbClr val="000000"/>
                </a:solidFill>
              </a:rPr>
              <a:t>personenbezogenen Daten</a:t>
            </a:r>
            <a:r>
              <a:rPr lang="de-DE" dirty="0">
                <a:solidFill>
                  <a:srgbClr val="000000"/>
                </a:solidFill>
              </a:rPr>
              <a:t>“ wird im Artikel 4 DSGVO weit gefasst:</a:t>
            </a:r>
          </a:p>
          <a:p>
            <a:pPr lvl="0">
              <a:defRPr/>
            </a:pPr>
            <a:endParaRPr lang="de-DE" dirty="0">
              <a:solidFill>
                <a:srgbClr val="000000"/>
              </a:solidFill>
            </a:endParaRPr>
          </a:p>
          <a:p>
            <a:pPr lvl="0">
              <a:defRPr/>
            </a:pPr>
            <a:r>
              <a:rPr lang="de-DE" dirty="0">
                <a:solidFill>
                  <a:srgbClr val="000000"/>
                </a:solidFill>
              </a:rPr>
              <a:t>„personenbezogene Daten“ [sind] alle Informationen, die sich auf eine </a:t>
            </a:r>
            <a:r>
              <a:rPr lang="de-DE" b="1" dirty="0">
                <a:solidFill>
                  <a:srgbClr val="000000"/>
                </a:solidFill>
              </a:rPr>
              <a:t>identifizierte</a:t>
            </a:r>
            <a:r>
              <a:rPr lang="de-DE" dirty="0">
                <a:solidFill>
                  <a:srgbClr val="000000"/>
                </a:solidFill>
              </a:rPr>
              <a:t> oder </a:t>
            </a:r>
            <a:r>
              <a:rPr lang="de-DE" b="1" dirty="0">
                <a:solidFill>
                  <a:srgbClr val="000000"/>
                </a:solidFill>
              </a:rPr>
              <a:t>identifizierbare</a:t>
            </a:r>
            <a:r>
              <a:rPr lang="de-DE" dirty="0">
                <a:solidFill>
                  <a:srgbClr val="000000"/>
                </a:solidFill>
              </a:rPr>
              <a:t> natürliche Person (im Folgenden „betroffene Person“) beziehen; </a:t>
            </a:r>
          </a:p>
          <a:p>
            <a:pPr lvl="0">
              <a:defRPr/>
            </a:pPr>
            <a:endParaRPr lang="de-DE" dirty="0">
              <a:solidFill>
                <a:srgbClr val="000000"/>
              </a:solidFill>
            </a:endParaRPr>
          </a:p>
          <a:p>
            <a:pPr lvl="0">
              <a:defRPr/>
            </a:pPr>
            <a:r>
              <a:rPr lang="de-DE" dirty="0">
                <a:solidFill>
                  <a:srgbClr val="000000"/>
                </a:solidFill>
              </a:rPr>
              <a:t>als identifizierbar wird eine natürliche Person angesehen, die direkt oder indirekt, insbesondere mittels Zuordnung zu einer Kennung wie einem Namen, zu einer Kennnummer, zu Standortdaten, zu einer Online-Kennung oder zu einem oder mehreren besonderen Merkmalen, die Ausdruck der physischen, physiologischen, genetischen, psychischen, wirtschaftlichen, kulturellen oder sozialen Identität dieser natürlichen Person sind, identifiziert werden kann.</a:t>
            </a: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65537861"/>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Rechteck 2">
            <a:extLst>
              <a:ext uri="{FF2B5EF4-FFF2-40B4-BE49-F238E27FC236}">
                <a16:creationId xmlns:a16="http://schemas.microsoft.com/office/drawing/2014/main" id="{7E35216B-DF8E-4808-BB2F-3193657BA945}"/>
              </a:ext>
            </a:extLst>
          </p:cNvPr>
          <p:cNvSpPr/>
          <p:nvPr/>
        </p:nvSpPr>
        <p:spPr>
          <a:xfrm>
            <a:off x="645160" y="5124452"/>
            <a:ext cx="3246402" cy="769441"/>
          </a:xfrm>
          <a:prstGeom prst="rect">
            <a:avLst/>
          </a:prstGeom>
        </p:spPr>
        <p:txBody>
          <a:bodyPr wrap="none">
            <a:spAutoFit/>
          </a:bodyPr>
          <a:lstStyle/>
          <a:p>
            <a:r>
              <a:rPr lang="de-DE" sz="4400" b="1" kern="0" dirty="0">
                <a:solidFill>
                  <a:schemeClr val="bg1"/>
                </a:solidFill>
                <a:latin typeface="Cambria" panose="02040503050406030204" pitchFamily="18" charset="0"/>
                <a:ea typeface="Roboto" pitchFamily="2" charset="0"/>
                <a:cs typeface="Glegoo" pitchFamily="2" charset="0"/>
              </a:rPr>
              <a:t>Anonymität</a:t>
            </a:r>
            <a:endParaRPr lang="de-DE" sz="4400" dirty="0"/>
          </a:p>
        </p:txBody>
      </p:sp>
    </p:spTree>
    <p:extLst>
      <p:ext uri="{BB962C8B-B14F-4D97-AF65-F5344CB8AC3E}">
        <p14:creationId xmlns:p14="http://schemas.microsoft.com/office/powerpoint/2010/main" val="2843409136"/>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448243" y="2266043"/>
            <a:ext cx="6247514"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Definition Art. 4 Abs. 5 DSGVO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a:t>
            </a:r>
            <a:r>
              <a:rPr kumimoji="0" lang="de-DE" sz="1800" b="0" i="0" u="sng" strike="noStrike" kern="1200" cap="none" spc="0" normalizeH="0" baseline="0" noProof="0" dirty="0">
                <a:ln>
                  <a:noFill/>
                </a:ln>
                <a:solidFill>
                  <a:srgbClr val="000000"/>
                </a:solidFill>
                <a:effectLst/>
                <a:uLnTx/>
                <a:uFillTx/>
                <a:latin typeface="Calibri"/>
                <a:ea typeface="+mn-ea"/>
                <a:cs typeface="+mn-cs"/>
              </a:rPr>
              <a:t>Pseudonymisierung</a:t>
            </a:r>
            <a:r>
              <a:rPr kumimoji="0" lang="de-DE" sz="1800" b="0" i="0" u="none" strike="noStrike" kern="1200" cap="none" spc="0" normalizeH="0" baseline="0" noProof="0" dirty="0">
                <a:ln>
                  <a:noFill/>
                </a:ln>
                <a:solidFill>
                  <a:srgbClr val="000000"/>
                </a:solidFill>
                <a:effectLst/>
                <a:uLnTx/>
                <a:uFillTx/>
                <a:latin typeface="Calibri"/>
                <a:ea typeface="+mn-ea"/>
                <a:cs typeface="+mn-cs"/>
              </a:rPr>
              <a:t>“ die Verarbeitung personenbezogener Daten in einer Weise, dass die personenbezogenen </a:t>
            </a:r>
            <a:r>
              <a:rPr kumimoji="0" lang="de-DE" sz="1800" b="1" i="0" u="none" strike="noStrike" kern="1200" cap="none" spc="0" normalizeH="0" baseline="0" noProof="0" dirty="0">
                <a:ln>
                  <a:noFill/>
                </a:ln>
                <a:solidFill>
                  <a:srgbClr val="000000"/>
                </a:solidFill>
                <a:effectLst/>
                <a:uLnTx/>
                <a:uFillTx/>
                <a:latin typeface="Calibri"/>
                <a:ea typeface="+mn-ea"/>
                <a:cs typeface="+mn-cs"/>
              </a:rPr>
              <a:t>Daten ohne Hinzuziehung zusätzlicher Informationen nicht mehr einer spezifischen betroffenen Person zugeordnet werden können, sofern diese zusätzlichen Informationen gesondert aufbewahrt werden und technischen und organisatorischen Maßnahmen unterliegen, die gewährleisten, dass die personenbezogenen Daten nicht einer identifizierten oder identifizierbaren natürlichen Person zugewiesen </a:t>
            </a:r>
            <a:r>
              <a:rPr kumimoji="0" lang="de-DE" sz="1800" b="0" i="0" u="none" strike="noStrike" kern="1200" cap="none" spc="0" normalizeH="0" baseline="0" noProof="0" dirty="0">
                <a:ln>
                  <a:noFill/>
                </a:ln>
                <a:solidFill>
                  <a:srgbClr val="000000"/>
                </a:solidFill>
                <a:effectLst/>
                <a:uLnTx/>
                <a:uFillTx/>
                <a:latin typeface="Calibri"/>
                <a:ea typeface="+mn-ea"/>
                <a:cs typeface="+mn-cs"/>
              </a:rPr>
              <a:t>werden;</a:t>
            </a:r>
          </a:p>
        </p:txBody>
      </p:sp>
    </p:spTree>
    <p:extLst>
      <p:ext uri="{BB962C8B-B14F-4D97-AF65-F5344CB8AC3E}">
        <p14:creationId xmlns:p14="http://schemas.microsoft.com/office/powerpoint/2010/main" val="2648613922"/>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524886" y="2438400"/>
            <a:ext cx="6247514"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Pseudonym - Anonym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a:defRPr/>
            </a:pPr>
            <a:r>
              <a:rPr lang="de-DE" dirty="0">
                <a:solidFill>
                  <a:srgbClr val="000000"/>
                </a:solidFill>
              </a:rPr>
              <a:t>Die Verarbeitung </a:t>
            </a:r>
            <a:r>
              <a:rPr lang="de-DE" b="1" dirty="0">
                <a:solidFill>
                  <a:srgbClr val="FF0000"/>
                </a:solidFill>
              </a:rPr>
              <a:t>anonymer Daten </a:t>
            </a:r>
            <a:r>
              <a:rPr lang="de-DE" dirty="0">
                <a:solidFill>
                  <a:srgbClr val="000000"/>
                </a:solidFill>
              </a:rPr>
              <a:t>unterfällt dem Datenschutzrecht hingegen nicht. Daten gelten als anonym, wenn eine Zuordnung der Daten zu einer Person nicht ohne Weiteres möglich ist. </a:t>
            </a:r>
          </a:p>
          <a:p>
            <a:pPr>
              <a:defRPr/>
            </a:pPr>
            <a:endParaRPr lang="de-DE"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0000"/>
                </a:solidFill>
                <a:latin typeface="Calibri"/>
              </a:rPr>
              <a:t>P</a:t>
            </a:r>
            <a:r>
              <a:rPr kumimoji="0" lang="de-DE" sz="1800" b="1" i="0" u="none" strike="noStrike" kern="1200" cap="none" spc="0" normalizeH="0" baseline="0" noProof="0" dirty="0" err="1">
                <a:ln>
                  <a:noFill/>
                </a:ln>
                <a:solidFill>
                  <a:srgbClr val="FF0000"/>
                </a:solidFill>
                <a:effectLst/>
                <a:uLnTx/>
                <a:uFillTx/>
                <a:latin typeface="Calibri"/>
                <a:ea typeface="+mn-ea"/>
                <a:cs typeface="+mn-cs"/>
              </a:rPr>
              <a:t>seudonyme</a:t>
            </a:r>
            <a:r>
              <a:rPr kumimoji="0" lang="de-DE" sz="1800" b="1" i="0" u="none" strike="noStrike" kern="1200" cap="none" spc="0" normalizeH="0" baseline="0" noProof="0" dirty="0">
                <a:ln>
                  <a:noFill/>
                </a:ln>
                <a:solidFill>
                  <a:srgbClr val="FF0000"/>
                </a:solidFill>
                <a:effectLst/>
                <a:uLnTx/>
                <a:uFillTx/>
                <a:latin typeface="Calibri"/>
                <a:ea typeface="+mn-ea"/>
                <a:cs typeface="+mn-cs"/>
              </a:rPr>
              <a:t> Daten </a:t>
            </a:r>
            <a:r>
              <a:rPr kumimoji="0" lang="de-DE" sz="1800" b="0" i="0" u="none" strike="noStrike" kern="1200" cap="none" spc="0" normalizeH="0" baseline="0" noProof="0" dirty="0">
                <a:ln>
                  <a:noFill/>
                </a:ln>
                <a:solidFill>
                  <a:srgbClr val="000000"/>
                </a:solidFill>
                <a:effectLst/>
                <a:uLnTx/>
                <a:uFillTx/>
                <a:latin typeface="Calibri"/>
                <a:ea typeface="+mn-ea"/>
                <a:cs typeface="+mn-cs"/>
              </a:rPr>
              <a:t>(z. B. Ersetzung des Namens durch einen Identifikations-code) dagegen sind personenbezogene Daten und unterfallen dem Datenschutzrecht.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20031594"/>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03251" y="1734755"/>
            <a:ext cx="6247514"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a:ea typeface="+mn-ea"/>
                <a:cs typeface="+mn-cs"/>
              </a:rPr>
              <a:t>Alte Datenschutzregelung:</a:t>
            </a: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Absolute Anonymität (alt): Die Zuordnung einer Einzelangabe zu einer konkreten Person ist unmöglich.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Faktische Anonymität (alt): Die Zuordnung einer Einzelangabe zu einer konkreten Person ist zwar nicht ausgeschlossen, erfordert jedoch einen unverhältnismäßig großen Aufwand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a:ea typeface="+mn-ea"/>
                <a:cs typeface="+mn-cs"/>
              </a:rPr>
              <a:t>Neue Datenschutzregelung: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Unterscheidung zwischen „absoluter“ und „faktischer“ Anonymität wird </a:t>
            </a:r>
            <a:r>
              <a:rPr kumimoji="0" lang="de-DE" sz="1800" b="0" i="0" u="sng" strike="noStrike" kern="1200" cap="none" spc="0" normalizeH="0" baseline="0" noProof="0" dirty="0">
                <a:ln>
                  <a:noFill/>
                </a:ln>
                <a:solidFill>
                  <a:srgbClr val="000000"/>
                </a:solidFill>
                <a:effectLst/>
                <a:uLnTx/>
                <a:uFillTx/>
                <a:latin typeface="Calibri"/>
                <a:ea typeface="+mn-ea"/>
                <a:cs typeface="+mn-cs"/>
              </a:rPr>
              <a:t>aufgegeben</a:t>
            </a:r>
            <a:r>
              <a:rPr kumimoji="0" lang="de-DE" sz="1800" b="0" i="0" u="none" strike="noStrike" kern="1200" cap="none" spc="0" normalizeH="0" baseline="0" noProof="0" dirty="0">
                <a:ln>
                  <a:noFill/>
                </a:ln>
                <a:solidFill>
                  <a:srgbClr val="000000"/>
                </a:solidFill>
                <a:effectLst/>
                <a:uLnTx/>
                <a:uFillTx/>
                <a:latin typeface="Calibri"/>
                <a:ea typeface="+mn-ea"/>
                <a:cs typeface="+mn-cs"/>
              </a:rPr>
              <a:t> und der Begriff der Anonymität findet sich nur noch in Erwägungsgrund 26 Satz 5 und 6 DSGVO.</a:t>
            </a:r>
          </a:p>
        </p:txBody>
      </p:sp>
    </p:spTree>
    <p:extLst>
      <p:ext uri="{BB962C8B-B14F-4D97-AF65-F5344CB8AC3E}">
        <p14:creationId xmlns:p14="http://schemas.microsoft.com/office/powerpoint/2010/main" val="2294063964"/>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hteck 13"/>
          <p:cNvSpPr/>
          <p:nvPr/>
        </p:nvSpPr>
        <p:spPr>
          <a:xfrm>
            <a:off x="0" y="457200"/>
            <a:ext cx="6400800" cy="685800"/>
          </a:xfrm>
          <a:prstGeom prst="rect">
            <a:avLst/>
          </a:prstGeom>
          <a:solidFill>
            <a:srgbClr val="D43242"/>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5" name="Bild 14" descr="LOGO_FI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57200"/>
            <a:ext cx="2286000" cy="661147"/>
          </a:xfrm>
          <a:prstGeom prst="rect">
            <a:avLst/>
          </a:prstGeom>
        </p:spPr>
      </p:pic>
      <p:pic>
        <p:nvPicPr>
          <p:cNvPr id="20" name="Bild 19" descr="Liebenstein_Loewe.eps"/>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257800" y="1866905"/>
            <a:ext cx="4343400" cy="6515095"/>
          </a:xfrm>
          <a:prstGeom prst="rect">
            <a:avLst/>
          </a:prstGeom>
        </p:spPr>
      </p:pic>
      <p:sp>
        <p:nvSpPr>
          <p:cNvPr id="22" name="TextBox 45"/>
          <p:cNvSpPr txBox="1"/>
          <p:nvPr/>
        </p:nvSpPr>
        <p:spPr>
          <a:xfrm>
            <a:off x="645160" y="576712"/>
            <a:ext cx="556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Cambria" panose="02040503050406030204" pitchFamily="18" charset="0"/>
                <a:ea typeface="Roboto" pitchFamily="2" charset="0"/>
                <a:cs typeface="Open Sans Condensed" pitchFamily="34" charset="0"/>
              </a:rPr>
              <a:t>DSGVO</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B1134-045D-4EF1-A302-40BD4895FC64}" type="slidenum">
              <a:rPr kumimoji="0" lang="en-US" sz="11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Rechteck 4">
            <a:extLst>
              <a:ext uri="{FF2B5EF4-FFF2-40B4-BE49-F238E27FC236}">
                <a16:creationId xmlns:a16="http://schemas.microsoft.com/office/drawing/2014/main" id="{1B2AE608-A3F7-48AF-A8B8-757318E33946}"/>
              </a:ext>
            </a:extLst>
          </p:cNvPr>
          <p:cNvSpPr/>
          <p:nvPr/>
        </p:nvSpPr>
        <p:spPr>
          <a:xfrm>
            <a:off x="1295400" y="1441107"/>
            <a:ext cx="670560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Erwägungsgrund 26</a:t>
            </a: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Bei der Feststellung, ob Mittel nach allgemeinem Ermessen wahrscheinlich zur Identifizierung der natürlichen Person genutzt werden, </a:t>
            </a:r>
            <a:r>
              <a:rPr kumimoji="0" lang="de-DE" sz="1800" b="1" i="0" u="none" strike="noStrike" kern="1200" cap="none" spc="0" normalizeH="0" baseline="0" noProof="0" dirty="0">
                <a:ln>
                  <a:noFill/>
                </a:ln>
                <a:solidFill>
                  <a:srgbClr val="000000"/>
                </a:solidFill>
                <a:effectLst/>
                <a:uLnTx/>
                <a:uFillTx/>
                <a:latin typeface="Calibri"/>
                <a:ea typeface="+mn-ea"/>
                <a:cs typeface="+mn-cs"/>
              </a:rPr>
              <a:t>sollten alle objektiven Faktoren, wie die Kosten der Identifizierung und der dafür erforderliche Zeitaufwand, herangezogen werden, wobei die zum Zeitpunkt der Verarbeitung verfügbare Technologie und technologische Entwicklungen </a:t>
            </a:r>
            <a:r>
              <a:rPr kumimoji="0" lang="de-DE" sz="1800" b="0" i="0" u="none" strike="noStrike" kern="1200" cap="none" spc="0" normalizeH="0" baseline="0" noProof="0" dirty="0">
                <a:ln>
                  <a:noFill/>
                </a:ln>
                <a:solidFill>
                  <a:srgbClr val="000000"/>
                </a:solidFill>
                <a:effectLst/>
                <a:uLnTx/>
                <a:uFillTx/>
                <a:latin typeface="Calibri"/>
                <a:ea typeface="+mn-ea"/>
                <a:cs typeface="+mn-cs"/>
              </a:rPr>
              <a:t>zu berücksichtigen sind.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Die Grundsätze des Datenschutzes sollten daher nicht für </a:t>
            </a:r>
            <a:r>
              <a:rPr kumimoji="0" lang="de-DE" sz="1800" b="1" i="0" u="none" strike="noStrike" kern="1200" cap="none" spc="0" normalizeH="0" baseline="0" noProof="0" dirty="0">
                <a:ln>
                  <a:noFill/>
                </a:ln>
                <a:solidFill>
                  <a:srgbClr val="000000"/>
                </a:solidFill>
                <a:effectLst/>
                <a:uLnTx/>
                <a:uFillTx/>
                <a:latin typeface="Calibri"/>
                <a:ea typeface="+mn-ea"/>
                <a:cs typeface="+mn-cs"/>
              </a:rPr>
              <a:t>anonyme</a:t>
            </a:r>
            <a:r>
              <a:rPr kumimoji="0" lang="de-DE" sz="1800" b="0" i="0" u="none" strike="noStrike" kern="1200" cap="none" spc="0" normalizeH="0" baseline="0" noProof="0" dirty="0">
                <a:ln>
                  <a:noFill/>
                </a:ln>
                <a:solidFill>
                  <a:srgbClr val="000000"/>
                </a:solidFill>
                <a:effectLst/>
                <a:uLnTx/>
                <a:uFillTx/>
                <a:latin typeface="Calibri"/>
                <a:ea typeface="+mn-ea"/>
                <a:cs typeface="+mn-cs"/>
              </a:rPr>
              <a:t> Informationen gelten, d.h. für Informationen, die sich nicht auf eine identifizierte oder identifizierbare natürliche Person beziehen, oder personenbezogene Daten, die in einer Weise anonymisiert worden sind, dass die betroffene Person </a:t>
            </a:r>
            <a:r>
              <a:rPr kumimoji="0" lang="de-DE" sz="1800" b="1" i="0" u="none" strike="noStrike" kern="1200" cap="none" spc="0" normalizeH="0" baseline="0" noProof="0" dirty="0">
                <a:ln>
                  <a:noFill/>
                </a:ln>
                <a:solidFill>
                  <a:srgbClr val="FF0000"/>
                </a:solidFill>
                <a:effectLst/>
                <a:uLnTx/>
                <a:uFillTx/>
                <a:latin typeface="Calibri"/>
                <a:ea typeface="+mn-ea"/>
                <a:cs typeface="+mn-cs"/>
              </a:rPr>
              <a:t>nicht</a:t>
            </a:r>
            <a:r>
              <a:rPr kumimoji="0" lang="de-DE" sz="1800" b="0" i="0" u="none" strike="noStrike" kern="1200" cap="none" spc="0" normalizeH="0" baseline="0" noProof="0" dirty="0">
                <a:ln>
                  <a:noFill/>
                </a:ln>
                <a:solidFill>
                  <a:srgbClr val="000000"/>
                </a:solidFill>
                <a:effectLst/>
                <a:uLnTx/>
                <a:uFillTx/>
                <a:latin typeface="Calibri"/>
                <a:ea typeface="+mn-ea"/>
                <a:cs typeface="+mn-cs"/>
              </a:rPr>
              <a:t> oder </a:t>
            </a:r>
            <a:r>
              <a:rPr kumimoji="0" lang="de-DE" sz="1800" b="1" i="0" u="none" strike="noStrike" kern="1200" cap="none" spc="0" normalizeH="0" baseline="0" noProof="0" dirty="0">
                <a:ln>
                  <a:noFill/>
                </a:ln>
                <a:solidFill>
                  <a:srgbClr val="FF0000"/>
                </a:solidFill>
                <a:effectLst/>
                <a:uLnTx/>
                <a:uFillTx/>
                <a:latin typeface="Calibri"/>
                <a:ea typeface="+mn-ea"/>
                <a:cs typeface="+mn-cs"/>
              </a:rPr>
              <a:t>nicht mehr </a:t>
            </a:r>
            <a:r>
              <a:rPr kumimoji="0" lang="de-DE" sz="1800" b="0" i="0" u="none" strike="noStrike" kern="1200" cap="none" spc="0" normalizeH="0" baseline="0" noProof="0" dirty="0">
                <a:ln>
                  <a:noFill/>
                </a:ln>
                <a:solidFill>
                  <a:srgbClr val="000000"/>
                </a:solidFill>
                <a:effectLst/>
                <a:uLnTx/>
                <a:uFillTx/>
                <a:latin typeface="Calibri"/>
                <a:ea typeface="+mn-ea"/>
                <a:cs typeface="+mn-cs"/>
              </a:rPr>
              <a:t>identifiziert werden kann. </a:t>
            </a:r>
            <a:r>
              <a:rPr kumimoji="0" lang="de-DE" sz="1800" b="1" i="0" u="none" strike="noStrike" kern="1200" cap="none" spc="0" normalizeH="0" baseline="0" noProof="0" dirty="0">
                <a:ln>
                  <a:noFill/>
                </a:ln>
                <a:solidFill>
                  <a:srgbClr val="000000"/>
                </a:solidFill>
                <a:effectLst/>
                <a:uLnTx/>
                <a:uFillTx/>
                <a:latin typeface="Calibri"/>
                <a:ea typeface="+mn-ea"/>
                <a:cs typeface="+mn-cs"/>
              </a:rPr>
              <a:t>Diese Verordnung betrifft somit nicht die Verarbeitung solcher anonymer Daten, auch für statistische oder für Forschungszwecke.</a:t>
            </a:r>
          </a:p>
        </p:txBody>
      </p:sp>
    </p:spTree>
    <p:extLst>
      <p:ext uri="{BB962C8B-B14F-4D97-AF65-F5344CB8AC3E}">
        <p14:creationId xmlns:p14="http://schemas.microsoft.com/office/powerpoint/2010/main" val="1529949464"/>
      </p:ext>
    </p:extLst>
  </p:cSld>
  <p:clrMapOvr>
    <a:overrideClrMapping bg1="lt1" tx1="dk1" bg2="lt2" tx2="dk2" accent1="accent1" accent2="accent2" accent3="accent3" accent4="accent4" accent5="accent5" accent6="accent6" hlink="hlink" folHlink="folHlink"/>
  </p:clrMapOvr>
  <p:transition spd="slow">
    <p:push dir="r"/>
  </p:transition>
</p:sld>
</file>

<file path=ppt/theme/theme1.xml><?xml version="1.0" encoding="utf-8"?>
<a:theme xmlns:a="http://schemas.openxmlformats.org/drawingml/2006/main" name="Office Theme">
  <a:themeElements>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0.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1.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2.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3.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4.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5.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6.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7.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8.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19.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0.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1.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2.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3.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4.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5.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6.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7.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8.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29.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3.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30.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31.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32.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33.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34.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4.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5.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6.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7.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8.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ppt/theme/themeOverride9.xml><?xml version="1.0" encoding="utf-8"?>
<a:themeOverride xmlns:a="http://schemas.openxmlformats.org/drawingml/2006/main">
  <a:clrScheme name="New">
    <a:dk1>
      <a:srgbClr val="000000"/>
    </a:dk1>
    <a:lt1>
      <a:srgbClr val="FFFFFF"/>
    </a:lt1>
    <a:dk2>
      <a:srgbClr val="353A42"/>
    </a:dk2>
    <a:lt2>
      <a:srgbClr val="FFFFFF"/>
    </a:lt2>
    <a:accent1>
      <a:srgbClr val="4665B0"/>
    </a:accent1>
    <a:accent2>
      <a:srgbClr val="777CF8"/>
    </a:accent2>
    <a:accent3>
      <a:srgbClr val="00C4F9"/>
    </a:accent3>
    <a:accent4>
      <a:srgbClr val="05CF8C"/>
    </a:accent4>
    <a:accent5>
      <a:srgbClr val="7EC907"/>
    </a:accent5>
    <a:accent6>
      <a:srgbClr val="A2F136"/>
    </a:accent6>
    <a:hlink>
      <a:srgbClr val="6C7286"/>
    </a:hlink>
    <a:folHlink>
      <a:srgbClr val="403152"/>
    </a:folHlink>
  </a:clrScheme>
</a:themeOverride>
</file>

<file path=docProps/app.xml><?xml version="1.0" encoding="utf-8"?>
<Properties xmlns="http://schemas.openxmlformats.org/officeDocument/2006/extended-properties" xmlns:vt="http://schemas.openxmlformats.org/officeDocument/2006/docPropsVTypes">
  <Template/>
  <TotalTime>0</TotalTime>
  <Words>2592</Words>
  <Application>Microsoft Office PowerPoint</Application>
  <PresentationFormat>Bildschirmpräsentation (4:3)</PresentationFormat>
  <Paragraphs>307</Paragraphs>
  <Slides>36</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36</vt:i4>
      </vt:variant>
    </vt:vector>
  </HeadingPairs>
  <TitlesOfParts>
    <vt:vector size="44" baseType="lpstr">
      <vt:lpstr>Arial</vt:lpstr>
      <vt:lpstr>Arial Narrow</vt:lpstr>
      <vt:lpstr>Calibri</vt:lpstr>
      <vt:lpstr>Cambria</vt:lpstr>
      <vt:lpstr>Glegoo</vt:lpstr>
      <vt:lpstr>Open Sans Condensed</vt:lpstr>
      <vt:lpstr>Roboto</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Moshiur Rahman</dc:creator>
  <cp:lastModifiedBy>Dr. Hans-Hermann Dirksen</cp:lastModifiedBy>
  <cp:revision>2755</cp:revision>
  <cp:lastPrinted>2016-03-11T10:40:23Z</cp:lastPrinted>
  <dcterms:created xsi:type="dcterms:W3CDTF">2015-02-07T22:16:34Z</dcterms:created>
  <dcterms:modified xsi:type="dcterms:W3CDTF">2018-11-20T11:37:28Z</dcterms:modified>
</cp:coreProperties>
</file>