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327" r:id="rId5"/>
    <p:sldId id="697" r:id="rId6"/>
    <p:sldId id="274" r:id="rId7"/>
    <p:sldId id="395" r:id="rId8"/>
    <p:sldId id="387" r:id="rId9"/>
    <p:sldId id="388" r:id="rId10"/>
    <p:sldId id="425" r:id="rId11"/>
    <p:sldId id="694" r:id="rId12"/>
    <p:sldId id="481" r:id="rId13"/>
    <p:sldId id="681" r:id="rId14"/>
    <p:sldId id="682" r:id="rId15"/>
    <p:sldId id="684" r:id="rId16"/>
    <p:sldId id="685" r:id="rId17"/>
    <p:sldId id="687" r:id="rId18"/>
    <p:sldId id="688" r:id="rId19"/>
    <p:sldId id="695" r:id="rId20"/>
    <p:sldId id="679" r:id="rId21"/>
    <p:sldId id="690" r:id="rId22"/>
    <p:sldId id="691" r:id="rId23"/>
    <p:sldId id="698" r:id="rId24"/>
    <p:sldId id="265" r:id="rId25"/>
  </p:sldIdLst>
  <p:sldSz cx="9144000" cy="6858000" type="screen4x3"/>
  <p:notesSz cx="6735763" cy="98663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bin, Katharina" initials="RK" lastIdx="1" clrIdx="0">
    <p:extLst>
      <p:ext uri="{19B8F6BF-5375-455C-9EA6-DF929625EA0E}">
        <p15:presenceInfo xmlns:p15="http://schemas.microsoft.com/office/powerpoint/2012/main" userId="S-1-5-21-3309465537-1592296397-2513298836-944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7DDEB"/>
    <a:srgbClr val="002060"/>
    <a:srgbClr val="FFFFFF"/>
    <a:srgbClr val="3399FF"/>
    <a:srgbClr val="E0ECF4"/>
    <a:srgbClr val="B5D3E5"/>
    <a:srgbClr val="D7E7F1"/>
    <a:srgbClr val="B8D4E6"/>
    <a:srgbClr val="ACC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38" autoAdjust="0"/>
  </p:normalViewPr>
  <p:slideViewPr>
    <p:cSldViewPr snapToGrid="0" snapToObjects="1">
      <p:cViewPr varScale="1">
        <p:scale>
          <a:sx n="53" d="100"/>
          <a:sy n="53" d="100"/>
        </p:scale>
        <p:origin x="1588" y="48"/>
      </p:cViewPr>
      <p:guideLst>
        <p:guide orient="horz" pos="227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7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7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7F55C-756E-49C5-9A4A-A09C673FB837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0907"/>
            <a:ext cx="2918831" cy="49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0907"/>
            <a:ext cx="2918831" cy="49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5ABB3-0BC0-4C25-BACB-1B89680913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170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854AF-7BA8-4508-8233-5E5BFCDFFF1E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65859-26DC-4259-9EE2-ADAD788237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9063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65859-26DC-4259-9EE2-ADAD7882379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60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Der Todeswunsch ist facettenreich………..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65859-26DC-4259-9EE2-ADAD7882379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7010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Hierzu gehört Zeit zum Zuhören, eine Begleitung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65859-26DC-4259-9EE2-ADAD7882379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61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Hierzu gehört Zeit zum Zuhören, eine Begleitung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65859-26DC-4259-9EE2-ADAD7882379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162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4DF25-02C1-4362-B1B9-B18B6A684CFF}" type="datetime1">
              <a:rPr lang="de-DE" smtClean="0"/>
              <a:t>08.11.2019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BB4BF-B088-41D0-9AA0-78672EA242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43E4D-5298-46FA-9B96-9F1225A1C8D1}" type="datetime1">
              <a:rPr lang="de-DE" smtClean="0"/>
              <a:t>08.11.2019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EE387-1B4A-4E9A-ACF9-BEC94B7F3D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F8477-2C07-4950-84B7-F6D32778B419}" type="datetime1">
              <a:rPr lang="de-DE" smtClean="0"/>
              <a:t>08.11.2019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B62C0-E3A4-4B72-942E-9FA3942AF3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B8CCB-275F-4911-867A-7E33CEA6F19D}" type="datetime1">
              <a:rPr lang="de-DE" smtClean="0"/>
              <a:t>08.11.2019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70A95-37C6-4673-80F3-F432072772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8EEC-CFA1-4DFD-9184-851679ECB92D}" type="datetime1">
              <a:rPr lang="de-DE" smtClean="0"/>
              <a:t>08.11.2019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9F04B-D896-4124-B651-023BA3C3CD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D2FA-491C-483C-A5B8-8CE876F07A0F}" type="datetime1">
              <a:rPr lang="de-DE" smtClean="0"/>
              <a:t>08.11.2019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5C534-C19C-48A4-A86B-606864EEDE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AB287-D517-4D02-B8B5-FEB422C5CD8D}" type="datetime1">
              <a:rPr lang="de-DE" smtClean="0"/>
              <a:t>08.11.2019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89C19-1EFE-403C-8F13-0FFB0F2F46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D22C-79A2-402F-BE05-A874B315E871}" type="datetime1">
              <a:rPr lang="de-DE" smtClean="0"/>
              <a:t>08.11.2019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FE3D9-258F-4F96-9B20-55E904E373B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74078-CFB8-40D3-8535-46EAD0129843}" type="datetime1">
              <a:rPr lang="de-DE" smtClean="0"/>
              <a:t>08.11.2019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39ACB-B02A-45BD-A3CA-F9B158C1C5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6C087-E15F-4A3F-A576-3E5498C111B3}" type="datetime1">
              <a:rPr lang="de-DE" smtClean="0"/>
              <a:t>08.11.2019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6D5C8-432A-4FF9-A765-6D1841D862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7DB04-A580-46C3-93EA-C66C71A48B18}" type="datetime1">
              <a:rPr lang="de-DE" smtClean="0"/>
              <a:t>08.11.2019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6D19A-1A03-4A79-BD6F-2DCF6603881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0E345D-92C2-453C-ADEC-93E7B6B98E3B}" type="datetime1">
              <a:rPr lang="de-DE" smtClean="0"/>
              <a:t>08.11.2019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AAB774-6AC6-44CF-B90D-12E2002F6F7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ps-ev.d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wf\APS Präsentationen\Titelfol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716162" y="1996097"/>
            <a:ext cx="74572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Gibt es ein Recht auf (Nicht-) Leben?</a:t>
            </a:r>
          </a:p>
          <a:p>
            <a:endParaRPr lang="de-DE" sz="2000" dirty="0">
              <a:solidFill>
                <a:schemeClr val="bg1"/>
              </a:solidFill>
            </a:endParaRPr>
          </a:p>
          <a:p>
            <a:r>
              <a:rPr lang="de-DE" sz="2000" dirty="0">
                <a:solidFill>
                  <a:schemeClr val="bg1"/>
                </a:solidFill>
              </a:rPr>
              <a:t>der ärztliche Umgang mit einem ungeliebten Patientenwunsch</a:t>
            </a:r>
          </a:p>
          <a:p>
            <a:endParaRPr lang="de-DE" sz="2000" dirty="0">
              <a:solidFill>
                <a:schemeClr val="bg1"/>
              </a:solidFill>
            </a:endParaRPr>
          </a:p>
          <a:p>
            <a:pPr algn="ctr"/>
            <a:r>
              <a:rPr lang="de-DE" sz="2400" b="1" dirty="0">
                <a:solidFill>
                  <a:schemeClr val="bg1"/>
                </a:solidFill>
              </a:rPr>
              <a:t>Aus Patientensicht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86757" y="3987113"/>
            <a:ext cx="7457243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400" dirty="0">
              <a:solidFill>
                <a:schemeClr val="bg1"/>
              </a:solidFill>
            </a:endParaRP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31. Kölner Symposium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09.11.2019</a:t>
            </a:r>
            <a:br>
              <a:rPr lang="de-DE" sz="2000" dirty="0">
                <a:solidFill>
                  <a:schemeClr val="bg1"/>
                </a:solidFill>
              </a:rPr>
            </a:br>
            <a:endParaRPr lang="de-DE" sz="2000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Dr. Ruth Hecker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</a:rPr>
              <a:t>Vorsitzende </a:t>
            </a:r>
          </a:p>
          <a:p>
            <a:pPr algn="ctr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Aktionsbündnis Patientensicherheit e.V.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DD98-B299-4C38-B0B3-9B176C2FDCE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330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9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6312023"/>
            <a:ext cx="9144000" cy="545977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6312023"/>
            <a:ext cx="1695635" cy="545977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1695635" cy="1052513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pic>
        <p:nvPicPr>
          <p:cNvPr id="15" name="Bild 6" descr="APS_Logo_2011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567" y="293787"/>
            <a:ext cx="1460500" cy="57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856482" y="444744"/>
            <a:ext cx="6481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Todeswunsch</a:t>
            </a:r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>
          <a:xfrm>
            <a:off x="6553200" y="6403485"/>
            <a:ext cx="2133600" cy="365125"/>
          </a:xfrm>
        </p:spPr>
        <p:txBody>
          <a:bodyPr/>
          <a:lstStyle/>
          <a:p>
            <a:pPr>
              <a:defRPr/>
            </a:pPr>
            <a:fld id="{427BB4BF-B088-41D0-9AA0-78672EA2427C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13" name="Textfeld 23"/>
          <p:cNvSpPr txBox="1"/>
          <p:nvPr/>
        </p:nvSpPr>
        <p:spPr>
          <a:xfrm>
            <a:off x="3779912" y="6453336"/>
            <a:ext cx="2520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dirty="0">
                <a:solidFill>
                  <a:srgbClr val="254061"/>
                </a:solidFill>
              </a:rPr>
              <a:t>Aktionsbündnis Patientensicherheit e.V.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0AB281F-E4C6-44F4-97AA-B019D8CB0488}"/>
              </a:ext>
            </a:extLst>
          </p:cNvPr>
          <p:cNvSpPr/>
          <p:nvPr/>
        </p:nvSpPr>
        <p:spPr>
          <a:xfrm>
            <a:off x="457200" y="1593056"/>
            <a:ext cx="49626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  <a:latin typeface="inherit"/>
              </a:rPr>
              <a:t>Sie hatte unheilbaren Krebs</a:t>
            </a:r>
          </a:p>
          <a:p>
            <a:r>
              <a:rPr lang="de-DE" sz="2000" b="1" dirty="0">
                <a:solidFill>
                  <a:srgbClr val="000000"/>
                </a:solidFill>
                <a:latin typeface="&amp;quot"/>
              </a:rPr>
              <a:t>Brittany Maynard hat sich das Leben genommen</a:t>
            </a:r>
          </a:p>
          <a:p>
            <a:r>
              <a:rPr lang="de-DE" sz="2000" b="1" dirty="0">
                <a:solidFill>
                  <a:srgbClr val="000000"/>
                </a:solidFill>
                <a:latin typeface="&amp;quot"/>
              </a:rPr>
              <a:t>Auf Facebook hinterließ sie einen bewegenden Abschiedsbrief</a:t>
            </a:r>
            <a:endParaRPr lang="de-DE" sz="2000" b="1" i="0" u="none" strike="noStrike" dirty="0">
              <a:solidFill>
                <a:srgbClr val="000000"/>
              </a:solidFill>
              <a:effectLst/>
              <a:latin typeface="&amp;quot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5DE0E77-CECA-4213-B86A-191C5E5E2BA9}"/>
              </a:ext>
            </a:extLst>
          </p:cNvPr>
          <p:cNvSpPr/>
          <p:nvPr/>
        </p:nvSpPr>
        <p:spPr>
          <a:xfrm>
            <a:off x="5520690" y="1603964"/>
            <a:ext cx="33947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000000"/>
                </a:solidFill>
                <a:latin typeface="Playfair Display"/>
              </a:rPr>
              <a:t>Paralympics-Siegerin beendet ihr Leben durch Sterbehilfe </a:t>
            </a:r>
            <a:endParaRPr lang="de-DE" sz="2000" dirty="0">
              <a:solidFill>
                <a:srgbClr val="000000"/>
              </a:solidFill>
              <a:latin typeface="Cabin"/>
            </a:endParaRPr>
          </a:p>
          <a:p>
            <a:r>
              <a:rPr lang="de-DE" sz="2000" dirty="0">
                <a:solidFill>
                  <a:srgbClr val="000000"/>
                </a:solidFill>
                <a:latin typeface="inherit"/>
              </a:rPr>
              <a:t>Marieke </a:t>
            </a:r>
            <a:r>
              <a:rPr lang="de-DE" sz="2000" dirty="0" err="1">
                <a:solidFill>
                  <a:srgbClr val="000000"/>
                </a:solidFill>
                <a:latin typeface="inherit"/>
              </a:rPr>
              <a:t>Vervoort</a:t>
            </a:r>
            <a:r>
              <a:rPr lang="de-DE" sz="2000" dirty="0">
                <a:solidFill>
                  <a:srgbClr val="000000"/>
                </a:solidFill>
                <a:latin typeface="inherit"/>
              </a:rPr>
              <a:t> ist nach langer und schwerer Krankheit gestorben. Der breiten Öffentlichkeit war sie 2015 durch das </a:t>
            </a:r>
            <a:r>
              <a:rPr lang="de-DE" sz="2000" b="1" dirty="0">
                <a:solidFill>
                  <a:srgbClr val="FF0000"/>
                </a:solidFill>
                <a:latin typeface="inherit"/>
              </a:rPr>
              <a:t>Geständnis bekannt geworden, Sterbehilfe in Anspruch nehmen zu wollen. 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A56321C-7A47-4396-B5B0-FB2B7581F31B}"/>
              </a:ext>
            </a:extLst>
          </p:cNvPr>
          <p:cNvSpPr/>
          <p:nvPr/>
        </p:nvSpPr>
        <p:spPr>
          <a:xfrm>
            <a:off x="457200" y="3633729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inherit"/>
              </a:rPr>
              <a:t>Die Schauspielerin Billie </a:t>
            </a:r>
            <a:r>
              <a:rPr lang="de-DE" sz="2000" dirty="0" err="1">
                <a:solidFill>
                  <a:srgbClr val="000000"/>
                </a:solidFill>
                <a:latin typeface="inherit"/>
              </a:rPr>
              <a:t>Zöckler</a:t>
            </a:r>
            <a:r>
              <a:rPr lang="de-DE" sz="2000" dirty="0">
                <a:solidFill>
                  <a:srgbClr val="000000"/>
                </a:solidFill>
                <a:latin typeface="inherit"/>
              </a:rPr>
              <a:t> ….habe trotz ihrer schweren Krankheit "niemals in einem Pflegeheim enden" wollen. "</a:t>
            </a:r>
            <a:r>
              <a:rPr lang="de-DE" sz="2000" b="1" dirty="0">
                <a:solidFill>
                  <a:srgbClr val="FF0000"/>
                </a:solidFill>
                <a:latin typeface="inherit"/>
              </a:rPr>
              <a:t>Dafür war sie zu stolz und auch zu selbstbestimmt</a:t>
            </a:r>
            <a:r>
              <a:rPr lang="de-DE" sz="2000" dirty="0">
                <a:solidFill>
                  <a:srgbClr val="000000"/>
                </a:solidFill>
                <a:latin typeface="inherit"/>
              </a:rPr>
              <a:t>", so Dr. Stefan </a:t>
            </a:r>
            <a:r>
              <a:rPr lang="de-DE" sz="2000" dirty="0" err="1">
                <a:solidFill>
                  <a:srgbClr val="000000"/>
                </a:solidFill>
                <a:latin typeface="inherit"/>
              </a:rPr>
              <a:t>Zöckler</a:t>
            </a:r>
            <a:r>
              <a:rPr lang="de-DE" sz="2000" dirty="0">
                <a:solidFill>
                  <a:srgbClr val="000000"/>
                </a:solidFill>
                <a:latin typeface="inherit"/>
              </a:rPr>
              <a:t> rückblickend. </a:t>
            </a:r>
            <a:r>
              <a:rPr lang="de-DE" sz="2000" b="1" dirty="0">
                <a:solidFill>
                  <a:srgbClr val="FF0000"/>
                </a:solidFill>
                <a:latin typeface="inherit"/>
              </a:rPr>
              <a:t>Wenn sie es nicht mehr aushalten kann, wolle sie einfach verschwinden</a:t>
            </a:r>
            <a:r>
              <a:rPr lang="de-DE" sz="2000" dirty="0">
                <a:solidFill>
                  <a:srgbClr val="000000"/>
                </a:solidFill>
                <a:latin typeface="inherit"/>
              </a:rPr>
              <a:t>."</a:t>
            </a:r>
            <a:endParaRPr lang="de-DE" sz="2000" u="none" strike="noStrike" dirty="0">
              <a:solidFill>
                <a:srgbClr val="000000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419335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9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6312023"/>
            <a:ext cx="9144000" cy="545977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6312023"/>
            <a:ext cx="1695635" cy="545977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1695635" cy="1052513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pic>
        <p:nvPicPr>
          <p:cNvPr id="15" name="Bild 6" descr="APS_Logo_2011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567" y="293787"/>
            <a:ext cx="1460500" cy="57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856482" y="444744"/>
            <a:ext cx="7287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Todeswunsch - Patientenerfahrungen</a:t>
            </a:r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>
          <a:xfrm>
            <a:off x="6553200" y="6403485"/>
            <a:ext cx="2133600" cy="365125"/>
          </a:xfrm>
        </p:spPr>
        <p:txBody>
          <a:bodyPr/>
          <a:lstStyle/>
          <a:p>
            <a:pPr>
              <a:defRPr/>
            </a:pPr>
            <a:fld id="{427BB4BF-B088-41D0-9AA0-78672EA2427C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13" name="Textfeld 23"/>
          <p:cNvSpPr txBox="1"/>
          <p:nvPr/>
        </p:nvSpPr>
        <p:spPr>
          <a:xfrm>
            <a:off x="3779912" y="6453336"/>
            <a:ext cx="2520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dirty="0">
                <a:solidFill>
                  <a:srgbClr val="254061"/>
                </a:solidFill>
              </a:rPr>
              <a:t>Aktionsbündnis Patientensicherheit e.V.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00DE064-85B7-4183-BAB0-93DB1EF696C4}"/>
              </a:ext>
            </a:extLst>
          </p:cNvPr>
          <p:cNvSpPr txBox="1"/>
          <p:nvPr/>
        </p:nvSpPr>
        <p:spPr>
          <a:xfrm>
            <a:off x="770659" y="2089197"/>
            <a:ext cx="798667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Intensivstation:</a:t>
            </a:r>
          </a:p>
          <a:p>
            <a:r>
              <a:rPr lang="de-DE" sz="2000" dirty="0"/>
              <a:t>„Meine Mutter darf trotz Patientenverfügung nicht sterben.“</a:t>
            </a:r>
          </a:p>
          <a:p>
            <a:endParaRPr lang="de-DE" sz="2000" dirty="0"/>
          </a:p>
          <a:p>
            <a:r>
              <a:rPr lang="de-DE" sz="2000" dirty="0"/>
              <a:t>Onkologie:</a:t>
            </a:r>
          </a:p>
          <a:p>
            <a:r>
              <a:rPr lang="de-DE" sz="2000" dirty="0"/>
              <a:t>„Die Ärzte wissen, dass es keine Hilfe mehr gibt, trotzdem</a:t>
            </a:r>
          </a:p>
          <a:p>
            <a:r>
              <a:rPr lang="de-DE" sz="2000" dirty="0"/>
              <a:t>erhält mein Vater eine belastende Chemotherapie nach der anderen.“</a:t>
            </a:r>
          </a:p>
          <a:p>
            <a:endParaRPr lang="de-DE" sz="2000" dirty="0"/>
          </a:p>
          <a:p>
            <a:r>
              <a:rPr lang="de-DE" sz="2000" dirty="0"/>
              <a:t>Pflegeheim:</a:t>
            </a:r>
          </a:p>
          <a:p>
            <a:r>
              <a:rPr lang="de-DE" sz="2000" dirty="0"/>
              <a:t>„Ich will sterben, ich bin alt, es ist nicht mehr lebenswert!“</a:t>
            </a:r>
          </a:p>
          <a:p>
            <a:r>
              <a:rPr lang="de-DE" sz="2000" dirty="0"/>
              <a:t>Bewohnerin wird beim nächsten schweren Infekt wieder zur Therapie</a:t>
            </a:r>
          </a:p>
          <a:p>
            <a:r>
              <a:rPr lang="de-DE" sz="2000" dirty="0"/>
              <a:t>ins Krankenhaus verlegt.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147601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9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6312023"/>
            <a:ext cx="9144000" cy="545977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6312023"/>
            <a:ext cx="1695635" cy="545977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1695635" cy="1052513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pic>
        <p:nvPicPr>
          <p:cNvPr id="15" name="Bild 6" descr="APS_Logo_2011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567" y="293787"/>
            <a:ext cx="1460500" cy="57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856482" y="444744"/>
            <a:ext cx="6481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Todeswunsch Definition</a:t>
            </a:r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>
          <a:xfrm>
            <a:off x="6553200" y="6403485"/>
            <a:ext cx="2133600" cy="365125"/>
          </a:xfrm>
        </p:spPr>
        <p:txBody>
          <a:bodyPr/>
          <a:lstStyle/>
          <a:p>
            <a:pPr>
              <a:defRPr/>
            </a:pPr>
            <a:fld id="{427BB4BF-B088-41D0-9AA0-78672EA2427C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13" name="Textfeld 23"/>
          <p:cNvSpPr txBox="1"/>
          <p:nvPr/>
        </p:nvSpPr>
        <p:spPr>
          <a:xfrm>
            <a:off x="3779912" y="6453336"/>
            <a:ext cx="2520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dirty="0">
                <a:solidFill>
                  <a:srgbClr val="254061"/>
                </a:solidFill>
              </a:rPr>
              <a:t>Aktionsbündnis Patientensicherheit e.V.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00DE064-85B7-4183-BAB0-93DB1EF696C4}"/>
              </a:ext>
            </a:extLst>
          </p:cNvPr>
          <p:cNvSpPr txBox="1"/>
          <p:nvPr/>
        </p:nvSpPr>
        <p:spPr>
          <a:xfrm>
            <a:off x="269769" y="1661904"/>
            <a:ext cx="8654164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aus S-3 Leitlinie Palliativmedizin 2.0 August 2019</a:t>
            </a:r>
          </a:p>
          <a:p>
            <a:endParaRPr lang="de-DE" sz="2000" dirty="0"/>
          </a:p>
          <a:p>
            <a:r>
              <a:rPr lang="de-DE" sz="2000" dirty="0"/>
              <a:t>Der Begriff beschreibt ein Phänomen bei Menschen mit einer</a:t>
            </a:r>
          </a:p>
          <a:p>
            <a:r>
              <a:rPr lang="de-DE" sz="2000" dirty="0"/>
              <a:t>lebenslimitierenden, progressiven Erkrankung.</a:t>
            </a:r>
          </a:p>
          <a:p>
            <a:r>
              <a:rPr lang="de-DE" sz="2000" dirty="0"/>
              <a:t>Dieses manifestiert sich im Wunsch nach baldigem Sterben bzw. dem</a:t>
            </a:r>
          </a:p>
          <a:p>
            <a:r>
              <a:rPr lang="de-DE" sz="2000" dirty="0"/>
              <a:t>Wunsch danach, tot zu sein.</a:t>
            </a:r>
          </a:p>
          <a:p>
            <a:r>
              <a:rPr lang="de-DE" sz="2000" dirty="0"/>
              <a:t>Der Todeswunsch reicht von der Akzeptanz des Todes im Sinne von</a:t>
            </a:r>
          </a:p>
          <a:p>
            <a:r>
              <a:rPr lang="de-DE" sz="2000" dirty="0"/>
              <a:t>Lebenssattheit, dem Hoffen auf baldigen Beginn des Sterbeprozesses mit</a:t>
            </a:r>
          </a:p>
          <a:p>
            <a:r>
              <a:rPr lang="de-DE" sz="2000" dirty="0"/>
              <a:t>oder ohne Wunsch nach Beschleunigung bis hin</a:t>
            </a:r>
          </a:p>
          <a:p>
            <a:r>
              <a:rPr lang="de-DE" sz="2000" dirty="0"/>
              <a:t>zur akuten (bewusst geplanten) Suizidalität mit einem zunehmenden</a:t>
            </a:r>
          </a:p>
          <a:p>
            <a:r>
              <a:rPr lang="de-DE" sz="2000" dirty="0"/>
              <a:t>Handlungsdruck, je drängender und akuter der Wunsch nach selbst</a:t>
            </a:r>
          </a:p>
          <a:p>
            <a:r>
              <a:rPr lang="de-DE" sz="2000" dirty="0"/>
              <a:t>herbeigeführtem Sterben ist.</a:t>
            </a:r>
          </a:p>
          <a:p>
            <a:endParaRPr lang="de-DE" sz="2000" dirty="0"/>
          </a:p>
          <a:p>
            <a:r>
              <a:rPr lang="de-DE" sz="2000" dirty="0"/>
              <a:t>Der Patient sieht keinen anderen Ausweg als ein beschleunigtes Sterben.</a:t>
            </a:r>
          </a:p>
          <a:p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746421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9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6312023"/>
            <a:ext cx="9144000" cy="545977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6312023"/>
            <a:ext cx="1695635" cy="545977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1695635" cy="1052513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pic>
        <p:nvPicPr>
          <p:cNvPr id="15" name="Bild 6" descr="APS_Logo_2011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567" y="293787"/>
            <a:ext cx="1460500" cy="57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856482" y="444744"/>
            <a:ext cx="6481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Todeswunsch Faktoren</a:t>
            </a:r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>
          <a:xfrm>
            <a:off x="6553200" y="6403485"/>
            <a:ext cx="2133600" cy="365125"/>
          </a:xfrm>
        </p:spPr>
        <p:txBody>
          <a:bodyPr/>
          <a:lstStyle/>
          <a:p>
            <a:pPr>
              <a:defRPr/>
            </a:pPr>
            <a:fld id="{427BB4BF-B088-41D0-9AA0-78672EA2427C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13" name="Textfeld 23"/>
          <p:cNvSpPr txBox="1"/>
          <p:nvPr/>
        </p:nvSpPr>
        <p:spPr>
          <a:xfrm>
            <a:off x="3779912" y="6453336"/>
            <a:ext cx="2520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dirty="0">
                <a:solidFill>
                  <a:srgbClr val="254061"/>
                </a:solidFill>
              </a:rPr>
              <a:t>Aktionsbündnis Patientensicherheit e.V.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00DE064-85B7-4183-BAB0-93DB1EF696C4}"/>
              </a:ext>
            </a:extLst>
          </p:cNvPr>
          <p:cNvSpPr txBox="1"/>
          <p:nvPr/>
        </p:nvSpPr>
        <p:spPr>
          <a:xfrm>
            <a:off x="299508" y="1497257"/>
            <a:ext cx="83872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aus S-3 Leitlinie Palliativmedizin 2.0 August 2019</a:t>
            </a:r>
          </a:p>
          <a:p>
            <a:endParaRPr lang="de-DE" sz="2000" dirty="0"/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Physische Symptome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Psychologischer </a:t>
            </a:r>
            <a:r>
              <a:rPr lang="de-DE" sz="2000" dirty="0" err="1"/>
              <a:t>Distress</a:t>
            </a:r>
            <a:r>
              <a:rPr lang="de-DE" sz="2000" dirty="0"/>
              <a:t> (Depressivität, Angst, Hoffnungslosigkeit)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Existentielles Leiden (Verlust von Lebenssinn, Lebenssattheit)</a:t>
            </a:r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Soziale Aspekte (Isolation, anderen zur Last fallen)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Persönlichkeit (Wunsch nach Autonomie und Kontrolle)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275942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9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6312023"/>
            <a:ext cx="9144000" cy="545977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6312023"/>
            <a:ext cx="1695635" cy="545977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1695635" cy="1052513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pic>
        <p:nvPicPr>
          <p:cNvPr id="15" name="Bild 6" descr="APS_Logo_2011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567" y="293787"/>
            <a:ext cx="1460500" cy="57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856482" y="444744"/>
            <a:ext cx="511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Agenda</a:t>
            </a:r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>
          <a:xfrm>
            <a:off x="6553200" y="6403485"/>
            <a:ext cx="2133600" cy="365125"/>
          </a:xfrm>
        </p:spPr>
        <p:txBody>
          <a:bodyPr/>
          <a:lstStyle/>
          <a:p>
            <a:pPr>
              <a:defRPr/>
            </a:pPr>
            <a:fld id="{427BB4BF-B088-41D0-9AA0-78672EA2427C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847817" y="1760147"/>
            <a:ext cx="68303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4767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</a:pPr>
            <a:endParaRPr lang="de-DE" sz="2400" dirty="0"/>
          </a:p>
          <a:p>
            <a:pPr marL="457200" indent="-457200" defTabSz="44767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de-DE" sz="2400" dirty="0"/>
              <a:t>Das Aktionsbündnis Patientensicherheit</a:t>
            </a:r>
          </a:p>
          <a:p>
            <a:pPr marL="457200" indent="-457200" defTabSz="4476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Der Todeswunsch</a:t>
            </a:r>
          </a:p>
          <a:p>
            <a:pPr marL="457200" indent="-457200" defTabSz="4476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400" b="1" dirty="0"/>
              <a:t>Die Erwartung des Patienten an den Arzt</a:t>
            </a:r>
          </a:p>
          <a:p>
            <a:pPr marL="457200" indent="-457200" defTabSz="4476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Fazit</a:t>
            </a:r>
          </a:p>
        </p:txBody>
      </p:sp>
      <p:sp>
        <p:nvSpPr>
          <p:cNvPr id="13" name="Textfeld 23"/>
          <p:cNvSpPr txBox="1"/>
          <p:nvPr/>
        </p:nvSpPr>
        <p:spPr>
          <a:xfrm>
            <a:off x="3779912" y="6453336"/>
            <a:ext cx="2520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dirty="0">
                <a:solidFill>
                  <a:srgbClr val="254061"/>
                </a:solidFill>
              </a:rPr>
              <a:t>Aktionsbündnis Patientensicherheit e.V.</a:t>
            </a:r>
          </a:p>
        </p:txBody>
      </p:sp>
    </p:spTree>
    <p:extLst>
      <p:ext uri="{BB962C8B-B14F-4D97-AF65-F5344CB8AC3E}">
        <p14:creationId xmlns:p14="http://schemas.microsoft.com/office/powerpoint/2010/main" val="627384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9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6312023"/>
            <a:ext cx="9144000" cy="545977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6312023"/>
            <a:ext cx="1695635" cy="545977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1695635" cy="1052513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pic>
        <p:nvPicPr>
          <p:cNvPr id="15" name="Bild 6" descr="APS_Logo_2011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567" y="293787"/>
            <a:ext cx="1460500" cy="57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856482" y="444744"/>
            <a:ext cx="6481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Die Erwartung des Patienten an den Arzt</a:t>
            </a:r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>
          <a:xfrm>
            <a:off x="6553200" y="6403485"/>
            <a:ext cx="2133600" cy="365125"/>
          </a:xfrm>
        </p:spPr>
        <p:txBody>
          <a:bodyPr/>
          <a:lstStyle/>
          <a:p>
            <a:pPr>
              <a:defRPr/>
            </a:pPr>
            <a:fld id="{427BB4BF-B088-41D0-9AA0-78672EA2427C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13" name="Textfeld 23"/>
          <p:cNvSpPr txBox="1"/>
          <p:nvPr/>
        </p:nvSpPr>
        <p:spPr>
          <a:xfrm>
            <a:off x="3779912" y="6453336"/>
            <a:ext cx="2520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dirty="0">
                <a:solidFill>
                  <a:srgbClr val="254061"/>
                </a:solidFill>
              </a:rPr>
              <a:t>Aktionsbündnis Patientensicherheit e.V.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00DE064-85B7-4183-BAB0-93DB1EF696C4}"/>
              </a:ext>
            </a:extLst>
          </p:cNvPr>
          <p:cNvSpPr txBox="1"/>
          <p:nvPr/>
        </p:nvSpPr>
        <p:spPr>
          <a:xfrm>
            <a:off x="299508" y="1053575"/>
            <a:ext cx="87073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Patienten wollen in ihrer Gesamtheit und mit all ihren Bedürfnissen wahr und ernst genommen werden</a:t>
            </a:r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Patienten erwarten eine empathische und ehrliche Begleitung sowie einen respektvollen Umgang.</a:t>
            </a:r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Patienten erwarten Unterstützung bei der Erhaltung der eigenen Souveränität.</a:t>
            </a:r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Patienten erwarten, dass das Therapieziel und mögliche Bewältigungsstrategien zusammen mit ihnen festgelegt werden.</a:t>
            </a:r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Patienten erwarten die Linderung der Symptome: Schmerzen, Atemnot, Übelkeit, Erbrechen, Angst, Depression, Unruhe 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Patienten erwarten Sicherheit und Zuversicht, weil sie große Angst haben, dass sie leiden müssen und dieses Leid nicht aushalten.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8338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9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6312023"/>
            <a:ext cx="9144000" cy="545977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6312023"/>
            <a:ext cx="1695635" cy="545977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1695635" cy="1052513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pic>
        <p:nvPicPr>
          <p:cNvPr id="15" name="Bild 6" descr="APS_Logo_2011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567" y="293787"/>
            <a:ext cx="1460500" cy="57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856482" y="444744"/>
            <a:ext cx="6481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Die Erwartung des Patienten an den Arzt</a:t>
            </a:r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>
          <a:xfrm>
            <a:off x="6553200" y="6403485"/>
            <a:ext cx="2133600" cy="365125"/>
          </a:xfrm>
        </p:spPr>
        <p:txBody>
          <a:bodyPr/>
          <a:lstStyle/>
          <a:p>
            <a:pPr>
              <a:defRPr/>
            </a:pPr>
            <a:fld id="{427BB4BF-B088-41D0-9AA0-78672EA2427C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13" name="Textfeld 23"/>
          <p:cNvSpPr txBox="1"/>
          <p:nvPr/>
        </p:nvSpPr>
        <p:spPr>
          <a:xfrm>
            <a:off x="3779912" y="6453336"/>
            <a:ext cx="2520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dirty="0">
                <a:solidFill>
                  <a:srgbClr val="254061"/>
                </a:solidFill>
              </a:rPr>
              <a:t>Aktionsbündnis Patientensicherheit e.V.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C583B2D-DB08-4796-9804-7434B6A232DE}"/>
              </a:ext>
            </a:extLst>
          </p:cNvPr>
          <p:cNvSpPr txBox="1"/>
          <p:nvPr/>
        </p:nvSpPr>
        <p:spPr>
          <a:xfrm>
            <a:off x="576258" y="1859340"/>
            <a:ext cx="7743145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Patienten erwarten, dass Ärzte sich mit dem Thema intensiv</a:t>
            </a:r>
          </a:p>
          <a:p>
            <a:pPr indent="360363"/>
            <a:r>
              <a:rPr lang="de-DE" sz="2000" dirty="0"/>
              <a:t>auseinandergesetzt haben, damit sie authentisch und souverän</a:t>
            </a:r>
          </a:p>
          <a:p>
            <a:pPr indent="360363"/>
            <a:r>
              <a:rPr lang="de-DE" sz="2000" dirty="0"/>
              <a:t>auftreten können.</a:t>
            </a:r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Patienten erwarten, dass Ärzte sie unterstützen, den Tagen</a:t>
            </a:r>
          </a:p>
          <a:p>
            <a:pPr indent="360363"/>
            <a:r>
              <a:rPr lang="de-DE" sz="2000" dirty="0"/>
              <a:t>mehr Leben zu geben, nicht dem Leben mehr Tage.</a:t>
            </a:r>
          </a:p>
          <a:p>
            <a:pPr indent="360363"/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Patienten erwarten Hilfe und Begleitung bei der Umsetzung</a:t>
            </a:r>
          </a:p>
          <a:p>
            <a:pPr indent="360363"/>
            <a:r>
              <a:rPr lang="de-DE" sz="2000" dirty="0"/>
              <a:t>des Todeswunsches.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0060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9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6312023"/>
            <a:ext cx="9144000" cy="545977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6312023"/>
            <a:ext cx="1695635" cy="545977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1695635" cy="1052513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pic>
        <p:nvPicPr>
          <p:cNvPr id="15" name="Bild 6" descr="APS_Logo_2011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567" y="293787"/>
            <a:ext cx="1460500" cy="57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856482" y="444744"/>
            <a:ext cx="511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Agenda</a:t>
            </a:r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>
          <a:xfrm>
            <a:off x="6553200" y="6403485"/>
            <a:ext cx="2133600" cy="365125"/>
          </a:xfrm>
        </p:spPr>
        <p:txBody>
          <a:bodyPr/>
          <a:lstStyle/>
          <a:p>
            <a:pPr>
              <a:defRPr/>
            </a:pPr>
            <a:fld id="{427BB4BF-B088-41D0-9AA0-78672EA2427C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000700" y="1439052"/>
            <a:ext cx="6830318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4767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de-DE" sz="2400" dirty="0"/>
              <a:t>Das Aktionsbündnis Patientensicherheit</a:t>
            </a:r>
          </a:p>
          <a:p>
            <a:pPr marL="457200" indent="-457200" defTabSz="4476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Der Todeswunsch</a:t>
            </a:r>
          </a:p>
          <a:p>
            <a:pPr marL="457200" indent="-457200" defTabSz="4476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Die Erwartung des Patienten an den Arzt</a:t>
            </a:r>
          </a:p>
          <a:p>
            <a:pPr marL="457200" indent="-457200" defTabSz="4476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400" b="1" dirty="0"/>
              <a:t>Fazit</a:t>
            </a:r>
          </a:p>
        </p:txBody>
      </p:sp>
      <p:sp>
        <p:nvSpPr>
          <p:cNvPr id="13" name="Textfeld 23"/>
          <p:cNvSpPr txBox="1"/>
          <p:nvPr/>
        </p:nvSpPr>
        <p:spPr>
          <a:xfrm>
            <a:off x="3779912" y="6453336"/>
            <a:ext cx="2520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dirty="0">
                <a:solidFill>
                  <a:srgbClr val="254061"/>
                </a:solidFill>
              </a:rPr>
              <a:t>Aktionsbündnis Patientensicherheit e.V.</a:t>
            </a:r>
          </a:p>
        </p:txBody>
      </p:sp>
    </p:spTree>
    <p:extLst>
      <p:ext uri="{BB962C8B-B14F-4D97-AF65-F5344CB8AC3E}">
        <p14:creationId xmlns:p14="http://schemas.microsoft.com/office/powerpoint/2010/main" val="1335068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9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6312023"/>
            <a:ext cx="9144000" cy="545977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6312023"/>
            <a:ext cx="1695635" cy="545977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1695635" cy="1052513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pic>
        <p:nvPicPr>
          <p:cNvPr id="15" name="Bild 6" descr="APS_Logo_2011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567" y="293787"/>
            <a:ext cx="1460500" cy="57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856482" y="444744"/>
            <a:ext cx="511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Fazit – Gute Nachricht</a:t>
            </a:r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>
          <a:xfrm>
            <a:off x="6553200" y="6403485"/>
            <a:ext cx="2133600" cy="365125"/>
          </a:xfrm>
        </p:spPr>
        <p:txBody>
          <a:bodyPr/>
          <a:lstStyle/>
          <a:p>
            <a:pPr>
              <a:defRPr/>
            </a:pPr>
            <a:fld id="{427BB4BF-B088-41D0-9AA0-78672EA2427C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13" name="Textfeld 23"/>
          <p:cNvSpPr txBox="1"/>
          <p:nvPr/>
        </p:nvSpPr>
        <p:spPr>
          <a:xfrm>
            <a:off x="3779912" y="6453336"/>
            <a:ext cx="2520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dirty="0">
                <a:solidFill>
                  <a:srgbClr val="254061"/>
                </a:solidFill>
              </a:rPr>
              <a:t>Aktionsbündnis Patientensicherheit e.V.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3C8C96B-0ECC-402E-80DE-0F62373EE08D}"/>
              </a:ext>
            </a:extLst>
          </p:cNvPr>
          <p:cNvSpPr/>
          <p:nvPr/>
        </p:nvSpPr>
        <p:spPr>
          <a:xfrm>
            <a:off x="354330" y="1799452"/>
            <a:ext cx="8652510" cy="3760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den letzten Jahren hat sich viel verändert.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 gesellschaftliche Diskussion über das Thema hat die Politik dazu veranlasst, zu reagieren und Geld für strukturelle Veränderungen bereit zu stellen.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gibt es eine wachsende Anzahl von Palliativmedizinern.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 Palliativmedizin ist mittlerweile in die studentische Ausbildung integriert.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gibt Palliativbeauftragte in Kliniken und vor allen Dingen ambulant arbeitende Palliativnetze. </a:t>
            </a:r>
            <a:endParaRPr lang="de-D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22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9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6312023"/>
            <a:ext cx="9144000" cy="545977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6312023"/>
            <a:ext cx="1695635" cy="545977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1695635" cy="1052513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pic>
        <p:nvPicPr>
          <p:cNvPr id="15" name="Bild 6" descr="APS_Logo_2011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567" y="293787"/>
            <a:ext cx="1460500" cy="57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856482" y="444744"/>
            <a:ext cx="511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Fazit – Luft nach oben</a:t>
            </a:r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>
          <a:xfrm>
            <a:off x="6553200" y="6403485"/>
            <a:ext cx="2133600" cy="365125"/>
          </a:xfrm>
        </p:spPr>
        <p:txBody>
          <a:bodyPr/>
          <a:lstStyle/>
          <a:p>
            <a:pPr>
              <a:defRPr/>
            </a:pPr>
            <a:fld id="{427BB4BF-B088-41D0-9AA0-78672EA2427C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13" name="Textfeld 23"/>
          <p:cNvSpPr txBox="1"/>
          <p:nvPr/>
        </p:nvSpPr>
        <p:spPr>
          <a:xfrm>
            <a:off x="3779912" y="6453336"/>
            <a:ext cx="2520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dirty="0">
                <a:solidFill>
                  <a:srgbClr val="254061"/>
                </a:solidFill>
              </a:rPr>
              <a:t>Aktionsbündnis Patientensicherheit e.V.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BB0E496-ECB3-4B9D-8373-1496F44CC8D2}"/>
              </a:ext>
            </a:extLst>
          </p:cNvPr>
          <p:cNvSpPr/>
          <p:nvPr/>
        </p:nvSpPr>
        <p:spPr>
          <a:xfrm>
            <a:off x="320040" y="1608153"/>
            <a:ext cx="84924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Palliativmediziner stehen nicht flächendeckend zur Verfügung. Es gibt große regionale Unterschiede.</a:t>
            </a:r>
          </a:p>
          <a:p>
            <a:endParaRPr lang="de-DE" sz="2000" dirty="0"/>
          </a:p>
          <a:p>
            <a:r>
              <a:rPr lang="de-DE" sz="2000" dirty="0"/>
              <a:t>Palliativmedizin und psychoonkologische Tools sind mittlerweile in der Onkologie akzeptiert.</a:t>
            </a:r>
          </a:p>
          <a:p>
            <a:r>
              <a:rPr lang="de-DE" sz="2000" dirty="0"/>
              <a:t>Es gibt allerdings auch eine Vielzahl von unheilbaren, limitierenden chronischen Erkrankungen, die nicht onkologischen Ursprungs sind, hier ist sicherlich noch Nachholbedarf.</a:t>
            </a:r>
          </a:p>
          <a:p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43483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9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6312023"/>
            <a:ext cx="9144000" cy="545977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6312023"/>
            <a:ext cx="1695635" cy="545977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1695635" cy="1052513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pic>
        <p:nvPicPr>
          <p:cNvPr id="15" name="Bild 6" descr="APS_Logo_2011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567" y="293787"/>
            <a:ext cx="1460500" cy="57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856482" y="444744"/>
            <a:ext cx="511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Interessenskonflikte</a:t>
            </a:r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>
          <a:xfrm>
            <a:off x="6553200" y="6403485"/>
            <a:ext cx="2133600" cy="365125"/>
          </a:xfrm>
        </p:spPr>
        <p:txBody>
          <a:bodyPr/>
          <a:lstStyle/>
          <a:p>
            <a:pPr>
              <a:defRPr/>
            </a:pPr>
            <a:fld id="{427BB4BF-B088-41D0-9AA0-78672EA2427C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17567" y="1497257"/>
            <a:ext cx="90264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000" dirty="0"/>
              <a:t>Arbeitgeber: 	Universitätsklinikum Essen</a:t>
            </a:r>
          </a:p>
          <a:p>
            <a:r>
              <a:rPr lang="de-DE" altLang="de-DE" sz="2000" dirty="0"/>
              <a:t>Position:		Chief Patient </a:t>
            </a:r>
            <a:r>
              <a:rPr lang="de-DE" altLang="de-DE" sz="2000" dirty="0" err="1"/>
              <a:t>Safety</a:t>
            </a:r>
            <a:r>
              <a:rPr lang="de-DE" altLang="de-DE" sz="2000" dirty="0"/>
              <a:t> Officer</a:t>
            </a:r>
          </a:p>
          <a:p>
            <a:r>
              <a:rPr lang="de-DE" altLang="de-DE" sz="2000" dirty="0"/>
              <a:t>Ausbildung:		Fachärztin für Anästhesiologie</a:t>
            </a:r>
          </a:p>
          <a:p>
            <a:r>
              <a:rPr lang="de-DE" altLang="de-DE" sz="2000" dirty="0"/>
              <a:t>				Zusatzbezeichnung: Ärztliches Qualitätsmanagement</a:t>
            </a:r>
          </a:p>
          <a:p>
            <a:r>
              <a:rPr lang="de-DE" altLang="de-DE" sz="2000" dirty="0"/>
              <a:t>				Klinische Risikomanagerin nach ONR 49003:2014</a:t>
            </a:r>
          </a:p>
          <a:p>
            <a:endParaRPr lang="de-DE" altLang="de-DE" sz="2000" dirty="0"/>
          </a:p>
          <a:p>
            <a:r>
              <a:rPr lang="de-DE" altLang="de-DE" sz="2000" dirty="0"/>
              <a:t>Ehrenämter:	Vorsitzende Aktionsbündnis Patientensicherheit e.V.</a:t>
            </a:r>
          </a:p>
          <a:p>
            <a:r>
              <a:rPr lang="de-DE" altLang="de-DE" sz="2000" dirty="0"/>
              <a:t>				Im Rahmen des Ehrenamtes erfolgen Erstattungen von 						Reisetätigkeiten</a:t>
            </a:r>
          </a:p>
          <a:p>
            <a:endParaRPr lang="de-DE" altLang="de-DE" sz="2000" dirty="0"/>
          </a:p>
          <a:p>
            <a:r>
              <a:rPr lang="de-DE" altLang="de-DE" sz="2000" dirty="0"/>
              <a:t>Persönliche finanzielle Verflechtungen mit Industrieunternehmen oder anderen Akteuren im Gesundheitswesen bestehen nicht</a:t>
            </a:r>
          </a:p>
        </p:txBody>
      </p:sp>
      <p:sp>
        <p:nvSpPr>
          <p:cNvPr id="13" name="Textfeld 23"/>
          <p:cNvSpPr txBox="1"/>
          <p:nvPr/>
        </p:nvSpPr>
        <p:spPr>
          <a:xfrm>
            <a:off x="3779912" y="6453336"/>
            <a:ext cx="2520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dirty="0">
                <a:solidFill>
                  <a:srgbClr val="254061"/>
                </a:solidFill>
              </a:rPr>
              <a:t>Aktionsbündnis Patientensicherheit e.V.</a:t>
            </a:r>
          </a:p>
        </p:txBody>
      </p:sp>
    </p:spTree>
    <p:extLst>
      <p:ext uri="{BB962C8B-B14F-4D97-AF65-F5344CB8AC3E}">
        <p14:creationId xmlns:p14="http://schemas.microsoft.com/office/powerpoint/2010/main" val="4090068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9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6312023"/>
            <a:ext cx="9144000" cy="545977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6312023"/>
            <a:ext cx="1695635" cy="545977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1695635" cy="1052513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pic>
        <p:nvPicPr>
          <p:cNvPr id="15" name="Bild 6" descr="APS_Logo_2011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567" y="293787"/>
            <a:ext cx="1460500" cy="57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856482" y="444744"/>
            <a:ext cx="511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Fazit – Sterbekultur entwickeln</a:t>
            </a:r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>
          <a:xfrm>
            <a:off x="6553200" y="6403485"/>
            <a:ext cx="2133600" cy="365125"/>
          </a:xfrm>
        </p:spPr>
        <p:txBody>
          <a:bodyPr/>
          <a:lstStyle/>
          <a:p>
            <a:pPr>
              <a:defRPr/>
            </a:pPr>
            <a:fld id="{427BB4BF-B088-41D0-9AA0-78672EA2427C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13" name="Textfeld 23"/>
          <p:cNvSpPr txBox="1"/>
          <p:nvPr/>
        </p:nvSpPr>
        <p:spPr>
          <a:xfrm>
            <a:off x="3779912" y="6453336"/>
            <a:ext cx="2520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dirty="0">
                <a:solidFill>
                  <a:srgbClr val="254061"/>
                </a:solidFill>
              </a:rPr>
              <a:t>Aktionsbündnis Patientensicherheit e.V.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BB0E496-ECB3-4B9D-8373-1496F44CC8D2}"/>
              </a:ext>
            </a:extLst>
          </p:cNvPr>
          <p:cNvSpPr/>
          <p:nvPr/>
        </p:nvSpPr>
        <p:spPr>
          <a:xfrm>
            <a:off x="320040" y="1608153"/>
            <a:ext cx="849249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000" dirty="0"/>
          </a:p>
          <a:p>
            <a:r>
              <a:rPr lang="de-DE" sz="2000" dirty="0"/>
              <a:t>Der Patientenwunsch, aus dem Leben zu scheiden, ist nach wie vor ein Tabu in der Arzt-Patienten-Beziehung.</a:t>
            </a:r>
          </a:p>
          <a:p>
            <a:endParaRPr lang="de-DE" sz="2000" dirty="0"/>
          </a:p>
          <a:p>
            <a:r>
              <a:rPr lang="de-DE" sz="2000" dirty="0"/>
              <a:t>Die Aufklärung von Patienten und ihren Angehörigen sowie Weiterbildung von Ärzten und Pflegenden zu diesem Thema sind unabdingbar.</a:t>
            </a:r>
          </a:p>
          <a:p>
            <a:endParaRPr lang="de-DE" sz="2000" dirty="0"/>
          </a:p>
          <a:p>
            <a:r>
              <a:rPr lang="de-DE" sz="2000" dirty="0"/>
              <a:t>Eine Sterbekultur kann sich nur entwickeln, wenn die gemeinsame Auseinandersetzung mit dem Thema Recht auf (Nicht-) Leben oder „</a:t>
            </a:r>
            <a:r>
              <a:rPr lang="de-DE" sz="2000" dirty="0" err="1"/>
              <a:t>Sterbenwollen</a:t>
            </a:r>
            <a:r>
              <a:rPr lang="de-DE" sz="2000" dirty="0"/>
              <a:t>“ als  ein gesamtgesellschaftlicher Prozess verstanden wird.</a:t>
            </a:r>
          </a:p>
        </p:txBody>
      </p:sp>
    </p:spTree>
    <p:extLst>
      <p:ext uri="{BB962C8B-B14F-4D97-AF65-F5344CB8AC3E}">
        <p14:creationId xmlns:p14="http://schemas.microsoft.com/office/powerpoint/2010/main" val="1375338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9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0" y="0"/>
            <a:ext cx="1695635" cy="6858000"/>
          </a:xfrm>
          <a:prstGeom prst="rect">
            <a:avLst/>
          </a:prstGeom>
          <a:solidFill>
            <a:srgbClr val="4F96C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6312023"/>
            <a:ext cx="9144000" cy="545977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6312023"/>
            <a:ext cx="1695635" cy="545977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1695635" cy="1052513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pic>
        <p:nvPicPr>
          <p:cNvPr id="15" name="Bild 6" descr="APS_Logo_2011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567" y="293787"/>
            <a:ext cx="1460500" cy="57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856482" y="444744"/>
            <a:ext cx="5118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2060"/>
                </a:solidFill>
              </a:rPr>
              <a:t>Kontakt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856482" y="1282045"/>
            <a:ext cx="6075406" cy="4054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pPr>
              <a:spcBef>
                <a:spcPts val="300"/>
              </a:spcBef>
            </a:pPr>
            <a:endParaRPr lang="de-DE" sz="2400" dirty="0"/>
          </a:p>
          <a:p>
            <a:pPr algn="r">
              <a:spcBef>
                <a:spcPts val="300"/>
              </a:spcBef>
            </a:pPr>
            <a:r>
              <a:rPr lang="de-DE" sz="2400" dirty="0"/>
              <a:t>Aktionsbündnis Patientensicherheit</a:t>
            </a:r>
          </a:p>
          <a:p>
            <a:pPr algn="r">
              <a:spcBef>
                <a:spcPts val="300"/>
              </a:spcBef>
            </a:pPr>
            <a:r>
              <a:rPr lang="de-DE" sz="2400" dirty="0"/>
              <a:t>Alte Jakobstraße 81</a:t>
            </a:r>
          </a:p>
          <a:p>
            <a:pPr algn="r">
              <a:spcBef>
                <a:spcPts val="300"/>
              </a:spcBef>
            </a:pPr>
            <a:r>
              <a:rPr lang="de-DE" sz="2400" dirty="0"/>
              <a:t>10179 Berlin</a:t>
            </a:r>
          </a:p>
          <a:p>
            <a:pPr algn="r">
              <a:spcBef>
                <a:spcPts val="300"/>
              </a:spcBef>
            </a:pPr>
            <a:r>
              <a:rPr lang="de-DE" sz="2400" dirty="0"/>
              <a:t>Fon + 49 (0)30 – 36 42 81 60</a:t>
            </a:r>
          </a:p>
          <a:p>
            <a:pPr algn="r">
              <a:spcBef>
                <a:spcPts val="300"/>
              </a:spcBef>
            </a:pPr>
            <a:r>
              <a:rPr lang="de-DE" sz="2400" dirty="0"/>
              <a:t>Fax + 49 (0) 30 – 36 42 81 611</a:t>
            </a:r>
          </a:p>
          <a:p>
            <a:pPr algn="r">
              <a:spcBef>
                <a:spcPts val="300"/>
              </a:spcBef>
            </a:pPr>
            <a:r>
              <a:rPr lang="de-DE" sz="2400" dirty="0"/>
              <a:t>E-Mail: </a:t>
            </a:r>
            <a:r>
              <a:rPr lang="de-DE" sz="2400" u="sng" dirty="0">
                <a:hlinkClick r:id="rId3"/>
              </a:rPr>
              <a:t>info@aps-ev.de</a:t>
            </a:r>
            <a:endParaRPr lang="de-DE" sz="24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553200" y="6403485"/>
            <a:ext cx="2133600" cy="365125"/>
          </a:xfrm>
        </p:spPr>
        <p:txBody>
          <a:bodyPr/>
          <a:lstStyle/>
          <a:p>
            <a:pPr>
              <a:defRPr/>
            </a:pPr>
            <a:fld id="{427BB4BF-B088-41D0-9AA0-78672EA2427C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13" name="Textfeld 23"/>
          <p:cNvSpPr txBox="1"/>
          <p:nvPr/>
        </p:nvSpPr>
        <p:spPr>
          <a:xfrm>
            <a:off x="3779912" y="6453336"/>
            <a:ext cx="2520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dirty="0">
                <a:solidFill>
                  <a:srgbClr val="254061"/>
                </a:solidFill>
              </a:rPr>
              <a:t>Aktionsbündnis Patientensicherheit e.V.</a:t>
            </a:r>
          </a:p>
        </p:txBody>
      </p:sp>
    </p:spTree>
    <p:extLst>
      <p:ext uri="{BB962C8B-B14F-4D97-AF65-F5344CB8AC3E}">
        <p14:creationId xmlns:p14="http://schemas.microsoft.com/office/powerpoint/2010/main" val="1010094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9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6312023"/>
            <a:ext cx="9144000" cy="545977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6312023"/>
            <a:ext cx="1695635" cy="545977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1695635" cy="1052513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pic>
        <p:nvPicPr>
          <p:cNvPr id="15" name="Bild 6" descr="APS_Logo_2011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567" y="293787"/>
            <a:ext cx="1460500" cy="57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856482" y="444744"/>
            <a:ext cx="511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Agenda</a:t>
            </a:r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>
          <a:xfrm>
            <a:off x="6553200" y="6403485"/>
            <a:ext cx="2133600" cy="365125"/>
          </a:xfrm>
        </p:spPr>
        <p:txBody>
          <a:bodyPr/>
          <a:lstStyle/>
          <a:p>
            <a:pPr>
              <a:defRPr/>
            </a:pPr>
            <a:fld id="{427BB4BF-B088-41D0-9AA0-78672EA2427C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000700" y="1497257"/>
            <a:ext cx="68303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4767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</a:pPr>
            <a:endParaRPr lang="de-DE" sz="2400" dirty="0"/>
          </a:p>
          <a:p>
            <a:pPr marL="457200" indent="-457200" defTabSz="44767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de-DE" sz="2400" b="1" dirty="0"/>
              <a:t>Das Aktionsbündnis Patientensicherheit</a:t>
            </a:r>
          </a:p>
          <a:p>
            <a:pPr marL="457200" indent="-457200" defTabSz="4476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Der Todeswunsch</a:t>
            </a:r>
          </a:p>
          <a:p>
            <a:pPr marL="457200" indent="-457200" defTabSz="4476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Die Erwartung des Patienten an den Arzt</a:t>
            </a:r>
          </a:p>
          <a:p>
            <a:pPr marL="457200" indent="-457200" defTabSz="4476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Fazit</a:t>
            </a:r>
          </a:p>
        </p:txBody>
      </p:sp>
      <p:sp>
        <p:nvSpPr>
          <p:cNvPr id="13" name="Textfeld 23"/>
          <p:cNvSpPr txBox="1"/>
          <p:nvPr/>
        </p:nvSpPr>
        <p:spPr>
          <a:xfrm>
            <a:off x="3779912" y="6453336"/>
            <a:ext cx="2520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dirty="0">
                <a:solidFill>
                  <a:srgbClr val="254061"/>
                </a:solidFill>
              </a:rPr>
              <a:t>Aktionsbündnis Patientensicherheit e.V.</a:t>
            </a:r>
          </a:p>
        </p:txBody>
      </p:sp>
    </p:spTree>
    <p:extLst>
      <p:ext uri="{BB962C8B-B14F-4D97-AF65-F5344CB8AC3E}">
        <p14:creationId xmlns:p14="http://schemas.microsoft.com/office/powerpoint/2010/main" val="307510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9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6312023"/>
            <a:ext cx="9144000" cy="545977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6312023"/>
            <a:ext cx="1695635" cy="545977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1695635" cy="1052513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pic>
        <p:nvPicPr>
          <p:cNvPr id="15" name="Bild 6" descr="APS_Logo_2011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567" y="293787"/>
            <a:ext cx="1460500" cy="57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>
          <a:xfrm>
            <a:off x="6553200" y="6403485"/>
            <a:ext cx="2133600" cy="365125"/>
          </a:xfrm>
        </p:spPr>
        <p:txBody>
          <a:bodyPr/>
          <a:lstStyle/>
          <a:p>
            <a:pPr>
              <a:defRPr/>
            </a:pPr>
            <a:fld id="{427BB4BF-B088-41D0-9AA0-78672EA2427C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13" name="Textfeld 23"/>
          <p:cNvSpPr txBox="1"/>
          <p:nvPr/>
        </p:nvSpPr>
        <p:spPr>
          <a:xfrm>
            <a:off x="3779912" y="6453336"/>
            <a:ext cx="2520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dirty="0">
                <a:solidFill>
                  <a:srgbClr val="254061"/>
                </a:solidFill>
              </a:rPr>
              <a:t>Aktionsbündnis Patientensicherheit e.V.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2907895-647C-4883-96F1-21B69403AE30}"/>
              </a:ext>
            </a:extLst>
          </p:cNvPr>
          <p:cNvSpPr txBox="1"/>
          <p:nvPr/>
        </p:nvSpPr>
        <p:spPr>
          <a:xfrm>
            <a:off x="690932" y="1897104"/>
            <a:ext cx="70713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altLang="de-DE" sz="2000" dirty="0"/>
              <a:t>gemeinnützig anerkannte Organisation, gegründet 2005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altLang="de-DE" sz="2000" dirty="0"/>
              <a:t>ca. 760 persönliche und institutionelle Mitglieder (natürliche und juristische Personen)</a:t>
            </a:r>
            <a:br>
              <a:rPr lang="de-DE" altLang="de-DE" sz="2000" dirty="0"/>
            </a:br>
            <a:r>
              <a:rPr lang="de-DE" altLang="de-DE" sz="2000" dirty="0"/>
              <a:t>aus allen Bereichen des Gesundheitswesens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altLang="de-DE" sz="2000" dirty="0"/>
              <a:t>aktive ehrenamtliche Mitarbeit </a:t>
            </a:r>
            <a:br>
              <a:rPr lang="de-DE" altLang="de-DE" sz="2000" dirty="0"/>
            </a:br>
            <a:r>
              <a:rPr lang="de-DE" altLang="de-DE" sz="2000" dirty="0"/>
              <a:t>von ca. 200 Mitgliedern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altLang="de-DE" sz="2000" dirty="0"/>
              <a:t>finanziert über Mitgliedsbeiträge, </a:t>
            </a:r>
            <a:br>
              <a:rPr lang="de-DE" altLang="de-DE" sz="2000" dirty="0"/>
            </a:br>
            <a:r>
              <a:rPr lang="de-DE" altLang="de-DE" sz="2000" dirty="0"/>
              <a:t>Spenden und (öffentliche) </a:t>
            </a:r>
            <a:br>
              <a:rPr lang="de-DE" altLang="de-DE" sz="2000" dirty="0"/>
            </a:br>
            <a:r>
              <a:rPr lang="de-DE" altLang="de-DE" sz="2000" dirty="0"/>
              <a:t>Projektförderung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altLang="de-DE" sz="2000" dirty="0"/>
              <a:t>Gesundheitsminister ist</a:t>
            </a:r>
            <a:br>
              <a:rPr lang="de-DE" altLang="de-DE" sz="2000" dirty="0"/>
            </a:br>
            <a:r>
              <a:rPr lang="de-DE" altLang="de-DE" sz="2000" dirty="0"/>
              <a:t>Schirmherr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914BBC0-FAC3-4BD9-AFB5-22DEF278E1A9}"/>
              </a:ext>
            </a:extLst>
          </p:cNvPr>
          <p:cNvSpPr txBox="1">
            <a:spLocks/>
          </p:cNvSpPr>
          <p:nvPr/>
        </p:nvSpPr>
        <p:spPr bwMode="auto">
          <a:xfrm>
            <a:off x="359229" y="1277332"/>
            <a:ext cx="8784772" cy="63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„Patientensicherheit ist ein gesellschaftlich akzeptierter Wert“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BA84D40-5F88-44B4-8140-8BDA5667640C}"/>
              </a:ext>
            </a:extLst>
          </p:cNvPr>
          <p:cNvSpPr txBox="1"/>
          <p:nvPr/>
        </p:nvSpPr>
        <p:spPr>
          <a:xfrm>
            <a:off x="1856482" y="404664"/>
            <a:ext cx="7287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Aktionsbündnis Patientensicherheit e.V.</a:t>
            </a:r>
          </a:p>
        </p:txBody>
      </p:sp>
      <p:pic>
        <p:nvPicPr>
          <p:cNvPr id="3" name="Grafik 2" descr="Ein Bild, das Person, darstellend, stehend, Foto enthält.&#10;&#10;Automatisch generierte Beschreibung">
            <a:extLst>
              <a:ext uri="{FF2B5EF4-FFF2-40B4-BE49-F238E27FC236}">
                <a16:creationId xmlns:a16="http://schemas.microsoft.com/office/drawing/2014/main" id="{4D7CC7D7-49AE-4A63-A83B-5DE08F548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233" y="3711742"/>
            <a:ext cx="4035967" cy="212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4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9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6312023"/>
            <a:ext cx="9144000" cy="545977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6312023"/>
            <a:ext cx="1695635" cy="545977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1695635" cy="1052513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pic>
        <p:nvPicPr>
          <p:cNvPr id="15" name="Bild 6" descr="APS_Logo_2011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567" y="293787"/>
            <a:ext cx="1460500" cy="57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>
          <a:xfrm>
            <a:off x="6553200" y="6403485"/>
            <a:ext cx="2133600" cy="365125"/>
          </a:xfrm>
        </p:spPr>
        <p:txBody>
          <a:bodyPr/>
          <a:lstStyle/>
          <a:p>
            <a:pPr>
              <a:defRPr/>
            </a:pPr>
            <a:fld id="{427BB4BF-B088-41D0-9AA0-78672EA2427C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13" name="Textfeld 23"/>
          <p:cNvSpPr txBox="1"/>
          <p:nvPr/>
        </p:nvSpPr>
        <p:spPr>
          <a:xfrm>
            <a:off x="3779912" y="6453336"/>
            <a:ext cx="2520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dirty="0">
                <a:solidFill>
                  <a:srgbClr val="254061"/>
                </a:solidFill>
              </a:rPr>
              <a:t>Aktionsbündnis Patientensicherheit e.V.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4B36535-9B71-4A81-88FB-13CBFB858A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42"/>
          <a:stretch/>
        </p:blipFill>
        <p:spPr>
          <a:xfrm>
            <a:off x="5992921" y="4000012"/>
            <a:ext cx="2974373" cy="210756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665374E-42F0-45CE-943C-0C6050537008}"/>
              </a:ext>
            </a:extLst>
          </p:cNvPr>
          <p:cNvSpPr txBox="1"/>
          <p:nvPr/>
        </p:nvSpPr>
        <p:spPr>
          <a:xfrm>
            <a:off x="847818" y="1981474"/>
            <a:ext cx="52481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sz="2000" dirty="0"/>
              <a:t>APS-Jahrestagungen mit mehr </a:t>
            </a:r>
            <a:br>
              <a:rPr lang="de-DE" sz="2000" dirty="0"/>
            </a:br>
            <a:r>
              <a:rPr lang="de-DE" sz="2000" dirty="0"/>
              <a:t>als 400 Teilnehmenden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sz="2000" dirty="0"/>
              <a:t>Verleihung des Deutschen Preises </a:t>
            </a:r>
            <a:br>
              <a:rPr lang="de-DE" sz="2000" dirty="0"/>
            </a:br>
            <a:r>
              <a:rPr lang="de-DE" sz="2000" dirty="0"/>
              <a:t>für Patientensicherheit</a:t>
            </a:r>
            <a:endParaRPr lang="de-DE" altLang="de-DE" sz="2000" dirty="0"/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altLang="de-DE" sz="2000" dirty="0"/>
              <a:t>Initiator für den </a:t>
            </a:r>
            <a:br>
              <a:rPr lang="de-DE" altLang="de-DE" sz="2000" dirty="0"/>
            </a:br>
            <a:r>
              <a:rPr lang="de-DE" altLang="de-DE" sz="2000" b="1" dirty="0"/>
              <a:t>Welttag der Patientensicherheit </a:t>
            </a:r>
            <a:br>
              <a:rPr lang="de-DE" altLang="de-DE" sz="2000" dirty="0"/>
            </a:br>
            <a:r>
              <a:rPr lang="de-DE" altLang="de-DE" sz="2000" dirty="0"/>
              <a:t>am 17. September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altLang="de-DE" sz="2000" dirty="0"/>
              <a:t>seit 2016 beteiligt am „Global </a:t>
            </a:r>
            <a:br>
              <a:rPr lang="de-DE" altLang="de-DE" sz="2000" dirty="0"/>
            </a:br>
            <a:r>
              <a:rPr lang="de-DE" altLang="de-DE" sz="2000" dirty="0"/>
              <a:t>Ministerial Summit on Patient Safety“</a:t>
            </a:r>
          </a:p>
          <a:p>
            <a:pPr>
              <a:spcBef>
                <a:spcPts val="1200"/>
              </a:spcBef>
              <a:buClr>
                <a:srgbClr val="FF0000"/>
              </a:buClr>
              <a:buSzPct val="120000"/>
            </a:pPr>
            <a:endParaRPr lang="de-DE" altLang="de-DE" sz="20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1FD6111-AFB8-45CE-A246-1390732E5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178" y="1953692"/>
            <a:ext cx="2842083" cy="18911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38A28E08-9B22-4118-A988-91907A7E185D}"/>
              </a:ext>
            </a:extLst>
          </p:cNvPr>
          <p:cNvSpPr txBox="1">
            <a:spLocks/>
          </p:cNvSpPr>
          <p:nvPr/>
        </p:nvSpPr>
        <p:spPr bwMode="auto">
          <a:xfrm>
            <a:off x="506654" y="1283550"/>
            <a:ext cx="7287518" cy="63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„Aus Fehlern lernen – miteinander lernen“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60E11B3-C274-4779-8E6B-16634B8F3A80}"/>
              </a:ext>
            </a:extLst>
          </p:cNvPr>
          <p:cNvSpPr txBox="1"/>
          <p:nvPr/>
        </p:nvSpPr>
        <p:spPr>
          <a:xfrm>
            <a:off x="1856482" y="404664"/>
            <a:ext cx="7287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Aktionsbündnis Patientensicherheit e.V.</a:t>
            </a:r>
          </a:p>
        </p:txBody>
      </p:sp>
    </p:spTree>
    <p:extLst>
      <p:ext uri="{BB962C8B-B14F-4D97-AF65-F5344CB8AC3E}">
        <p14:creationId xmlns:p14="http://schemas.microsoft.com/office/powerpoint/2010/main" val="34774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9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6312023"/>
            <a:ext cx="9144000" cy="545977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6312023"/>
            <a:ext cx="1695635" cy="545977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3267" y="-1"/>
            <a:ext cx="1695635" cy="1052513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pic>
        <p:nvPicPr>
          <p:cNvPr id="15" name="Bild 6" descr="APS_Logo_2011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567" y="293787"/>
            <a:ext cx="1460500" cy="57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>
          <a:xfrm>
            <a:off x="6553200" y="6403485"/>
            <a:ext cx="2133600" cy="365125"/>
          </a:xfrm>
        </p:spPr>
        <p:txBody>
          <a:bodyPr/>
          <a:lstStyle/>
          <a:p>
            <a:pPr>
              <a:defRPr/>
            </a:pPr>
            <a:fld id="{427BB4BF-B088-41D0-9AA0-78672EA2427C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13" name="Textfeld 23"/>
          <p:cNvSpPr txBox="1"/>
          <p:nvPr/>
        </p:nvSpPr>
        <p:spPr>
          <a:xfrm>
            <a:off x="3779912" y="6453336"/>
            <a:ext cx="2520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dirty="0">
                <a:solidFill>
                  <a:srgbClr val="254061"/>
                </a:solidFill>
              </a:rPr>
              <a:t>Aktionsbündnis Patientensicherheit e.V.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0C93C5C-DA33-410C-9791-959D90F96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39020" t="14388" r="37379" b="25187"/>
          <a:stretch>
            <a:fillRect/>
          </a:stretch>
        </p:blipFill>
        <p:spPr bwMode="auto">
          <a:xfrm rot="720000">
            <a:off x="5455013" y="2016145"/>
            <a:ext cx="761076" cy="109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AF4FF126-2B5B-43E5-9D8B-3C6FB014E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39230" t="14388" r="37484" b="25746"/>
          <a:stretch>
            <a:fillRect/>
          </a:stretch>
        </p:blipFill>
        <p:spPr bwMode="auto">
          <a:xfrm rot="720000">
            <a:off x="6140670" y="2039928"/>
            <a:ext cx="757949" cy="109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7E6E9939-5184-49FF-ABC2-9A0D6FB64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38587" t="16038" r="35993" b="18846"/>
          <a:stretch>
            <a:fillRect/>
          </a:stretch>
        </p:blipFill>
        <p:spPr bwMode="auto">
          <a:xfrm rot="720000">
            <a:off x="6823569" y="2083511"/>
            <a:ext cx="760702" cy="109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A34E1971-7791-44D9-8C73-A8CC040BA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39655" t="15061" r="37631" b="25233"/>
          <a:stretch>
            <a:fillRect/>
          </a:stretch>
        </p:blipFill>
        <p:spPr bwMode="auto">
          <a:xfrm rot="720000">
            <a:off x="5457952" y="3381525"/>
            <a:ext cx="755141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B9B9FF27-B4A4-473E-B38C-CA1563F24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38873" t="15061" r="36906" b="24673"/>
          <a:stretch>
            <a:fillRect/>
          </a:stretch>
        </p:blipFill>
        <p:spPr bwMode="auto">
          <a:xfrm rot="720000">
            <a:off x="6112194" y="3416555"/>
            <a:ext cx="797778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A9843F93-E39E-44CD-B4B1-AADF3C356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l="35735" t="17513" r="34773" b="8292"/>
          <a:stretch>
            <a:fillRect/>
          </a:stretch>
        </p:blipFill>
        <p:spPr bwMode="auto">
          <a:xfrm rot="720000">
            <a:off x="6813750" y="3437104"/>
            <a:ext cx="789025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BBE5FC3C-AF21-47E7-A9FC-C39212779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 l="51817" t="14388" r="17554" b="3918"/>
          <a:stretch>
            <a:fillRect/>
          </a:stretch>
        </p:blipFill>
        <p:spPr bwMode="auto">
          <a:xfrm rot="720000">
            <a:off x="7531595" y="3464965"/>
            <a:ext cx="744203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0AAB47F3-BE5F-414C-8A3E-5C2B68D5F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 l="34601" t="15061" r="33346" b="3125"/>
          <a:stretch>
            <a:fillRect/>
          </a:stretch>
        </p:blipFill>
        <p:spPr bwMode="auto">
          <a:xfrm rot="720000">
            <a:off x="5448227" y="4828658"/>
            <a:ext cx="777674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E7B3AE72-E1F4-4F0C-8F82-8E46DD3F2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 l="34394" t="15061" r="33346" b="4347"/>
          <a:stretch>
            <a:fillRect/>
          </a:stretch>
        </p:blipFill>
        <p:spPr bwMode="auto">
          <a:xfrm rot="720000">
            <a:off x="6121602" y="4830414"/>
            <a:ext cx="794557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60647582-32A4-4FEF-8A17-F64E4105E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 l="35904" t="17526" r="33067" b="5977"/>
          <a:stretch>
            <a:fillRect/>
          </a:stretch>
        </p:blipFill>
        <p:spPr bwMode="auto">
          <a:xfrm rot="720000">
            <a:off x="6804889" y="4831514"/>
            <a:ext cx="805138" cy="1116000"/>
          </a:xfrm>
          <a:prstGeom prst="rect">
            <a:avLst/>
          </a:prstGeom>
          <a:noFill/>
          <a:ln w="127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8B05ADBF-C2A9-4BAC-BBA8-DE3679A1C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 l="34291" t="15061" r="32193" b="4347"/>
          <a:stretch>
            <a:fillRect/>
          </a:stretch>
        </p:blipFill>
        <p:spPr bwMode="auto">
          <a:xfrm rot="720000">
            <a:off x="7495806" y="4823044"/>
            <a:ext cx="825494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95D55F82-E307-402C-99A0-F0531559A8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000">
            <a:off x="7507820" y="2089257"/>
            <a:ext cx="800894" cy="111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Rectangle 5">
            <a:extLst>
              <a:ext uri="{FF2B5EF4-FFF2-40B4-BE49-F238E27FC236}">
                <a16:creationId xmlns:a16="http://schemas.microsoft.com/office/drawing/2014/main" id="{FAF9CD20-575B-4329-9DF5-B11CA7C32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340" y="1938259"/>
            <a:ext cx="6018880" cy="391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Clr>
                <a:srgbClr val="E20A16"/>
              </a:buClr>
              <a:buFont typeface="Arial" panose="020B0604020202020204" pitchFamily="34" charset="0"/>
              <a:buChar char="•"/>
              <a:tabLst>
                <a:tab pos="1436688" algn="l"/>
              </a:tabLst>
              <a:defRPr/>
            </a:pPr>
            <a:r>
              <a:rPr lang="de-DE" sz="2000" dirty="0">
                <a:latin typeface="Arial" charset="0"/>
              </a:rPr>
              <a:t>Handlungsempfehlungen für </a:t>
            </a:r>
            <a:br>
              <a:rPr lang="de-DE" sz="2000" dirty="0">
                <a:latin typeface="Arial" charset="0"/>
              </a:rPr>
            </a:br>
            <a:r>
              <a:rPr lang="de-DE" sz="2000" dirty="0"/>
              <a:t>„Health Professionals“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E20A16"/>
              </a:buClr>
              <a:tabLst>
                <a:tab pos="1436688" algn="l"/>
              </a:tabLst>
              <a:defRPr/>
            </a:pPr>
            <a:endParaRPr lang="de-DE" sz="1000" dirty="0">
              <a:latin typeface="Arial" charset="0"/>
            </a:endParaRP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Clr>
                <a:srgbClr val="E20A16"/>
              </a:buClr>
              <a:buFont typeface="Arial" panose="020B0604020202020204" pitchFamily="34" charset="0"/>
              <a:buChar char="•"/>
              <a:tabLst>
                <a:tab pos="1436688" algn="l"/>
              </a:tabLst>
              <a:defRPr/>
            </a:pPr>
            <a:r>
              <a:rPr lang="de-DE" sz="2000" dirty="0"/>
              <a:t>Informationen für Patientinnen </a:t>
            </a:r>
            <a:br>
              <a:rPr lang="de-DE" sz="2000" dirty="0"/>
            </a:br>
            <a:r>
              <a:rPr lang="de-DE" sz="2000" dirty="0"/>
              <a:t>und Patienten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E20A16"/>
              </a:buClr>
              <a:tabLst>
                <a:tab pos="1436688" algn="l"/>
              </a:tabLst>
              <a:defRPr/>
            </a:pPr>
            <a:endParaRPr lang="de-DE" sz="1000" dirty="0">
              <a:latin typeface="Arial" charset="0"/>
            </a:endParaRP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Clr>
                <a:srgbClr val="E20A16"/>
              </a:buClr>
              <a:buFont typeface="Arial" panose="020B0604020202020204" pitchFamily="34" charset="0"/>
              <a:buChar char="•"/>
              <a:tabLst>
                <a:tab pos="1436688" algn="l"/>
              </a:tabLst>
              <a:defRPr/>
            </a:pPr>
            <a:r>
              <a:rPr lang="de-DE" sz="2000" dirty="0">
                <a:latin typeface="Arial" charset="0"/>
              </a:rPr>
              <a:t>Stellungnahmen zu aktuellen</a:t>
            </a:r>
            <a:br>
              <a:rPr lang="de-DE" sz="2000" dirty="0">
                <a:latin typeface="Arial" charset="0"/>
              </a:rPr>
            </a:br>
            <a:r>
              <a:rPr lang="de-DE" sz="2000" dirty="0">
                <a:latin typeface="Arial" charset="0"/>
              </a:rPr>
              <a:t>Themen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E20A16"/>
              </a:buClr>
              <a:tabLst>
                <a:tab pos="1436688" algn="l"/>
              </a:tabLst>
              <a:defRPr/>
            </a:pPr>
            <a:endParaRPr lang="de-DE" sz="1000" dirty="0">
              <a:solidFill>
                <a:srgbClr val="00335B"/>
              </a:solidFill>
            </a:endParaRPr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BFB33E81-2FF3-42FB-AB43-1316F87DF7FF}"/>
              </a:ext>
            </a:extLst>
          </p:cNvPr>
          <p:cNvSpPr txBox="1">
            <a:spLocks/>
          </p:cNvSpPr>
          <p:nvPr/>
        </p:nvSpPr>
        <p:spPr bwMode="auto">
          <a:xfrm>
            <a:off x="691712" y="1244515"/>
            <a:ext cx="7287518" cy="63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„Patientensicherheit geht alle an“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6BD97F2F-4E8F-4029-925A-5C0A45A7DC68}"/>
              </a:ext>
            </a:extLst>
          </p:cNvPr>
          <p:cNvSpPr txBox="1"/>
          <p:nvPr/>
        </p:nvSpPr>
        <p:spPr>
          <a:xfrm>
            <a:off x="1856482" y="404664"/>
            <a:ext cx="7287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Aktionsbündnis Patientensicherheit e.V.</a:t>
            </a:r>
          </a:p>
        </p:txBody>
      </p:sp>
    </p:spTree>
    <p:extLst>
      <p:ext uri="{BB962C8B-B14F-4D97-AF65-F5344CB8AC3E}">
        <p14:creationId xmlns:p14="http://schemas.microsoft.com/office/powerpoint/2010/main" val="1503295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9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6312023"/>
            <a:ext cx="9144000" cy="545977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6312023"/>
            <a:ext cx="1695635" cy="545977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1695635" cy="1052513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pic>
        <p:nvPicPr>
          <p:cNvPr id="15" name="Bild 6" descr="APS_Logo_2011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567" y="293787"/>
            <a:ext cx="1460500" cy="57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856482" y="444744"/>
            <a:ext cx="6481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Was ist „Patientensicherheit“ eigentlich? </a:t>
            </a:r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>
          <a:xfrm>
            <a:off x="6553200" y="6403485"/>
            <a:ext cx="2133600" cy="365125"/>
          </a:xfrm>
        </p:spPr>
        <p:txBody>
          <a:bodyPr/>
          <a:lstStyle/>
          <a:p>
            <a:pPr>
              <a:defRPr/>
            </a:pPr>
            <a:fld id="{427BB4BF-B088-41D0-9AA0-78672EA2427C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13" name="Textfeld 23"/>
          <p:cNvSpPr txBox="1"/>
          <p:nvPr/>
        </p:nvSpPr>
        <p:spPr>
          <a:xfrm>
            <a:off x="3779912" y="6453336"/>
            <a:ext cx="2520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dirty="0">
                <a:solidFill>
                  <a:srgbClr val="254061"/>
                </a:solidFill>
              </a:rPr>
              <a:t>Aktionsbündnis Patientensicherheit e.V.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C011A75-238E-43B1-B154-5A6F7376636B}"/>
              </a:ext>
            </a:extLst>
          </p:cNvPr>
          <p:cNvSpPr txBox="1"/>
          <p:nvPr/>
        </p:nvSpPr>
        <p:spPr>
          <a:xfrm>
            <a:off x="381000" y="2075648"/>
            <a:ext cx="8557259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dirty="0"/>
              <a:t>Der Ausgangspunkt ist das ärztlichen Selbstverständnis: „Primum </a:t>
            </a:r>
            <a:r>
              <a:rPr lang="de-DE" sz="2400" dirty="0" err="1"/>
              <a:t>nil</a:t>
            </a:r>
            <a:r>
              <a:rPr lang="de-DE" sz="2400" dirty="0"/>
              <a:t> </a:t>
            </a:r>
            <a:r>
              <a:rPr lang="de-DE" sz="2400" dirty="0" err="1"/>
              <a:t>nocere</a:t>
            </a:r>
            <a:r>
              <a:rPr lang="de-DE" sz="2400" dirty="0"/>
              <a:t>“</a:t>
            </a:r>
          </a:p>
          <a:p>
            <a:pPr>
              <a:spcAft>
                <a:spcPts val="600"/>
              </a:spcAft>
            </a:pPr>
            <a:endParaRPr lang="de-DE" sz="2400" dirty="0"/>
          </a:p>
          <a:p>
            <a:pPr>
              <a:spcAft>
                <a:spcPts val="600"/>
              </a:spcAft>
            </a:pPr>
            <a:r>
              <a:rPr lang="de-DE" sz="2400" dirty="0"/>
              <a:t>Der Kernbegriff ist das „vermeidbare unerwünschte Ereignis“ (VUE)</a:t>
            </a:r>
          </a:p>
          <a:p>
            <a:pPr>
              <a:spcAft>
                <a:spcPts val="600"/>
              </a:spcAft>
            </a:pPr>
            <a:endParaRPr lang="de-DE" sz="2400" dirty="0"/>
          </a:p>
          <a:p>
            <a:pPr>
              <a:spcAft>
                <a:spcPts val="600"/>
              </a:spcAft>
            </a:pPr>
            <a:r>
              <a:rPr lang="de-DE" sz="2400" dirty="0"/>
              <a:t>Definition (WHO 1999): „Abwesenheit von VUE“</a:t>
            </a:r>
          </a:p>
        </p:txBody>
      </p:sp>
    </p:spTree>
    <p:extLst>
      <p:ext uri="{BB962C8B-B14F-4D97-AF65-F5344CB8AC3E}">
        <p14:creationId xmlns:p14="http://schemas.microsoft.com/office/powerpoint/2010/main" val="74802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9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6312023"/>
            <a:ext cx="9144000" cy="545977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6312023"/>
            <a:ext cx="1695635" cy="545977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1695635" cy="1052513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pic>
        <p:nvPicPr>
          <p:cNvPr id="15" name="Bild 6" descr="APS_Logo_2011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567" y="293787"/>
            <a:ext cx="1460500" cy="57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856482" y="444744"/>
            <a:ext cx="6481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Was ist „Patientensicherheit“ eigentlich? </a:t>
            </a:r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>
          <a:xfrm>
            <a:off x="6553200" y="6403485"/>
            <a:ext cx="2133600" cy="365125"/>
          </a:xfrm>
        </p:spPr>
        <p:txBody>
          <a:bodyPr/>
          <a:lstStyle/>
          <a:p>
            <a:pPr>
              <a:defRPr/>
            </a:pPr>
            <a:fld id="{427BB4BF-B088-41D0-9AA0-78672EA2427C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13" name="Textfeld 23"/>
          <p:cNvSpPr txBox="1"/>
          <p:nvPr/>
        </p:nvSpPr>
        <p:spPr>
          <a:xfrm>
            <a:off x="3779912" y="6453336"/>
            <a:ext cx="2520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dirty="0">
                <a:solidFill>
                  <a:srgbClr val="254061"/>
                </a:solidFill>
              </a:rPr>
              <a:t>Aktionsbündnis Patientensicherheit e.V.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C011A75-238E-43B1-B154-5A6F7376636B}"/>
              </a:ext>
            </a:extLst>
          </p:cNvPr>
          <p:cNvSpPr txBox="1"/>
          <p:nvPr/>
        </p:nvSpPr>
        <p:spPr>
          <a:xfrm>
            <a:off x="381000" y="1412708"/>
            <a:ext cx="8648699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dirty="0"/>
              <a:t>Neue Definition Schrappe/Weißbuch Patientensicherheit 2018:</a:t>
            </a:r>
          </a:p>
          <a:p>
            <a:endParaRPr lang="de-DE" dirty="0"/>
          </a:p>
          <a:p>
            <a:r>
              <a:rPr lang="de-DE" b="1" dirty="0"/>
              <a:t>Patientensicherheit ist das aus der Perspektive der Patienten bestimmte Maß,</a:t>
            </a:r>
          </a:p>
          <a:p>
            <a:endParaRPr lang="de-DE" dirty="0"/>
          </a:p>
          <a:p>
            <a:r>
              <a:rPr lang="de-DE" dirty="0"/>
              <a:t>in dem handelnde Personen, Berufsgruppen, Teams, Organisationen, Verbände</a:t>
            </a:r>
          </a:p>
          <a:p>
            <a:r>
              <a:rPr lang="de-DE" dirty="0"/>
              <a:t>und das Gesundheitssystem</a:t>
            </a:r>
          </a:p>
          <a:p>
            <a:endParaRPr lang="de-DE" dirty="0"/>
          </a:p>
          <a:p>
            <a:r>
              <a:rPr lang="de-DE" dirty="0"/>
              <a:t>1. einen</a:t>
            </a:r>
            <a:r>
              <a:rPr lang="de-DE" b="1" dirty="0"/>
              <a:t> Zustand </a:t>
            </a:r>
            <a:r>
              <a:rPr lang="de-DE" dirty="0"/>
              <a:t>aufweisen, in dem unerwünschte Ereignisse selten auftreten,</a:t>
            </a:r>
          </a:p>
          <a:p>
            <a:r>
              <a:rPr lang="de-DE" dirty="0"/>
              <a:t>Sicherheitsverhalten gefördert wird und Risiken beherrscht werden,</a:t>
            </a:r>
          </a:p>
          <a:p>
            <a:endParaRPr lang="de-DE" dirty="0"/>
          </a:p>
          <a:p>
            <a:r>
              <a:rPr lang="de-DE" dirty="0"/>
              <a:t>2. über die </a:t>
            </a:r>
            <a:r>
              <a:rPr lang="de-DE" b="1" dirty="0"/>
              <a:t>Eigenschaft </a:t>
            </a:r>
            <a:r>
              <a:rPr lang="de-DE" dirty="0"/>
              <a:t>verfügen, Sicherheit als erstrebenswertes Ziel zu erkennen</a:t>
            </a:r>
          </a:p>
          <a:p>
            <a:r>
              <a:rPr lang="de-DE" dirty="0"/>
              <a:t>und realistische Optionen zur Verbesserung umzusetzen, und</a:t>
            </a:r>
          </a:p>
          <a:p>
            <a:endParaRPr lang="de-DE" dirty="0"/>
          </a:p>
          <a:p>
            <a:r>
              <a:rPr lang="de-DE" dirty="0"/>
              <a:t>3. in der </a:t>
            </a:r>
            <a:r>
              <a:rPr lang="de-DE" b="1" dirty="0"/>
              <a:t>Lage</a:t>
            </a:r>
            <a:r>
              <a:rPr lang="de-DE" dirty="0"/>
              <a:t> sind, ihre Innovationskompetenz in den Dienst der Verwirklichung von Sicherheit zu stellen.</a:t>
            </a:r>
          </a:p>
          <a:p>
            <a:pPr>
              <a:spcAft>
                <a:spcPts val="600"/>
              </a:spcAft>
            </a:pP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623002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9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6312023"/>
            <a:ext cx="9144000" cy="545977"/>
          </a:xfrm>
          <a:prstGeom prst="rect">
            <a:avLst/>
          </a:prstGeom>
          <a:solidFill>
            <a:srgbClr val="E0EC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6312023"/>
            <a:ext cx="1695635" cy="545977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1695635" cy="1052513"/>
          </a:xfrm>
          <a:prstGeom prst="rect">
            <a:avLst/>
          </a:prstGeom>
          <a:solidFill>
            <a:srgbClr val="B8D4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pic>
        <p:nvPicPr>
          <p:cNvPr id="15" name="Bild 6" descr="APS_Logo_2011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567" y="293787"/>
            <a:ext cx="1460500" cy="57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856482" y="444744"/>
            <a:ext cx="511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Agenda</a:t>
            </a:r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>
          <a:xfrm>
            <a:off x="6553200" y="6403485"/>
            <a:ext cx="2133600" cy="365125"/>
          </a:xfrm>
        </p:spPr>
        <p:txBody>
          <a:bodyPr/>
          <a:lstStyle/>
          <a:p>
            <a:pPr>
              <a:defRPr/>
            </a:pPr>
            <a:fld id="{427BB4BF-B088-41D0-9AA0-78672EA2427C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000700" y="1497257"/>
            <a:ext cx="6830318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4767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de-DE" sz="2400" dirty="0"/>
              <a:t>Das Aktionsbündnis Patientensicherheit</a:t>
            </a:r>
          </a:p>
          <a:p>
            <a:pPr marL="457200" indent="-457200" defTabSz="4476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400" b="1" dirty="0"/>
              <a:t>Der Todeswunsch</a:t>
            </a:r>
          </a:p>
          <a:p>
            <a:pPr marL="457200" indent="-457200" defTabSz="4476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Die Erwartung des Patienten an den Arzt</a:t>
            </a:r>
          </a:p>
          <a:p>
            <a:pPr marL="457200" indent="-457200" defTabSz="4476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Fazit</a:t>
            </a:r>
          </a:p>
        </p:txBody>
      </p:sp>
      <p:sp>
        <p:nvSpPr>
          <p:cNvPr id="13" name="Textfeld 23"/>
          <p:cNvSpPr txBox="1"/>
          <p:nvPr/>
        </p:nvSpPr>
        <p:spPr>
          <a:xfrm>
            <a:off x="3779912" y="6453336"/>
            <a:ext cx="2520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dirty="0">
                <a:solidFill>
                  <a:srgbClr val="254061"/>
                </a:solidFill>
              </a:rPr>
              <a:t>Aktionsbündnis Patientensicherheit e.V.</a:t>
            </a:r>
          </a:p>
        </p:txBody>
      </p:sp>
    </p:spTree>
    <p:extLst>
      <p:ext uri="{BB962C8B-B14F-4D97-AF65-F5344CB8AC3E}">
        <p14:creationId xmlns:p14="http://schemas.microsoft.com/office/powerpoint/2010/main" val="1676450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3FF70CF96F814ABE2448062D7EC3B1" ma:contentTypeVersion="1" ma:contentTypeDescription="Ein neues Dokument erstellen." ma:contentTypeScope="" ma:versionID="bb903984b9db1b7339c6c8c915ff8176">
  <xsd:schema xmlns:xsd="http://www.w3.org/2001/XMLSchema" xmlns:xs="http://www.w3.org/2001/XMLSchema" xmlns:p="http://schemas.microsoft.com/office/2006/metadata/properties" xmlns:ns3="84345610-90ca-4697-8732-409b551dee64" targetNamespace="http://schemas.microsoft.com/office/2006/metadata/properties" ma:root="true" ma:fieldsID="f52bf5fbbaa15ce4afcc7cd1f309a9fe" ns3:_="">
    <xsd:import namespace="84345610-90ca-4697-8732-409b551dee64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345610-90ca-4697-8732-409b551dee6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B771E6-4033-4167-99F6-BC45EF127B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345610-90ca-4697-8732-409b551dee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048B19-57E1-474D-A3E2-E66D6D04D9E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4345610-90ca-4697-8732-409b551dee6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FA9893F-CA66-4677-A751-EE0736A1B5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1344</Words>
  <Application>Microsoft Office PowerPoint</Application>
  <PresentationFormat>Bildschirmpräsentation (4:3)</PresentationFormat>
  <Paragraphs>231</Paragraphs>
  <Slides>21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9" baseType="lpstr">
      <vt:lpstr>&amp;quot</vt:lpstr>
      <vt:lpstr>Arial</vt:lpstr>
      <vt:lpstr>Arial Narrow</vt:lpstr>
      <vt:lpstr>Cabin</vt:lpstr>
      <vt:lpstr>Calibri</vt:lpstr>
      <vt:lpstr>inherit</vt:lpstr>
      <vt:lpstr>Playfair Display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Akzent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Conny Wiebe-Franzen</dc:creator>
  <cp:lastModifiedBy>Ruth Hecker</cp:lastModifiedBy>
  <cp:revision>410</cp:revision>
  <cp:lastPrinted>2014-05-09T06:49:59Z</cp:lastPrinted>
  <dcterms:created xsi:type="dcterms:W3CDTF">2014-03-10T11:18:36Z</dcterms:created>
  <dcterms:modified xsi:type="dcterms:W3CDTF">2019-11-08T21:29:01Z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0x0101005D3FF70CF96F814ABE2448062D7EC3B1</vt:lpwstr>
  </property>
  <property fmtid="{D5CDD505-2E9C-101B-9397-08002B2CF9AE}" pid="3" name="IsMyDocuments">
    <vt:bool>true</vt:bool>
  </property>
</Properties>
</file>