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1" r:id="rId2"/>
    <p:sldId id="384" r:id="rId3"/>
    <p:sldId id="358" r:id="rId4"/>
    <p:sldId id="403" r:id="rId5"/>
    <p:sldId id="388" r:id="rId6"/>
    <p:sldId id="374" r:id="rId7"/>
    <p:sldId id="389" r:id="rId8"/>
    <p:sldId id="400" r:id="rId9"/>
    <p:sldId id="364" r:id="rId10"/>
    <p:sldId id="375" r:id="rId11"/>
    <p:sldId id="376" r:id="rId12"/>
    <p:sldId id="377" r:id="rId13"/>
    <p:sldId id="378" r:id="rId14"/>
    <p:sldId id="379" r:id="rId15"/>
    <p:sldId id="401" r:id="rId16"/>
    <p:sldId id="367" r:id="rId17"/>
    <p:sldId id="368" r:id="rId18"/>
    <p:sldId id="393" r:id="rId19"/>
    <p:sldId id="397" r:id="rId20"/>
    <p:sldId id="404" r:id="rId21"/>
    <p:sldId id="369" r:id="rId22"/>
    <p:sldId id="382" r:id="rId23"/>
    <p:sldId id="387" r:id="rId24"/>
    <p:sldId id="399" r:id="rId25"/>
    <p:sldId id="398" r:id="rId26"/>
    <p:sldId id="371" r:id="rId27"/>
    <p:sldId id="395" r:id="rId28"/>
    <p:sldId id="396" r:id="rId29"/>
    <p:sldId id="394"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3840" userDrawn="1">
          <p15:clr>
            <a:srgbClr val="A4A3A4"/>
          </p15:clr>
        </p15:guide>
        <p15:guide id="3" orient="horz" pos="459" userDrawn="1">
          <p15:clr>
            <a:srgbClr val="A4A3A4"/>
          </p15:clr>
        </p15:guide>
        <p15:guide id="4" pos="8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FFCC00"/>
    <a:srgbClr val="FF6600"/>
    <a:srgbClr val="3FACCB"/>
    <a:srgbClr val="FFFF99"/>
    <a:srgbClr val="FFCC66"/>
    <a:srgbClr val="FFC04D"/>
    <a:srgbClr val="97AACB"/>
    <a:srgbClr val="BFBFB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54" autoAdjust="0"/>
    <p:restoredTop sz="95083" autoAdjust="0"/>
  </p:normalViewPr>
  <p:slideViewPr>
    <p:cSldViewPr snapToGrid="0">
      <p:cViewPr>
        <p:scale>
          <a:sx n="40" d="100"/>
          <a:sy n="40" d="100"/>
        </p:scale>
        <p:origin x="2106" y="510"/>
      </p:cViewPr>
      <p:guideLst>
        <p:guide orient="horz" pos="2296"/>
        <p:guide pos="3840"/>
        <p:guide orient="horz" pos="459"/>
        <p:guide pos="824"/>
      </p:guideLst>
    </p:cSldViewPr>
  </p:slideViewPr>
  <p:outlineViewPr>
    <p:cViewPr>
      <p:scale>
        <a:sx n="33" d="100"/>
        <a:sy n="33" d="100"/>
      </p:scale>
      <p:origin x="0" y="0"/>
    </p:cViewPr>
  </p:outlineViewPr>
  <p:notesTextViewPr>
    <p:cViewPr>
      <p:scale>
        <a:sx n="3" d="2"/>
        <a:sy n="3" d="2"/>
      </p:scale>
      <p:origin x="0" y="0"/>
    </p:cViewPr>
  </p:notesTextViewPr>
  <p:sorterViewPr>
    <p:cViewPr>
      <p:scale>
        <a:sx n="60" d="100"/>
        <a:sy n="60" d="100"/>
      </p:scale>
      <p:origin x="0" y="-2808"/>
    </p:cViewPr>
  </p:sorterViewPr>
  <p:notesViewPr>
    <p:cSldViewPr snapToGrid="0">
      <p:cViewPr varScale="1">
        <p:scale>
          <a:sx n="79" d="100"/>
          <a:sy n="79" d="100"/>
        </p:scale>
        <p:origin x="20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D402FD-238B-4292-9442-7A10B6808195}" type="datetimeFigureOut">
              <a:rPr lang="de-DE" smtClean="0"/>
              <a:t>09.11.2019</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E82D04-E530-4873-A9E8-DF0283B0D977}" type="slidenum">
              <a:rPr lang="de-DE" smtClean="0"/>
              <a:t>‹Nr.›</a:t>
            </a:fld>
            <a:endParaRPr lang="de-DE" dirty="0"/>
          </a:p>
        </p:txBody>
      </p:sp>
    </p:spTree>
    <p:extLst>
      <p:ext uri="{BB962C8B-B14F-4D97-AF65-F5344CB8AC3E}">
        <p14:creationId xmlns:p14="http://schemas.microsoft.com/office/powerpoint/2010/main" val="141784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0A50FF-25CB-4DC5-ABD7-312FED576C65}" type="datetimeFigureOut">
              <a:rPr lang="de-DE" smtClean="0"/>
              <a:t>09.11.2019</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4A520-BCA5-49C7-8522-CC783B76571D}" type="slidenum">
              <a:rPr lang="de-DE" smtClean="0"/>
              <a:t>‹Nr.›</a:t>
            </a:fld>
            <a:endParaRPr lang="de-DE" dirty="0"/>
          </a:p>
        </p:txBody>
      </p:sp>
    </p:spTree>
    <p:extLst>
      <p:ext uri="{BB962C8B-B14F-4D97-AF65-F5344CB8AC3E}">
        <p14:creationId xmlns:p14="http://schemas.microsoft.com/office/powerpoint/2010/main" val="1899716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814A520-BCA5-49C7-8522-CC783B76571D}" type="slidenum">
              <a:rPr lang="de-DE" smtClean="0"/>
              <a:t>1</a:t>
            </a:fld>
            <a:endParaRPr lang="de-DE" dirty="0"/>
          </a:p>
        </p:txBody>
      </p:sp>
    </p:spTree>
    <p:extLst>
      <p:ext uri="{BB962C8B-B14F-4D97-AF65-F5344CB8AC3E}">
        <p14:creationId xmlns:p14="http://schemas.microsoft.com/office/powerpoint/2010/main" val="1802798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814A520-BCA5-49C7-8522-CC783B76571D}" type="slidenum">
              <a:rPr lang="de-DE" smtClean="0"/>
              <a:t>29</a:t>
            </a:fld>
            <a:endParaRPr lang="de-DE" dirty="0"/>
          </a:p>
        </p:txBody>
      </p:sp>
    </p:spTree>
    <p:extLst>
      <p:ext uri="{BB962C8B-B14F-4D97-AF65-F5344CB8AC3E}">
        <p14:creationId xmlns:p14="http://schemas.microsoft.com/office/powerpoint/2010/main" val="813396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solidFill>
        <a:effectLst/>
      </p:bgPr>
    </p:bg>
    <p:spTree>
      <p:nvGrpSpPr>
        <p:cNvPr id="1" name=""/>
        <p:cNvGrpSpPr/>
        <p:nvPr/>
      </p:nvGrpSpPr>
      <p:grpSpPr>
        <a:xfrm>
          <a:off x="0" y="0"/>
          <a:ext cx="0" cy="0"/>
          <a:chOff x="0" y="0"/>
          <a:chExt cx="0" cy="0"/>
        </a:xfrm>
      </p:grpSpPr>
      <p:sp>
        <p:nvSpPr>
          <p:cNvPr id="4" name="Inhaltsplatzhalter 3"/>
          <p:cNvSpPr>
            <a:spLocks noGrp="1"/>
          </p:cNvSpPr>
          <p:nvPr>
            <p:ph sz="quarter" idx="10" hasCustomPrompt="1"/>
          </p:nvPr>
        </p:nvSpPr>
        <p:spPr>
          <a:xfrm>
            <a:off x="828675" y="2933700"/>
            <a:ext cx="5114925" cy="1773238"/>
          </a:xfrm>
          <a:prstGeom prst="rect">
            <a:avLst/>
          </a:prstGeom>
        </p:spPr>
        <p:txBody>
          <a:bodyPr/>
          <a:lstStyle>
            <a:lvl1pPr algn="r">
              <a:defRPr sz="1600" baseline="0">
                <a:solidFill>
                  <a:schemeClr val="tx1"/>
                </a:solidFill>
                <a:latin typeface="+mn-lt"/>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de-DE" sz="1600" dirty="0"/>
              <a:t>Prof. Dr. Torsten Verrel</a:t>
            </a:r>
          </a:p>
          <a:p>
            <a:pPr lvl="0"/>
            <a:r>
              <a:rPr lang="de-DE" sz="1600" dirty="0"/>
              <a:t>Kriminologisches Seminar</a:t>
            </a:r>
          </a:p>
          <a:p>
            <a:pPr lvl="0"/>
            <a:r>
              <a:rPr lang="de-DE" sz="1600" dirty="0"/>
              <a:t>Wintersemester 2016/2017</a:t>
            </a:r>
          </a:p>
          <a:p>
            <a:pPr lvl="0"/>
            <a:endParaRPr lang="de-DE" sz="1600" dirty="0"/>
          </a:p>
          <a:p>
            <a:pPr lvl="0"/>
            <a:endParaRPr lang="de-DE" dirty="0"/>
          </a:p>
        </p:txBody>
      </p:sp>
      <p:sp>
        <p:nvSpPr>
          <p:cNvPr id="6" name="Textfeld 1"/>
          <p:cNvSpPr txBox="1">
            <a:spLocks noChangeArrowheads="1"/>
          </p:cNvSpPr>
          <p:nvPr userDrawn="1"/>
        </p:nvSpPr>
        <p:spPr bwMode="auto">
          <a:xfrm>
            <a:off x="6879486" y="5118198"/>
            <a:ext cx="38827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800" dirty="0">
                <a:solidFill>
                  <a:srgbClr val="000000"/>
                </a:solidFill>
                <a:latin typeface="Calibri" panose="020F0502020204030204" pitchFamily="34" charset="0"/>
                <a:cs typeface="Arial" panose="020B0604020202020204" pitchFamily="34" charset="0"/>
              </a:rPr>
              <a:t>Copyright: Dr. Thomas Mauersberg / Universität Bonn</a:t>
            </a:r>
          </a:p>
        </p:txBody>
      </p:sp>
      <p:grpSp>
        <p:nvGrpSpPr>
          <p:cNvPr id="7" name="Gruppieren 6">
            <a:extLst>
              <a:ext uri="{FF2B5EF4-FFF2-40B4-BE49-F238E27FC236}">
                <a16:creationId xmlns:a16="http://schemas.microsoft.com/office/drawing/2014/main" id="{B7485298-6AC6-4567-AFB4-E62FDAC63F59}"/>
              </a:ext>
            </a:extLst>
          </p:cNvPr>
          <p:cNvGrpSpPr>
            <a:grpSpLocks noChangeAspect="1"/>
          </p:cNvGrpSpPr>
          <p:nvPr userDrawn="1"/>
        </p:nvGrpSpPr>
        <p:grpSpPr>
          <a:xfrm>
            <a:off x="5628845" y="0"/>
            <a:ext cx="6563156" cy="6249501"/>
            <a:chOff x="3778209" y="0"/>
            <a:chExt cx="5444993" cy="5184775"/>
          </a:xfrm>
        </p:grpSpPr>
        <p:pic>
          <p:nvPicPr>
            <p:cNvPr id="8" name="Grafik 7">
              <a:extLst>
                <a:ext uri="{FF2B5EF4-FFF2-40B4-BE49-F238E27FC236}">
                  <a16:creationId xmlns:a16="http://schemas.microsoft.com/office/drawing/2014/main" id="{91C6A3A7-D1A2-449F-BB87-91459AD377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78209" y="0"/>
              <a:ext cx="5444993" cy="5184775"/>
            </a:xfrm>
            <a:prstGeom prst="rect">
              <a:avLst/>
            </a:prstGeom>
          </p:spPr>
        </p:pic>
        <p:pic>
          <p:nvPicPr>
            <p:cNvPr id="9" name="Grafik 8">
              <a:extLst>
                <a:ext uri="{FF2B5EF4-FFF2-40B4-BE49-F238E27FC236}">
                  <a16:creationId xmlns:a16="http://schemas.microsoft.com/office/drawing/2014/main" id="{635653A1-FEC6-44AB-BE15-BEE3047A8A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0771" y="1620454"/>
              <a:ext cx="1975907" cy="2653200"/>
            </a:xfrm>
            <a:prstGeom prst="rect">
              <a:avLst/>
            </a:prstGeom>
          </p:spPr>
        </p:pic>
      </p:grpSp>
      <p:sp>
        <p:nvSpPr>
          <p:cNvPr id="2" name="Titel 1"/>
          <p:cNvSpPr>
            <a:spLocks noGrp="1"/>
          </p:cNvSpPr>
          <p:nvPr>
            <p:ph type="title"/>
          </p:nvPr>
        </p:nvSpPr>
        <p:spPr>
          <a:xfrm>
            <a:off x="828675" y="1436510"/>
            <a:ext cx="5114925" cy="1325563"/>
          </a:xfrm>
          <a:prstGeom prst="rect">
            <a:avLst/>
          </a:prstGeom>
        </p:spPr>
        <p:txBody>
          <a:bodyPr/>
          <a:lstStyle>
            <a:lvl1pPr algn="r">
              <a:defRPr sz="3600" b="1">
                <a:latin typeface="+mn-lt"/>
                <a:cs typeface="Times New Roman" panose="02020603050405020304" pitchFamily="18" charset="0"/>
              </a:defRPr>
            </a:lvl1pPr>
          </a:lstStyle>
          <a:p>
            <a:r>
              <a:rPr lang="de-DE" dirty="0"/>
              <a:t>Titelmasterformat durch Klicken bearbeiten</a:t>
            </a:r>
          </a:p>
        </p:txBody>
      </p:sp>
      <p:sp>
        <p:nvSpPr>
          <p:cNvPr id="3" name="Rechteck 2"/>
          <p:cNvSpPr/>
          <p:nvPr userDrawn="1"/>
        </p:nvSpPr>
        <p:spPr>
          <a:xfrm>
            <a:off x="2040673" y="6411951"/>
            <a:ext cx="9132849" cy="267629"/>
          </a:xfrm>
          <a:prstGeom prst="rect">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3331763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3" name="Textplatzhalter 4"/>
          <p:cNvSpPr>
            <a:spLocks noGrp="1"/>
          </p:cNvSpPr>
          <p:nvPr>
            <p:ph type="body" sz="quarter" idx="19" hasCustomPrompt="1"/>
          </p:nvPr>
        </p:nvSpPr>
        <p:spPr>
          <a:xfrm>
            <a:off x="619125" y="-7938"/>
            <a:ext cx="11572875" cy="581026"/>
          </a:xfrm>
          <a:prstGeom prst="rect">
            <a:avLst/>
          </a:prstGeom>
        </p:spPr>
        <p:txBody>
          <a:bodyPr anchor="ctr"/>
          <a:lstStyle>
            <a:lvl1pPr algn="l">
              <a:defRPr sz="2200" b="1">
                <a:solidFill>
                  <a:schemeClr val="tx1"/>
                </a:solidFill>
                <a:latin typeface="+mn-lt"/>
                <a:cs typeface="Arial" panose="020B0604020202020204" pitchFamily="34" charset="0"/>
              </a:defRPr>
            </a:lvl1pPr>
          </a:lstStyle>
          <a:p>
            <a:pPr lvl="0"/>
            <a:r>
              <a:rPr lang="de-DE" dirty="0"/>
              <a:t>Titel der Folie</a:t>
            </a:r>
          </a:p>
        </p:txBody>
      </p:sp>
    </p:spTree>
    <p:extLst>
      <p:ext uri="{BB962C8B-B14F-4D97-AF65-F5344CB8AC3E}">
        <p14:creationId xmlns:p14="http://schemas.microsoft.com/office/powerpoint/2010/main" val="40534089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1" name="Rectangle 4"/>
          <p:cNvSpPr>
            <a:spLocks noChangeArrowheads="1"/>
          </p:cNvSpPr>
          <p:nvPr userDrawn="1"/>
        </p:nvSpPr>
        <p:spPr bwMode="auto">
          <a:xfrm>
            <a:off x="1914525" y="1530350"/>
            <a:ext cx="585788" cy="584994"/>
          </a:xfrm>
          <a:prstGeom prst="rect">
            <a:avLst/>
          </a:prstGeom>
          <a:solidFill>
            <a:srgbClr val="2F5597"/>
          </a:solidFill>
          <a:ln w="9525">
            <a:noFill/>
            <a:miter lim="800000"/>
            <a:headEnd/>
            <a:tailEnd/>
          </a:ln>
        </p:spPr>
        <p:txBody>
          <a:bodyPr lIns="0" tIns="0" rIns="0" bIns="0" anchor="ctr"/>
          <a:lstStyle/>
          <a:p>
            <a:pPr algn="ctr" eaLnBrk="0" hangingPunct="0"/>
            <a:r>
              <a:rPr lang="de-DE" sz="2800" b="1" dirty="0">
                <a:solidFill>
                  <a:srgbClr val="FFFFFF"/>
                </a:solidFill>
                <a:latin typeface="+mn-lt"/>
                <a:cs typeface="Arial" panose="020B0604020202020204" pitchFamily="34" charset="0"/>
              </a:rPr>
              <a:t>1.</a:t>
            </a:r>
          </a:p>
        </p:txBody>
      </p:sp>
      <p:sp>
        <p:nvSpPr>
          <p:cNvPr id="12" name="Rectangle 4"/>
          <p:cNvSpPr>
            <a:spLocks noChangeArrowheads="1"/>
          </p:cNvSpPr>
          <p:nvPr userDrawn="1"/>
        </p:nvSpPr>
        <p:spPr bwMode="auto">
          <a:xfrm>
            <a:off x="1914525" y="2363490"/>
            <a:ext cx="585788" cy="584994"/>
          </a:xfrm>
          <a:prstGeom prst="rect">
            <a:avLst/>
          </a:prstGeom>
          <a:solidFill>
            <a:srgbClr val="2F5597"/>
          </a:solidFill>
          <a:ln w="9525">
            <a:noFill/>
            <a:miter lim="800000"/>
            <a:headEnd/>
            <a:tailEnd/>
          </a:ln>
        </p:spPr>
        <p:txBody>
          <a:bodyPr lIns="0" tIns="0" rIns="0" bIns="0" anchor="ctr"/>
          <a:lstStyle/>
          <a:p>
            <a:pPr marL="0" algn="ctr" defTabSz="914400" rtl="0" eaLnBrk="0" latinLnBrk="0" hangingPunct="0"/>
            <a:r>
              <a:rPr lang="de-DE" sz="2800" b="1" kern="1200" dirty="0">
                <a:solidFill>
                  <a:srgbClr val="FFFFFF"/>
                </a:solidFill>
                <a:latin typeface="+mn-lt"/>
                <a:ea typeface="+mn-ea"/>
                <a:cs typeface="Arial" panose="020B0604020202020204" pitchFamily="34" charset="0"/>
              </a:rPr>
              <a:t>2.</a:t>
            </a:r>
          </a:p>
        </p:txBody>
      </p:sp>
      <p:sp>
        <p:nvSpPr>
          <p:cNvPr id="13" name="Rectangle 4"/>
          <p:cNvSpPr>
            <a:spLocks noChangeArrowheads="1"/>
          </p:cNvSpPr>
          <p:nvPr userDrawn="1"/>
        </p:nvSpPr>
        <p:spPr bwMode="auto">
          <a:xfrm>
            <a:off x="1914525" y="3177447"/>
            <a:ext cx="585788" cy="584994"/>
          </a:xfrm>
          <a:prstGeom prst="rect">
            <a:avLst/>
          </a:prstGeom>
          <a:solidFill>
            <a:srgbClr val="2F5597"/>
          </a:solidFill>
          <a:ln w="9525">
            <a:noFill/>
            <a:miter lim="800000"/>
            <a:headEnd/>
            <a:tailEnd/>
          </a:ln>
        </p:spPr>
        <p:txBody>
          <a:bodyPr lIns="0" tIns="0" rIns="0" bIns="0" anchor="ctr"/>
          <a:lstStyle/>
          <a:p>
            <a:pPr algn="ctr" eaLnBrk="0" hangingPunct="0"/>
            <a:r>
              <a:rPr lang="de-DE" sz="2800" b="1" kern="1200" dirty="0">
                <a:solidFill>
                  <a:srgbClr val="FFFFFF"/>
                </a:solidFill>
                <a:latin typeface="+mn-lt"/>
                <a:ea typeface="+mn-ea"/>
                <a:cs typeface="Arial" panose="020B0604020202020204" pitchFamily="34" charset="0"/>
              </a:rPr>
              <a:t>3.</a:t>
            </a:r>
          </a:p>
        </p:txBody>
      </p:sp>
      <p:sp>
        <p:nvSpPr>
          <p:cNvPr id="14" name="Rectangle 4"/>
          <p:cNvSpPr>
            <a:spLocks noChangeArrowheads="1"/>
          </p:cNvSpPr>
          <p:nvPr userDrawn="1"/>
        </p:nvSpPr>
        <p:spPr bwMode="auto">
          <a:xfrm>
            <a:off x="1914525" y="4030960"/>
            <a:ext cx="585788" cy="584994"/>
          </a:xfrm>
          <a:prstGeom prst="rect">
            <a:avLst/>
          </a:prstGeom>
          <a:solidFill>
            <a:srgbClr val="2F5597"/>
          </a:solidFill>
          <a:ln w="9525">
            <a:noFill/>
            <a:miter lim="800000"/>
            <a:headEnd/>
            <a:tailEnd/>
          </a:ln>
        </p:spPr>
        <p:txBody>
          <a:bodyPr lIns="0" tIns="0" rIns="0" bIns="0" anchor="ctr"/>
          <a:lstStyle/>
          <a:p>
            <a:pPr marL="0" algn="ctr" defTabSz="914400" rtl="0" eaLnBrk="0" latinLnBrk="0" hangingPunct="0"/>
            <a:r>
              <a:rPr lang="de-DE" sz="2800" b="1" kern="1200" dirty="0">
                <a:solidFill>
                  <a:srgbClr val="FFFFFF"/>
                </a:solidFill>
                <a:latin typeface="+mn-lt"/>
                <a:ea typeface="+mn-ea"/>
                <a:cs typeface="Arial" panose="020B0604020202020204" pitchFamily="34" charset="0"/>
              </a:rPr>
              <a:t>4.</a:t>
            </a:r>
          </a:p>
        </p:txBody>
      </p:sp>
      <p:sp>
        <p:nvSpPr>
          <p:cNvPr id="22" name="Textplatzhalter 21"/>
          <p:cNvSpPr>
            <a:spLocks noGrp="1"/>
          </p:cNvSpPr>
          <p:nvPr>
            <p:ph type="body" sz="quarter" idx="14" hasCustomPrompt="1"/>
          </p:nvPr>
        </p:nvSpPr>
        <p:spPr>
          <a:xfrm>
            <a:off x="2917182" y="1603772"/>
            <a:ext cx="9091613" cy="438150"/>
          </a:xfrm>
          <a:prstGeom prst="rect">
            <a:avLst/>
          </a:prstGeom>
        </p:spPr>
        <p:txBody>
          <a:bodyPr/>
          <a:lstStyle>
            <a:lvl1pPr algn="l">
              <a:defRPr sz="2200" b="1">
                <a:solidFill>
                  <a:schemeClr val="tx1"/>
                </a:solidFill>
                <a:latin typeface="+mn-lt"/>
                <a:cs typeface="Arial" panose="020B0604020202020204" pitchFamily="34" charset="0"/>
              </a:defRPr>
            </a:lvl1pPr>
          </a:lstStyle>
          <a:p>
            <a:pPr lvl="0"/>
            <a:r>
              <a:rPr lang="de-DE" dirty="0"/>
              <a:t>Erster Punkt</a:t>
            </a:r>
          </a:p>
        </p:txBody>
      </p:sp>
      <p:sp>
        <p:nvSpPr>
          <p:cNvPr id="23" name="Textplatzhalter 21"/>
          <p:cNvSpPr>
            <a:spLocks noGrp="1"/>
          </p:cNvSpPr>
          <p:nvPr>
            <p:ph type="body" sz="quarter" idx="15" hasCustomPrompt="1"/>
          </p:nvPr>
        </p:nvSpPr>
        <p:spPr>
          <a:xfrm>
            <a:off x="2917181" y="2436912"/>
            <a:ext cx="9091613" cy="438150"/>
          </a:xfrm>
          <a:prstGeom prst="rect">
            <a:avLst/>
          </a:prstGeom>
        </p:spPr>
        <p:txBody>
          <a:bodyPr/>
          <a:lstStyle>
            <a:lvl1pPr algn="l">
              <a:defRPr lang="de-DE" sz="2200" b="1" kern="1200" dirty="0">
                <a:solidFill>
                  <a:schemeClr val="tx1"/>
                </a:solidFill>
                <a:latin typeface="+mn-lt"/>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Zweiter Punkt</a:t>
            </a:r>
          </a:p>
        </p:txBody>
      </p:sp>
      <p:sp>
        <p:nvSpPr>
          <p:cNvPr id="24" name="Textplatzhalter 21"/>
          <p:cNvSpPr>
            <a:spLocks noGrp="1"/>
          </p:cNvSpPr>
          <p:nvPr>
            <p:ph type="body" sz="quarter" idx="16" hasCustomPrompt="1"/>
          </p:nvPr>
        </p:nvSpPr>
        <p:spPr>
          <a:xfrm>
            <a:off x="2917180" y="3270052"/>
            <a:ext cx="9091613" cy="438150"/>
          </a:xfrm>
          <a:prstGeom prst="rect">
            <a:avLst/>
          </a:prstGeom>
        </p:spPr>
        <p:txBody>
          <a:bodyPr/>
          <a:lstStyle>
            <a:lvl1pPr algn="l">
              <a:defRPr lang="de-DE" sz="2200" b="1" kern="1200" dirty="0">
                <a:solidFill>
                  <a:schemeClr val="tx1"/>
                </a:solidFill>
                <a:latin typeface="+mn-lt"/>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Dritter Punkt</a:t>
            </a:r>
          </a:p>
        </p:txBody>
      </p:sp>
      <p:sp>
        <p:nvSpPr>
          <p:cNvPr id="25" name="Textplatzhalter 21"/>
          <p:cNvSpPr>
            <a:spLocks noGrp="1"/>
          </p:cNvSpPr>
          <p:nvPr>
            <p:ph type="body" sz="quarter" idx="17" hasCustomPrompt="1"/>
          </p:nvPr>
        </p:nvSpPr>
        <p:spPr>
          <a:xfrm>
            <a:off x="2917180" y="4104382"/>
            <a:ext cx="9091613" cy="438150"/>
          </a:xfrm>
          <a:prstGeom prst="rect">
            <a:avLst/>
          </a:prstGeom>
        </p:spPr>
        <p:txBody>
          <a:bodyPr/>
          <a:lstStyle>
            <a:lvl1pPr algn="l">
              <a:defRPr lang="de-DE" sz="2200" b="1" kern="1200" dirty="0">
                <a:solidFill>
                  <a:schemeClr val="tx1"/>
                </a:solidFill>
                <a:latin typeface="+mn-lt"/>
                <a:ea typeface="+mn-ea"/>
                <a:cs typeface="Arial" panose="020B0604020202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dirty="0"/>
              <a:t>Vierter Punkt</a:t>
            </a:r>
          </a:p>
        </p:txBody>
      </p:sp>
      <p:sp>
        <p:nvSpPr>
          <p:cNvPr id="16" name="Textplatzhalter 4"/>
          <p:cNvSpPr>
            <a:spLocks noGrp="1"/>
          </p:cNvSpPr>
          <p:nvPr>
            <p:ph type="body" sz="quarter" idx="19" hasCustomPrompt="1"/>
          </p:nvPr>
        </p:nvSpPr>
        <p:spPr>
          <a:xfrm>
            <a:off x="619125" y="-7938"/>
            <a:ext cx="11572875" cy="581026"/>
          </a:xfrm>
          <a:prstGeom prst="rect">
            <a:avLst/>
          </a:prstGeom>
        </p:spPr>
        <p:txBody>
          <a:bodyPr anchor="ctr"/>
          <a:lstStyle>
            <a:lvl1pPr algn="l">
              <a:defRPr sz="2200" b="1">
                <a:solidFill>
                  <a:schemeClr val="tx1"/>
                </a:solidFill>
                <a:latin typeface="+mn-lt"/>
                <a:cs typeface="Arial" panose="020B0604020202020204" pitchFamily="34" charset="0"/>
              </a:defRPr>
            </a:lvl1pPr>
          </a:lstStyle>
          <a:p>
            <a:pPr lvl="0"/>
            <a:r>
              <a:rPr lang="de-DE" dirty="0"/>
              <a:t>Titel der Folie</a:t>
            </a:r>
          </a:p>
        </p:txBody>
      </p:sp>
    </p:spTree>
    <p:extLst>
      <p:ext uri="{BB962C8B-B14F-4D97-AF65-F5344CB8AC3E}">
        <p14:creationId xmlns:p14="http://schemas.microsoft.com/office/powerpoint/2010/main" val="261062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4.16667E-7 -7.40741E-7 L -0.10625 0.00046 " pathEditMode="relative" rAng="0" ptsTypes="AA">
                                      <p:cBhvr>
                                        <p:cTn id="6" dur="2000" fill="hold"/>
                                        <p:tgtEl>
                                          <p:spTgt spid="11"/>
                                        </p:tgtEl>
                                        <p:attrNameLst>
                                          <p:attrName>ppt_x</p:attrName>
                                          <p:attrName>ppt_y</p:attrName>
                                        </p:attrNameLst>
                                      </p:cBhvr>
                                      <p:rCtr x="-5313" y="23"/>
                                    </p:animMotion>
                                  </p:childTnLst>
                                </p:cTn>
                              </p:par>
                              <p:par>
                                <p:cTn id="7" presetID="35" presetClass="path" presetSubtype="0" accel="50000" decel="50000" fill="hold" grpId="0" nodeType="withEffect">
                                  <p:stCondLst>
                                    <p:cond delay="0"/>
                                  </p:stCondLst>
                                  <p:childTnLst>
                                    <p:animMotion origin="layout" path="M 4.16667E-7 3.7037E-6 L -0.15977 0.00069 " pathEditMode="relative" rAng="0" ptsTypes="AA">
                                      <p:cBhvr>
                                        <p:cTn id="8" dur="2000" fill="hold"/>
                                        <p:tgtEl>
                                          <p:spTgt spid="12"/>
                                        </p:tgtEl>
                                        <p:attrNameLst>
                                          <p:attrName>ppt_x</p:attrName>
                                          <p:attrName>ppt_y</p:attrName>
                                        </p:attrNameLst>
                                      </p:cBhvr>
                                      <p:rCtr x="-7995" y="23"/>
                                    </p:animMotion>
                                  </p:childTnLst>
                                </p:cTn>
                              </p:par>
                              <p:par>
                                <p:cTn id="9" presetID="35" presetClass="path" presetSubtype="0" accel="50000" decel="50000" fill="hold" grpId="0" nodeType="withEffect">
                                  <p:stCondLst>
                                    <p:cond delay="0"/>
                                  </p:stCondLst>
                                  <p:childTnLst>
                                    <p:animMotion origin="layout" path="M 4.16667E-7 1.48148E-6 L -0.15977 0.00069 " pathEditMode="relative" rAng="0" ptsTypes="AA">
                                      <p:cBhvr>
                                        <p:cTn id="10" dur="2000" fill="hold"/>
                                        <p:tgtEl>
                                          <p:spTgt spid="13"/>
                                        </p:tgtEl>
                                        <p:attrNameLst>
                                          <p:attrName>ppt_x</p:attrName>
                                          <p:attrName>ppt_y</p:attrName>
                                        </p:attrNameLst>
                                      </p:cBhvr>
                                      <p:rCtr x="-7995" y="23"/>
                                    </p:animMotion>
                                  </p:childTnLst>
                                </p:cTn>
                              </p:par>
                              <p:par>
                                <p:cTn id="11" presetID="35" presetClass="path" presetSubtype="0" accel="50000" decel="50000" fill="hold" grpId="0" nodeType="withEffect">
                                  <p:stCondLst>
                                    <p:cond delay="0"/>
                                  </p:stCondLst>
                                  <p:childTnLst>
                                    <p:animMotion origin="layout" path="M 4.16667E-7 3.7037E-6 L -0.15977 0.00069 " pathEditMode="relative" rAng="0" ptsTypes="AA">
                                      <p:cBhvr>
                                        <p:cTn id="12" dur="2000" fill="hold"/>
                                        <p:tgtEl>
                                          <p:spTgt spid="14"/>
                                        </p:tgtEl>
                                        <p:attrNameLst>
                                          <p:attrName>ppt_x</p:attrName>
                                          <p:attrName>ppt_y</p:attrName>
                                        </p:attrNameLst>
                                      </p:cBhvr>
                                      <p:rCtr x="-7995" y="23"/>
                                    </p:animMotion>
                                  </p:childTnLst>
                                </p:cTn>
                              </p:par>
                              <p:par>
                                <p:cTn id="13" presetID="1" presetClass="emph" presetSubtype="2" fill="hold" nodeType="withEffect">
                                  <p:stCondLst>
                                    <p:cond delay="0"/>
                                  </p:stCondLst>
                                  <p:childTnLst>
                                    <p:animClr clrSpc="rgb" dir="cw">
                                      <p:cBhvr>
                                        <p:cTn id="14" dur="2000" fill="hold"/>
                                        <p:tgtEl>
                                          <p:spTgt spid="12"/>
                                        </p:tgtEl>
                                        <p:attrNameLst>
                                          <p:attrName>fillcolor</p:attrName>
                                        </p:attrNameLst>
                                      </p:cBhvr>
                                      <p:to>
                                        <a:srgbClr val="97AACB"/>
                                      </p:to>
                                    </p:animClr>
                                    <p:set>
                                      <p:cBhvr>
                                        <p:cTn id="15" dur="2000" fill="hold"/>
                                        <p:tgtEl>
                                          <p:spTgt spid="12"/>
                                        </p:tgtEl>
                                        <p:attrNameLst>
                                          <p:attrName>fill.type</p:attrName>
                                        </p:attrNameLst>
                                      </p:cBhvr>
                                      <p:to>
                                        <p:strVal val="solid"/>
                                      </p:to>
                                    </p:set>
                                    <p:set>
                                      <p:cBhvr>
                                        <p:cTn id="16" dur="2000" fill="hold"/>
                                        <p:tgtEl>
                                          <p:spTgt spid="12"/>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3"/>
                                        </p:tgtEl>
                                        <p:attrNameLst>
                                          <p:attrName>fillcolor</p:attrName>
                                        </p:attrNameLst>
                                      </p:cBhvr>
                                      <p:to>
                                        <a:srgbClr val="97AACB"/>
                                      </p:to>
                                    </p:animClr>
                                    <p:set>
                                      <p:cBhvr>
                                        <p:cTn id="19" dur="2000" fill="hold"/>
                                        <p:tgtEl>
                                          <p:spTgt spid="13"/>
                                        </p:tgtEl>
                                        <p:attrNameLst>
                                          <p:attrName>fill.type</p:attrName>
                                        </p:attrNameLst>
                                      </p:cBhvr>
                                      <p:to>
                                        <p:strVal val="solid"/>
                                      </p:to>
                                    </p:set>
                                    <p:set>
                                      <p:cBhvr>
                                        <p:cTn id="20" dur="2000" fill="hold"/>
                                        <p:tgtEl>
                                          <p:spTgt spid="13"/>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14"/>
                                        </p:tgtEl>
                                        <p:attrNameLst>
                                          <p:attrName>fillcolor</p:attrName>
                                        </p:attrNameLst>
                                      </p:cBhvr>
                                      <p:to>
                                        <a:srgbClr val="97AACB"/>
                                      </p:to>
                                    </p:animClr>
                                    <p:set>
                                      <p:cBhvr>
                                        <p:cTn id="23" dur="2000" fill="hold"/>
                                        <p:tgtEl>
                                          <p:spTgt spid="14"/>
                                        </p:tgtEl>
                                        <p:attrNameLst>
                                          <p:attrName>fill.type</p:attrName>
                                        </p:attrNameLst>
                                      </p:cBhvr>
                                      <p:to>
                                        <p:strVal val="solid"/>
                                      </p:to>
                                    </p:set>
                                    <p:set>
                                      <p:cBhvr>
                                        <p:cTn id="24" dur="2000" fill="hold"/>
                                        <p:tgtEl>
                                          <p:spTgt spid="14"/>
                                        </p:tgtEl>
                                        <p:attrNameLst>
                                          <p:attrName>fill.on</p:attrName>
                                        </p:attrNameLst>
                                      </p:cBhvr>
                                      <p:to>
                                        <p:strVal val="true"/>
                                      </p:to>
                                    </p:set>
                                  </p:childTnLst>
                                </p:cTn>
                              </p:par>
                              <p:par>
                                <p:cTn id="25" presetID="3" presetClass="emph" presetSubtype="2" fill="hold" grpId="1" nodeType="withEffect">
                                  <p:stCondLst>
                                    <p:cond delay="0"/>
                                  </p:stCondLst>
                                  <p:childTnLst>
                                    <p:animClr clrSpc="rgb" dir="cw">
                                      <p:cBhvr override="childStyle">
                                        <p:cTn id="26" dur="2000" fill="hold"/>
                                        <p:tgtEl>
                                          <p:spTgt spid="12"/>
                                        </p:tgtEl>
                                        <p:attrNameLst>
                                          <p:attrName>style.color</p:attrName>
                                        </p:attrNameLst>
                                      </p:cBhvr>
                                      <p:to>
                                        <a:srgbClr val="2F5597"/>
                                      </p:to>
                                    </p:animClr>
                                  </p:childTnLst>
                                </p:cTn>
                              </p:par>
                              <p:par>
                                <p:cTn id="27" presetID="3" presetClass="emph" presetSubtype="2" fill="hold" grpId="1" nodeType="withEffect">
                                  <p:stCondLst>
                                    <p:cond delay="0"/>
                                  </p:stCondLst>
                                  <p:childTnLst>
                                    <p:animClr clrSpc="rgb" dir="cw">
                                      <p:cBhvr override="childStyle">
                                        <p:cTn id="28" dur="2000" fill="hold"/>
                                        <p:tgtEl>
                                          <p:spTgt spid="13"/>
                                        </p:tgtEl>
                                        <p:attrNameLst>
                                          <p:attrName>style.color</p:attrName>
                                        </p:attrNameLst>
                                      </p:cBhvr>
                                      <p:to>
                                        <a:srgbClr val="2F5597"/>
                                      </p:to>
                                    </p:animClr>
                                  </p:childTnLst>
                                </p:cTn>
                              </p:par>
                              <p:par>
                                <p:cTn id="29" presetID="3" presetClass="emph" presetSubtype="2" fill="hold" grpId="1" nodeType="withEffect">
                                  <p:stCondLst>
                                    <p:cond delay="0"/>
                                  </p:stCondLst>
                                  <p:childTnLst>
                                    <p:animClr clrSpc="rgb" dir="cw">
                                      <p:cBhvr override="childStyle">
                                        <p:cTn id="30" dur="2000" fill="hold"/>
                                        <p:tgtEl>
                                          <p:spTgt spid="14"/>
                                        </p:tgtEl>
                                        <p:attrNameLst>
                                          <p:attrName>style.color</p:attrName>
                                        </p:attrNameLst>
                                      </p:cBhvr>
                                      <p:to>
                                        <a:srgbClr val="2F5597"/>
                                      </p:to>
                                    </p:animClr>
                                  </p:childTnLst>
                                </p:cTn>
                              </p:par>
                              <p:par>
                                <p:cTn id="31" presetID="10" presetClass="exit" presetSubtype="0" fill="hold" grpId="0" nodeType="withEffect">
                                  <p:stCondLst>
                                    <p:cond delay="0"/>
                                  </p:stCondLst>
                                  <p:childTnLst>
                                    <p:animEffect transition="out" filter="fade">
                                      <p:cBhvr>
                                        <p:cTn id="32" dur="500"/>
                                        <p:tgtEl>
                                          <p:spTgt spid="23">
                                            <p:txEl>
                                              <p:pRg st="0" end="0"/>
                                            </p:txEl>
                                          </p:spTgt>
                                        </p:tgtEl>
                                      </p:cBhvr>
                                    </p:animEffect>
                                    <p:set>
                                      <p:cBhvr>
                                        <p:cTn id="33" dur="1" fill="hold">
                                          <p:stCondLst>
                                            <p:cond delay="499"/>
                                          </p:stCondLst>
                                        </p:cTn>
                                        <p:tgtEl>
                                          <p:spTgt spid="23">
                                            <p:txEl>
                                              <p:pRg st="0" end="0"/>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4">
                                            <p:txEl>
                                              <p:pRg st="0" end="0"/>
                                            </p:txEl>
                                          </p:spTgt>
                                        </p:tgtEl>
                                      </p:cBhvr>
                                    </p:animEffect>
                                    <p:set>
                                      <p:cBhvr>
                                        <p:cTn id="36" dur="1" fill="hold">
                                          <p:stCondLst>
                                            <p:cond delay="499"/>
                                          </p:stCondLst>
                                        </p:cTn>
                                        <p:tgtEl>
                                          <p:spTgt spid="24">
                                            <p:txEl>
                                              <p:pRg st="0" end="0"/>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25">
                                            <p:txEl>
                                              <p:pRg st="0" end="0"/>
                                            </p:txEl>
                                          </p:spTgt>
                                        </p:tgtEl>
                                      </p:cBhvr>
                                    </p:animEffect>
                                    <p:set>
                                      <p:cBhvr>
                                        <p:cTn id="39" dur="1" fill="hold">
                                          <p:stCondLst>
                                            <p:cond delay="499"/>
                                          </p:stCondLst>
                                        </p:cTn>
                                        <p:tgtEl>
                                          <p:spTgt spid="25">
                                            <p:txEl>
                                              <p:pRg st="0" end="0"/>
                                            </p:txEl>
                                          </p:spTgt>
                                        </p:tgtEl>
                                        <p:attrNameLst>
                                          <p:attrName>style.visibility</p:attrName>
                                        </p:attrNameLst>
                                      </p:cBhvr>
                                      <p:to>
                                        <p:strVal val="hidden"/>
                                      </p:to>
                                    </p:set>
                                  </p:childTnLst>
                                </p:cTn>
                              </p:par>
                              <p:par>
                                <p:cTn id="40" presetID="35" presetClass="path" presetSubtype="0" accel="50000" decel="50000" fill="hold" grpId="0" nodeType="withEffect">
                                  <p:stCondLst>
                                    <p:cond delay="0"/>
                                  </p:stCondLst>
                                  <p:childTnLst>
                                    <p:animMotion origin="layout" path="M 4.16667E-7 -7.40741E-7 L -0.10625 0.00046 " pathEditMode="relative" rAng="0" ptsTypes="AA">
                                      <p:cBhvr>
                                        <p:cTn id="41" dur="2000" fill="hold"/>
                                        <p:tgtEl>
                                          <p:spTgt spid="22"/>
                                        </p:tgtEl>
                                        <p:attrNameLst>
                                          <p:attrName>ppt_x</p:attrName>
                                          <p:attrName>ppt_y</p:attrName>
                                        </p:attrNameLst>
                                      </p:cBhvr>
                                      <p:rCtr x="-5313" y="23"/>
                                    </p:animMotion>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3" grpId="1" animBg="1"/>
      <p:bldP spid="14" grpId="0" animBg="1"/>
      <p:bldP spid="14" grpId="1" animBg="1"/>
      <p:bldP spid="22" grpId="0">
        <p:tmplLst>
          <p:tmpl>
            <p:tnLst>
              <p:par>
                <p:cTn presetID="35" presetClass="path" presetSubtype="0" accel="50000" decel="50000" fill="hold" nodeType="withEffect">
                  <p:stCondLst>
                    <p:cond delay="0"/>
                  </p:stCondLst>
                  <p:childTnLst>
                    <p:animMotion origin="layout" path="M 4.16667E-7 -7.40741E-7 L -0.10625 0.00046 " pathEditMode="relative" rAng="0" ptsTypes="AA">
                      <p:cBhvr>
                        <p:cTn dur="2000" fill="hold"/>
                        <p:tgtEl>
                          <p:spTgt spid="22"/>
                        </p:tgtEl>
                        <p:attrNameLst>
                          <p:attrName>ppt_x</p:attrName>
                          <p:attrName>ppt_y</p:attrName>
                        </p:attrNameLst>
                      </p:cBhvr>
                      <p:rCtr x="-5313" y="23"/>
                    </p:animMotion>
                  </p:childTnLst>
                </p:cTn>
              </p:par>
            </p:tnLst>
          </p:tmpl>
        </p:tmplLst>
      </p:bldP>
      <p:bldP spid="22" grpId="1">
        <p:tmplLst>
          <p:tmpl>
            <p:tnLst>
              <p:par>
                <p:cTn presetID="10" presetClass="exit" presetSubtype="0" fill="hold" nodeType="clickEffect">
                  <p:stCondLst>
                    <p:cond delay="0"/>
                  </p:stCondLst>
                  <p:childTnLst>
                    <p:animEffect transition="out" filter="fade">
                      <p:cBhvr>
                        <p:cTn dur="500"/>
                        <p:tgtEl>
                          <p:spTgt spid="22"/>
                        </p:tgtEl>
                      </p:cBhvr>
                    </p:animEffect>
                    <p:set>
                      <p:cBhvr>
                        <p:cTn dur="1" fill="hold">
                          <p:stCondLst>
                            <p:cond delay="499"/>
                          </p:stCondLst>
                        </p:cTn>
                        <p:tgtEl>
                          <p:spTgt spid="22"/>
                        </p:tgtEl>
                        <p:attrNameLst>
                          <p:attrName>style.visibility</p:attrName>
                        </p:attrNameLst>
                      </p:cBhvr>
                      <p:to>
                        <p:strVal val="hidden"/>
                      </p:to>
                    </p:set>
                  </p:childTnLst>
                </p:cTn>
              </p:par>
            </p:tnLst>
          </p:tmpl>
        </p:tmplLst>
      </p:bldP>
      <p:bldP spid="23" grpId="0" build="p">
        <p:tmplLst>
          <p:tmpl lvl="1">
            <p:tnLst>
              <p:par>
                <p:cTn presetID="10" presetClass="exit" presetSubtype="0" fill="hold" nodeType="withEffect">
                  <p:stCondLst>
                    <p:cond delay="0"/>
                  </p:stCondLst>
                  <p:childTnLst>
                    <p:animEffect transition="out" filter="fade">
                      <p:cBhvr>
                        <p:cTn dur="500"/>
                        <p:tgtEl>
                          <p:spTgt spid="23"/>
                        </p:tgtEl>
                      </p:cBhvr>
                    </p:animEffect>
                    <p:set>
                      <p:cBhvr>
                        <p:cTn dur="1" fill="hold">
                          <p:stCondLst>
                            <p:cond delay="499"/>
                          </p:stCondLst>
                        </p:cTn>
                        <p:tgtEl>
                          <p:spTgt spid="23"/>
                        </p:tgtEl>
                        <p:attrNameLst>
                          <p:attrName>style.visibility</p:attrName>
                        </p:attrNameLst>
                      </p:cBhvr>
                      <p:to>
                        <p:strVal val="hidden"/>
                      </p:to>
                    </p:set>
                  </p:childTnLst>
                </p:cTn>
              </p:par>
            </p:tnLst>
          </p:tmpl>
        </p:tmplLst>
      </p:bldP>
      <p:bldP spid="24" grpId="0" build="p">
        <p:tmplLst>
          <p:tmpl lvl="1">
            <p:tnLst>
              <p:par>
                <p:cTn presetID="10" presetClass="exit" presetSubtype="0" fill="hold" nodeType="withEffect">
                  <p:stCondLst>
                    <p:cond delay="0"/>
                  </p:stCondLst>
                  <p:childTnLst>
                    <p:animEffect transition="out" filter="fade">
                      <p:cBhvr>
                        <p:cTn dur="500"/>
                        <p:tgtEl>
                          <p:spTgt spid="24"/>
                        </p:tgtEl>
                      </p:cBhvr>
                    </p:animEffect>
                    <p:set>
                      <p:cBhvr>
                        <p:cTn dur="1" fill="hold">
                          <p:stCondLst>
                            <p:cond delay="499"/>
                          </p:stCondLst>
                        </p:cTn>
                        <p:tgtEl>
                          <p:spTgt spid="24"/>
                        </p:tgtEl>
                        <p:attrNameLst>
                          <p:attrName>style.visibility</p:attrName>
                        </p:attrNameLst>
                      </p:cBhvr>
                      <p:to>
                        <p:strVal val="hidden"/>
                      </p:to>
                    </p:set>
                  </p:childTnLst>
                </p:cTn>
              </p:par>
            </p:tnLst>
          </p:tmpl>
        </p:tmplLst>
      </p:bldP>
      <p:bldP spid="25" grpId="0" build="p">
        <p:tmplLst>
          <p:tmpl lvl="1">
            <p:tnLst>
              <p:par>
                <p:cTn presetID="10" presetClass="exit" presetSubtype="0" fill="hold" nodeType="withEffect">
                  <p:stCondLst>
                    <p:cond delay="0"/>
                  </p:stCondLst>
                  <p:childTnLst>
                    <p:animEffect transition="out" filter="fade">
                      <p:cBhvr>
                        <p:cTn dur="500"/>
                        <p:tgtEl>
                          <p:spTgt spid="25"/>
                        </p:tgtEl>
                      </p:cBhvr>
                    </p:animEffect>
                    <p:set>
                      <p:cBhvr>
                        <p:cTn dur="1" fill="hold">
                          <p:stCondLst>
                            <p:cond delay="499"/>
                          </p:stCondLst>
                        </p:cTn>
                        <p:tgtEl>
                          <p:spTgt spid="25"/>
                        </p:tgtEl>
                        <p:attrNameLst>
                          <p:attrName>style.visibility</p:attrName>
                        </p:attrNameLst>
                      </p:cBhvr>
                      <p:to>
                        <p:strVal val="hidden"/>
                      </p:to>
                    </p:se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386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unkt 1">
    <p:spTree>
      <p:nvGrpSpPr>
        <p:cNvPr id="1" name=""/>
        <p:cNvGrpSpPr/>
        <p:nvPr/>
      </p:nvGrpSpPr>
      <p:grpSpPr>
        <a:xfrm>
          <a:off x="0" y="0"/>
          <a:ext cx="0" cy="0"/>
          <a:chOff x="0" y="0"/>
          <a:chExt cx="0" cy="0"/>
        </a:xfrm>
      </p:grpSpPr>
      <p:sp>
        <p:nvSpPr>
          <p:cNvPr id="6" name="Rectangle 4"/>
          <p:cNvSpPr>
            <a:spLocks noChangeArrowheads="1"/>
          </p:cNvSpPr>
          <p:nvPr userDrawn="1"/>
        </p:nvSpPr>
        <p:spPr bwMode="auto">
          <a:xfrm>
            <a:off x="619125" y="1530350"/>
            <a:ext cx="585788" cy="584994"/>
          </a:xfrm>
          <a:prstGeom prst="rect">
            <a:avLst/>
          </a:prstGeom>
          <a:solidFill>
            <a:srgbClr val="2F5597"/>
          </a:solidFill>
          <a:ln w="9525">
            <a:noFill/>
            <a:miter lim="800000"/>
            <a:headEnd/>
            <a:tailEnd/>
          </a:ln>
        </p:spPr>
        <p:txBody>
          <a:bodyPr lIns="0" tIns="0" rIns="0" bIns="0" anchor="ctr"/>
          <a:lstStyle/>
          <a:p>
            <a:pPr algn="ctr" eaLnBrk="0" hangingPunct="0"/>
            <a:r>
              <a:rPr lang="de-DE" sz="2800" b="1" dirty="0">
                <a:solidFill>
                  <a:srgbClr val="FFFFFF"/>
                </a:solidFill>
                <a:latin typeface="+mn-lt"/>
                <a:cs typeface="Arial" panose="020B0604020202020204" pitchFamily="34" charset="0"/>
              </a:rPr>
              <a:t>1.</a:t>
            </a:r>
          </a:p>
        </p:txBody>
      </p:sp>
      <p:sp>
        <p:nvSpPr>
          <p:cNvPr id="11" name="Rectangle 4"/>
          <p:cNvSpPr>
            <a:spLocks noChangeArrowheads="1"/>
          </p:cNvSpPr>
          <p:nvPr userDrawn="1"/>
        </p:nvSpPr>
        <p:spPr bwMode="auto">
          <a:xfrm>
            <a:off x="-25400" y="2363490"/>
            <a:ext cx="584199" cy="584994"/>
          </a:xfrm>
          <a:prstGeom prst="rect">
            <a:avLst/>
          </a:prstGeom>
          <a:solidFill>
            <a:schemeClr val="bg1">
              <a:alpha val="50000"/>
            </a:schemeClr>
          </a:solidFill>
          <a:ln w="9525">
            <a:noFill/>
            <a:miter lim="800000"/>
            <a:headEnd/>
            <a:tailEnd/>
          </a:ln>
        </p:spPr>
        <p:txBody>
          <a:bodyPr lIns="0" tIns="0" rIns="0" bIns="0" anchor="ctr"/>
          <a:lstStyle/>
          <a:p>
            <a:pPr algn="ctr" eaLnBrk="0" hangingPunct="0"/>
            <a:r>
              <a:rPr lang="de-DE" sz="2800" b="1" dirty="0">
                <a:solidFill>
                  <a:srgbClr val="2F5597"/>
                </a:solidFill>
                <a:latin typeface="+mn-lt"/>
                <a:cs typeface="Arial" panose="020B0604020202020204" pitchFamily="34" charset="0"/>
              </a:rPr>
              <a:t>2.</a:t>
            </a:r>
          </a:p>
        </p:txBody>
      </p:sp>
      <p:sp>
        <p:nvSpPr>
          <p:cNvPr id="12" name="Rectangle 4"/>
          <p:cNvSpPr>
            <a:spLocks noChangeArrowheads="1"/>
          </p:cNvSpPr>
          <p:nvPr userDrawn="1"/>
        </p:nvSpPr>
        <p:spPr bwMode="auto">
          <a:xfrm>
            <a:off x="-25400" y="3197225"/>
            <a:ext cx="584199" cy="584994"/>
          </a:xfrm>
          <a:prstGeom prst="rect">
            <a:avLst/>
          </a:prstGeom>
          <a:solidFill>
            <a:schemeClr val="bg1">
              <a:alpha val="50000"/>
            </a:schemeClr>
          </a:solidFill>
          <a:ln w="9525">
            <a:noFill/>
            <a:miter lim="800000"/>
            <a:headEnd/>
            <a:tailEnd/>
          </a:ln>
        </p:spPr>
        <p:txBody>
          <a:bodyPr lIns="0" tIns="0" rIns="0" bIns="0" anchor="ctr"/>
          <a:lstStyle/>
          <a:p>
            <a:pPr algn="ctr" eaLnBrk="0" hangingPunct="0"/>
            <a:r>
              <a:rPr lang="de-DE" sz="2800" b="1" dirty="0">
                <a:solidFill>
                  <a:srgbClr val="2F5597"/>
                </a:solidFill>
                <a:latin typeface="+mn-lt"/>
                <a:cs typeface="Arial" panose="020B0604020202020204" pitchFamily="34" charset="0"/>
              </a:rPr>
              <a:t>3.</a:t>
            </a:r>
          </a:p>
        </p:txBody>
      </p:sp>
      <p:sp>
        <p:nvSpPr>
          <p:cNvPr id="13" name="Rectangle 4"/>
          <p:cNvSpPr>
            <a:spLocks noChangeArrowheads="1"/>
          </p:cNvSpPr>
          <p:nvPr userDrawn="1"/>
        </p:nvSpPr>
        <p:spPr bwMode="auto">
          <a:xfrm>
            <a:off x="-25400" y="4030960"/>
            <a:ext cx="584199" cy="584994"/>
          </a:xfrm>
          <a:prstGeom prst="rect">
            <a:avLst/>
          </a:prstGeom>
          <a:solidFill>
            <a:schemeClr val="bg1">
              <a:alpha val="50000"/>
            </a:schemeClr>
          </a:solidFill>
          <a:ln w="9525">
            <a:noFill/>
            <a:miter lim="800000"/>
            <a:headEnd/>
            <a:tailEnd/>
          </a:ln>
        </p:spPr>
        <p:txBody>
          <a:bodyPr lIns="0" tIns="0" rIns="0" bIns="0" anchor="ctr"/>
          <a:lstStyle/>
          <a:p>
            <a:pPr algn="ctr" eaLnBrk="0" hangingPunct="0"/>
            <a:r>
              <a:rPr lang="de-DE" sz="2800" b="1" dirty="0">
                <a:solidFill>
                  <a:srgbClr val="2F5597"/>
                </a:solidFill>
                <a:latin typeface="+mn-lt"/>
                <a:cs typeface="Arial" panose="020B0604020202020204" pitchFamily="34" charset="0"/>
              </a:rPr>
              <a:t>4.</a:t>
            </a:r>
          </a:p>
        </p:txBody>
      </p:sp>
      <p:sp>
        <p:nvSpPr>
          <p:cNvPr id="5" name="Textplatzhalter 4"/>
          <p:cNvSpPr>
            <a:spLocks noGrp="1"/>
          </p:cNvSpPr>
          <p:nvPr>
            <p:ph type="body" sz="quarter" idx="15" hasCustomPrompt="1"/>
          </p:nvPr>
        </p:nvSpPr>
        <p:spPr>
          <a:xfrm>
            <a:off x="619125" y="-7938"/>
            <a:ext cx="11572875" cy="581026"/>
          </a:xfrm>
          <a:prstGeom prst="rect">
            <a:avLst/>
          </a:prstGeom>
        </p:spPr>
        <p:txBody>
          <a:bodyPr anchor="ctr"/>
          <a:lstStyle>
            <a:lvl1pPr algn="l">
              <a:defRPr sz="2200" b="1">
                <a:solidFill>
                  <a:schemeClr val="tx1"/>
                </a:solidFill>
                <a:latin typeface="+mn-lt"/>
                <a:cs typeface="Arial" panose="020B0604020202020204" pitchFamily="34" charset="0"/>
              </a:defRPr>
            </a:lvl1pPr>
          </a:lstStyle>
          <a:p>
            <a:pPr lvl="0"/>
            <a:r>
              <a:rPr lang="de-DE" dirty="0"/>
              <a:t>Titel der Folie</a:t>
            </a:r>
          </a:p>
        </p:txBody>
      </p:sp>
    </p:spTree>
    <p:extLst>
      <p:ext uri="{BB962C8B-B14F-4D97-AF65-F5344CB8AC3E}">
        <p14:creationId xmlns:p14="http://schemas.microsoft.com/office/powerpoint/2010/main" val="20288378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nkt 2">
    <p:spTree>
      <p:nvGrpSpPr>
        <p:cNvPr id="1" name=""/>
        <p:cNvGrpSpPr/>
        <p:nvPr/>
      </p:nvGrpSpPr>
      <p:grpSpPr>
        <a:xfrm>
          <a:off x="0" y="0"/>
          <a:ext cx="0" cy="0"/>
          <a:chOff x="0" y="0"/>
          <a:chExt cx="0" cy="0"/>
        </a:xfrm>
      </p:grpSpPr>
      <p:sp>
        <p:nvSpPr>
          <p:cNvPr id="6" name="Rectangle 4"/>
          <p:cNvSpPr>
            <a:spLocks noChangeArrowheads="1"/>
          </p:cNvSpPr>
          <p:nvPr userDrawn="1"/>
        </p:nvSpPr>
        <p:spPr bwMode="auto">
          <a:xfrm>
            <a:off x="0" y="1529755"/>
            <a:ext cx="558800" cy="584994"/>
          </a:xfrm>
          <a:prstGeom prst="rect">
            <a:avLst/>
          </a:prstGeom>
          <a:solidFill>
            <a:schemeClr val="bg1">
              <a:alpha val="50000"/>
            </a:schemeClr>
          </a:solidFill>
          <a:ln w="9525">
            <a:noFill/>
            <a:miter lim="800000"/>
            <a:headEnd/>
            <a:tailEnd/>
          </a:ln>
        </p:spPr>
        <p:txBody>
          <a:bodyPr lIns="0" tIns="0" rIns="0" bIns="0" anchor="ctr"/>
          <a:lstStyle/>
          <a:p>
            <a:pPr algn="ctr" eaLnBrk="0" hangingPunct="0"/>
            <a:r>
              <a:rPr lang="de-DE" sz="2800" b="1" dirty="0">
                <a:solidFill>
                  <a:srgbClr val="2F5597"/>
                </a:solidFill>
                <a:latin typeface="+mn-lt"/>
                <a:cs typeface="Arial" panose="020B0604020202020204" pitchFamily="34" charset="0"/>
              </a:rPr>
              <a:t>1.</a:t>
            </a:r>
          </a:p>
        </p:txBody>
      </p:sp>
      <p:sp>
        <p:nvSpPr>
          <p:cNvPr id="12" name="Rectangle 4"/>
          <p:cNvSpPr>
            <a:spLocks noChangeArrowheads="1"/>
          </p:cNvSpPr>
          <p:nvPr userDrawn="1"/>
        </p:nvSpPr>
        <p:spPr bwMode="auto">
          <a:xfrm>
            <a:off x="1" y="3197225"/>
            <a:ext cx="558800" cy="584994"/>
          </a:xfrm>
          <a:prstGeom prst="rect">
            <a:avLst/>
          </a:prstGeom>
          <a:solidFill>
            <a:schemeClr val="bg1">
              <a:alpha val="50000"/>
            </a:schemeClr>
          </a:solidFill>
          <a:ln w="9525">
            <a:noFill/>
            <a:miter lim="800000"/>
            <a:headEnd/>
            <a:tailEnd/>
          </a:ln>
        </p:spPr>
        <p:txBody>
          <a:bodyPr lIns="0" tIns="0" rIns="0" bIns="0" anchor="ctr"/>
          <a:lstStyle/>
          <a:p>
            <a:pPr algn="ctr" eaLnBrk="0" hangingPunct="0"/>
            <a:r>
              <a:rPr lang="de-DE" sz="2800" b="1" dirty="0">
                <a:solidFill>
                  <a:srgbClr val="2F5597"/>
                </a:solidFill>
                <a:latin typeface="+mn-lt"/>
                <a:cs typeface="Arial" panose="020B0604020202020204" pitchFamily="34" charset="0"/>
              </a:rPr>
              <a:t>3.</a:t>
            </a:r>
          </a:p>
        </p:txBody>
      </p:sp>
      <p:sp>
        <p:nvSpPr>
          <p:cNvPr id="13" name="Rectangle 4"/>
          <p:cNvSpPr>
            <a:spLocks noChangeArrowheads="1"/>
          </p:cNvSpPr>
          <p:nvPr userDrawn="1"/>
        </p:nvSpPr>
        <p:spPr bwMode="auto">
          <a:xfrm>
            <a:off x="1" y="4030960"/>
            <a:ext cx="558800" cy="584994"/>
          </a:xfrm>
          <a:prstGeom prst="rect">
            <a:avLst/>
          </a:prstGeom>
          <a:solidFill>
            <a:schemeClr val="bg1">
              <a:alpha val="50000"/>
            </a:schemeClr>
          </a:solidFill>
          <a:ln w="9525">
            <a:noFill/>
            <a:miter lim="800000"/>
            <a:headEnd/>
            <a:tailEnd/>
          </a:ln>
        </p:spPr>
        <p:txBody>
          <a:bodyPr lIns="0" tIns="0" rIns="0" bIns="0" anchor="ctr"/>
          <a:lstStyle/>
          <a:p>
            <a:pPr algn="ctr" eaLnBrk="0" hangingPunct="0"/>
            <a:r>
              <a:rPr lang="de-DE" sz="2800" b="1" dirty="0">
                <a:solidFill>
                  <a:srgbClr val="2F5597"/>
                </a:solidFill>
                <a:latin typeface="+mn-lt"/>
                <a:cs typeface="Arial" panose="020B0604020202020204" pitchFamily="34" charset="0"/>
              </a:rPr>
              <a:t>4.</a:t>
            </a:r>
          </a:p>
        </p:txBody>
      </p:sp>
      <p:sp>
        <p:nvSpPr>
          <p:cNvPr id="5" name="Textplatzhalter 4"/>
          <p:cNvSpPr>
            <a:spLocks noGrp="1"/>
          </p:cNvSpPr>
          <p:nvPr>
            <p:ph type="body" sz="quarter" idx="15" hasCustomPrompt="1"/>
          </p:nvPr>
        </p:nvSpPr>
        <p:spPr>
          <a:xfrm>
            <a:off x="619125" y="-7938"/>
            <a:ext cx="11572875" cy="581026"/>
          </a:xfrm>
          <a:prstGeom prst="rect">
            <a:avLst/>
          </a:prstGeom>
        </p:spPr>
        <p:txBody>
          <a:bodyPr anchor="ctr"/>
          <a:lstStyle>
            <a:lvl1pPr algn="l">
              <a:defRPr sz="2200" b="1">
                <a:solidFill>
                  <a:schemeClr val="tx1"/>
                </a:solidFill>
                <a:latin typeface="+mn-lt"/>
                <a:cs typeface="Arial" panose="020B0604020202020204" pitchFamily="34" charset="0"/>
              </a:defRPr>
            </a:lvl1pPr>
          </a:lstStyle>
          <a:p>
            <a:pPr lvl="0"/>
            <a:r>
              <a:rPr lang="de-DE" dirty="0"/>
              <a:t>Titel der Folie</a:t>
            </a:r>
          </a:p>
        </p:txBody>
      </p:sp>
      <p:sp>
        <p:nvSpPr>
          <p:cNvPr id="9" name="Rectangle 4"/>
          <p:cNvSpPr>
            <a:spLocks noChangeArrowheads="1"/>
          </p:cNvSpPr>
          <p:nvPr userDrawn="1"/>
        </p:nvSpPr>
        <p:spPr bwMode="auto">
          <a:xfrm>
            <a:off x="619126" y="2364058"/>
            <a:ext cx="576262" cy="584425"/>
          </a:xfrm>
          <a:prstGeom prst="rect">
            <a:avLst/>
          </a:prstGeom>
          <a:solidFill>
            <a:srgbClr val="2F5597"/>
          </a:solidFill>
          <a:ln w="9525">
            <a:noFill/>
            <a:miter lim="800000"/>
            <a:headEnd/>
            <a:tailEnd/>
          </a:ln>
        </p:spPr>
        <p:txBody>
          <a:bodyPr lIns="0" tIns="0" rIns="0" bIns="0" anchor="ctr"/>
          <a:lstStyle/>
          <a:p>
            <a:pPr algn="ctr" eaLnBrk="0" hangingPunct="0"/>
            <a:r>
              <a:rPr lang="de-DE" sz="2800" b="1" dirty="0">
                <a:solidFill>
                  <a:schemeClr val="bg1"/>
                </a:solidFill>
                <a:latin typeface="+mn-lt"/>
                <a:cs typeface="Arial" panose="020B0604020202020204" pitchFamily="34" charset="0"/>
              </a:rPr>
              <a:t>2.</a:t>
            </a:r>
          </a:p>
        </p:txBody>
      </p:sp>
    </p:spTree>
    <p:extLst>
      <p:ext uri="{BB962C8B-B14F-4D97-AF65-F5344CB8AC3E}">
        <p14:creationId xmlns:p14="http://schemas.microsoft.com/office/powerpoint/2010/main" val="36849398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nkt 3">
    <p:spTree>
      <p:nvGrpSpPr>
        <p:cNvPr id="1" name=""/>
        <p:cNvGrpSpPr/>
        <p:nvPr/>
      </p:nvGrpSpPr>
      <p:grpSpPr>
        <a:xfrm>
          <a:off x="0" y="0"/>
          <a:ext cx="0" cy="0"/>
          <a:chOff x="0" y="0"/>
          <a:chExt cx="0" cy="0"/>
        </a:xfrm>
      </p:grpSpPr>
      <p:sp>
        <p:nvSpPr>
          <p:cNvPr id="6" name="Rectangle 4"/>
          <p:cNvSpPr>
            <a:spLocks noChangeArrowheads="1"/>
          </p:cNvSpPr>
          <p:nvPr userDrawn="1"/>
        </p:nvSpPr>
        <p:spPr bwMode="auto">
          <a:xfrm>
            <a:off x="1" y="1529755"/>
            <a:ext cx="551180" cy="584994"/>
          </a:xfrm>
          <a:prstGeom prst="rect">
            <a:avLst/>
          </a:prstGeom>
          <a:solidFill>
            <a:schemeClr val="bg1">
              <a:alpha val="50000"/>
            </a:schemeClr>
          </a:solidFill>
          <a:ln w="9525">
            <a:noFill/>
            <a:miter lim="800000"/>
            <a:headEnd/>
            <a:tailEnd/>
          </a:ln>
        </p:spPr>
        <p:txBody>
          <a:bodyPr lIns="0" tIns="0" rIns="0" bIns="0" anchor="ctr"/>
          <a:lstStyle/>
          <a:p>
            <a:pPr algn="ctr" eaLnBrk="0" hangingPunct="0"/>
            <a:r>
              <a:rPr lang="de-DE" sz="2800" b="1" dirty="0">
                <a:solidFill>
                  <a:srgbClr val="2F5597"/>
                </a:solidFill>
                <a:latin typeface="+mn-lt"/>
                <a:cs typeface="Arial" panose="020B0604020202020204" pitchFamily="34" charset="0"/>
              </a:rPr>
              <a:t>1.</a:t>
            </a:r>
          </a:p>
        </p:txBody>
      </p:sp>
      <p:sp>
        <p:nvSpPr>
          <p:cNvPr id="13" name="Rectangle 4"/>
          <p:cNvSpPr>
            <a:spLocks noChangeArrowheads="1"/>
          </p:cNvSpPr>
          <p:nvPr userDrawn="1"/>
        </p:nvSpPr>
        <p:spPr bwMode="auto">
          <a:xfrm>
            <a:off x="0" y="4030960"/>
            <a:ext cx="551181" cy="584994"/>
          </a:xfrm>
          <a:prstGeom prst="rect">
            <a:avLst/>
          </a:prstGeom>
          <a:solidFill>
            <a:schemeClr val="bg1">
              <a:alpha val="50000"/>
            </a:schemeClr>
          </a:solidFill>
          <a:ln w="9525">
            <a:noFill/>
            <a:miter lim="800000"/>
            <a:headEnd/>
            <a:tailEnd/>
          </a:ln>
        </p:spPr>
        <p:txBody>
          <a:bodyPr lIns="0" tIns="0" rIns="0" bIns="0" anchor="ctr"/>
          <a:lstStyle/>
          <a:p>
            <a:pPr algn="ctr" eaLnBrk="0" hangingPunct="0"/>
            <a:r>
              <a:rPr lang="de-DE" sz="2800" b="1" dirty="0">
                <a:solidFill>
                  <a:srgbClr val="2F5597"/>
                </a:solidFill>
                <a:latin typeface="+mn-lt"/>
                <a:cs typeface="Arial" panose="020B0604020202020204" pitchFamily="34" charset="0"/>
              </a:rPr>
              <a:t>4.</a:t>
            </a:r>
          </a:p>
        </p:txBody>
      </p:sp>
      <p:sp>
        <p:nvSpPr>
          <p:cNvPr id="5" name="Textplatzhalter 4"/>
          <p:cNvSpPr>
            <a:spLocks noGrp="1"/>
          </p:cNvSpPr>
          <p:nvPr>
            <p:ph type="body" sz="quarter" idx="15" hasCustomPrompt="1"/>
          </p:nvPr>
        </p:nvSpPr>
        <p:spPr>
          <a:xfrm>
            <a:off x="619125" y="-7938"/>
            <a:ext cx="11572875" cy="581026"/>
          </a:xfrm>
          <a:prstGeom prst="rect">
            <a:avLst/>
          </a:prstGeom>
        </p:spPr>
        <p:txBody>
          <a:bodyPr anchor="ctr"/>
          <a:lstStyle>
            <a:lvl1pPr algn="l">
              <a:defRPr sz="2200" b="1">
                <a:solidFill>
                  <a:schemeClr val="tx1"/>
                </a:solidFill>
                <a:latin typeface="+mn-lt"/>
                <a:cs typeface="Arial" panose="020B0604020202020204" pitchFamily="34" charset="0"/>
              </a:defRPr>
            </a:lvl1pPr>
          </a:lstStyle>
          <a:p>
            <a:pPr lvl="0"/>
            <a:r>
              <a:rPr lang="de-DE" dirty="0"/>
              <a:t>Titel der Folie</a:t>
            </a:r>
          </a:p>
        </p:txBody>
      </p:sp>
      <p:sp>
        <p:nvSpPr>
          <p:cNvPr id="9" name="Rectangle 4"/>
          <p:cNvSpPr>
            <a:spLocks noChangeArrowheads="1"/>
          </p:cNvSpPr>
          <p:nvPr userDrawn="1"/>
        </p:nvSpPr>
        <p:spPr bwMode="auto">
          <a:xfrm>
            <a:off x="-9525" y="2363490"/>
            <a:ext cx="560706" cy="584994"/>
          </a:xfrm>
          <a:prstGeom prst="rect">
            <a:avLst/>
          </a:prstGeom>
          <a:solidFill>
            <a:schemeClr val="bg1">
              <a:alpha val="50000"/>
            </a:schemeClr>
          </a:solidFill>
          <a:ln w="9525">
            <a:noFill/>
            <a:miter lim="800000"/>
            <a:headEnd/>
            <a:tailEnd/>
          </a:ln>
        </p:spPr>
        <p:txBody>
          <a:bodyPr lIns="0" tIns="0" rIns="0" bIns="0" anchor="ctr"/>
          <a:lstStyle/>
          <a:p>
            <a:pPr algn="ctr" eaLnBrk="0" hangingPunct="0"/>
            <a:r>
              <a:rPr lang="de-DE" sz="2800" b="1" dirty="0">
                <a:solidFill>
                  <a:srgbClr val="2F5597"/>
                </a:solidFill>
                <a:latin typeface="+mn-lt"/>
                <a:cs typeface="Arial" panose="020B0604020202020204" pitchFamily="34" charset="0"/>
              </a:rPr>
              <a:t>2.</a:t>
            </a:r>
          </a:p>
        </p:txBody>
      </p:sp>
      <p:sp>
        <p:nvSpPr>
          <p:cNvPr id="10" name="Rectangle 4"/>
          <p:cNvSpPr>
            <a:spLocks noChangeArrowheads="1"/>
          </p:cNvSpPr>
          <p:nvPr userDrawn="1"/>
        </p:nvSpPr>
        <p:spPr bwMode="auto">
          <a:xfrm>
            <a:off x="619125" y="3197225"/>
            <a:ext cx="576263" cy="584994"/>
          </a:xfrm>
          <a:prstGeom prst="rect">
            <a:avLst/>
          </a:prstGeom>
          <a:solidFill>
            <a:srgbClr val="2F5597"/>
          </a:solidFill>
          <a:ln w="9525">
            <a:noFill/>
            <a:miter lim="800000"/>
            <a:headEnd/>
            <a:tailEnd/>
          </a:ln>
        </p:spPr>
        <p:txBody>
          <a:bodyPr lIns="0" tIns="0" rIns="0" bIns="0" anchor="ctr"/>
          <a:lstStyle/>
          <a:p>
            <a:pPr algn="ctr" eaLnBrk="0" hangingPunct="0"/>
            <a:r>
              <a:rPr lang="de-DE" sz="2800" b="1" dirty="0">
                <a:solidFill>
                  <a:schemeClr val="bg1"/>
                </a:solidFill>
                <a:latin typeface="+mn-lt"/>
                <a:cs typeface="Arial" panose="020B0604020202020204" pitchFamily="34" charset="0"/>
              </a:rPr>
              <a:t>3.</a:t>
            </a:r>
          </a:p>
        </p:txBody>
      </p:sp>
    </p:spTree>
    <p:extLst>
      <p:ext uri="{BB962C8B-B14F-4D97-AF65-F5344CB8AC3E}">
        <p14:creationId xmlns:p14="http://schemas.microsoft.com/office/powerpoint/2010/main" val="26863986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nkt 4">
    <p:spTree>
      <p:nvGrpSpPr>
        <p:cNvPr id="1" name=""/>
        <p:cNvGrpSpPr/>
        <p:nvPr/>
      </p:nvGrpSpPr>
      <p:grpSpPr>
        <a:xfrm>
          <a:off x="0" y="0"/>
          <a:ext cx="0" cy="0"/>
          <a:chOff x="0" y="0"/>
          <a:chExt cx="0" cy="0"/>
        </a:xfrm>
      </p:grpSpPr>
      <p:sp>
        <p:nvSpPr>
          <p:cNvPr id="6" name="Rectangle 4"/>
          <p:cNvSpPr>
            <a:spLocks noChangeArrowheads="1"/>
          </p:cNvSpPr>
          <p:nvPr userDrawn="1"/>
        </p:nvSpPr>
        <p:spPr bwMode="auto">
          <a:xfrm>
            <a:off x="1" y="1529755"/>
            <a:ext cx="553720" cy="584994"/>
          </a:xfrm>
          <a:prstGeom prst="rect">
            <a:avLst/>
          </a:prstGeom>
          <a:solidFill>
            <a:schemeClr val="bg1">
              <a:alpha val="50000"/>
            </a:schemeClr>
          </a:solidFill>
          <a:ln w="9525">
            <a:noFill/>
            <a:miter lim="800000"/>
            <a:headEnd/>
            <a:tailEnd/>
          </a:ln>
        </p:spPr>
        <p:txBody>
          <a:bodyPr lIns="0" tIns="0" rIns="0" bIns="0" anchor="ctr"/>
          <a:lstStyle/>
          <a:p>
            <a:pPr algn="ctr" eaLnBrk="0" hangingPunct="0"/>
            <a:r>
              <a:rPr lang="de-DE" sz="2800" b="1" dirty="0">
                <a:solidFill>
                  <a:srgbClr val="2F5597"/>
                </a:solidFill>
                <a:latin typeface="+mn-lt"/>
                <a:cs typeface="Arial" panose="020B0604020202020204" pitchFamily="34" charset="0"/>
              </a:rPr>
              <a:t>1.</a:t>
            </a:r>
          </a:p>
        </p:txBody>
      </p:sp>
      <p:sp>
        <p:nvSpPr>
          <p:cNvPr id="5" name="Textplatzhalter 4"/>
          <p:cNvSpPr>
            <a:spLocks noGrp="1"/>
          </p:cNvSpPr>
          <p:nvPr>
            <p:ph type="body" sz="quarter" idx="15" hasCustomPrompt="1"/>
          </p:nvPr>
        </p:nvSpPr>
        <p:spPr>
          <a:xfrm>
            <a:off x="619125" y="-7938"/>
            <a:ext cx="11572875" cy="581026"/>
          </a:xfrm>
          <a:prstGeom prst="rect">
            <a:avLst/>
          </a:prstGeom>
        </p:spPr>
        <p:txBody>
          <a:bodyPr anchor="ctr"/>
          <a:lstStyle>
            <a:lvl1pPr algn="l">
              <a:defRPr sz="2200" b="1">
                <a:solidFill>
                  <a:schemeClr val="tx1"/>
                </a:solidFill>
                <a:latin typeface="+mn-lt"/>
                <a:cs typeface="Arial" panose="020B0604020202020204" pitchFamily="34" charset="0"/>
              </a:defRPr>
            </a:lvl1pPr>
          </a:lstStyle>
          <a:p>
            <a:pPr lvl="0"/>
            <a:r>
              <a:rPr lang="de-DE" dirty="0"/>
              <a:t>Titel der Folie</a:t>
            </a:r>
          </a:p>
        </p:txBody>
      </p:sp>
      <p:sp>
        <p:nvSpPr>
          <p:cNvPr id="9" name="Rectangle 4"/>
          <p:cNvSpPr>
            <a:spLocks noChangeArrowheads="1"/>
          </p:cNvSpPr>
          <p:nvPr userDrawn="1"/>
        </p:nvSpPr>
        <p:spPr bwMode="auto">
          <a:xfrm>
            <a:off x="-9525" y="2363490"/>
            <a:ext cx="563246" cy="584994"/>
          </a:xfrm>
          <a:prstGeom prst="rect">
            <a:avLst/>
          </a:prstGeom>
          <a:solidFill>
            <a:schemeClr val="bg1">
              <a:alpha val="50000"/>
            </a:schemeClr>
          </a:solidFill>
          <a:ln w="9525">
            <a:noFill/>
            <a:miter lim="800000"/>
            <a:headEnd/>
            <a:tailEnd/>
          </a:ln>
        </p:spPr>
        <p:txBody>
          <a:bodyPr lIns="0" tIns="0" rIns="0" bIns="0" anchor="ctr"/>
          <a:lstStyle/>
          <a:p>
            <a:pPr algn="ctr" eaLnBrk="0" hangingPunct="0"/>
            <a:r>
              <a:rPr lang="de-DE" sz="2800" b="1" dirty="0">
                <a:solidFill>
                  <a:srgbClr val="2F5597"/>
                </a:solidFill>
                <a:latin typeface="+mn-lt"/>
                <a:cs typeface="Arial" panose="020B0604020202020204" pitchFamily="34" charset="0"/>
              </a:rPr>
              <a:t>2.</a:t>
            </a:r>
          </a:p>
        </p:txBody>
      </p:sp>
      <p:sp>
        <p:nvSpPr>
          <p:cNvPr id="10" name="Rectangle 4"/>
          <p:cNvSpPr>
            <a:spLocks noChangeArrowheads="1"/>
          </p:cNvSpPr>
          <p:nvPr userDrawn="1"/>
        </p:nvSpPr>
        <p:spPr bwMode="auto">
          <a:xfrm>
            <a:off x="0" y="3197225"/>
            <a:ext cx="553721" cy="584994"/>
          </a:xfrm>
          <a:prstGeom prst="rect">
            <a:avLst/>
          </a:prstGeom>
          <a:solidFill>
            <a:schemeClr val="bg1">
              <a:alpha val="50000"/>
            </a:schemeClr>
          </a:solidFill>
          <a:ln w="9525">
            <a:noFill/>
            <a:miter lim="800000"/>
            <a:headEnd/>
            <a:tailEnd/>
          </a:ln>
        </p:spPr>
        <p:txBody>
          <a:bodyPr lIns="0" tIns="0" rIns="0" bIns="0" anchor="ctr"/>
          <a:lstStyle/>
          <a:p>
            <a:pPr algn="ctr" eaLnBrk="0" hangingPunct="0"/>
            <a:r>
              <a:rPr lang="de-DE" sz="2800" b="1" dirty="0">
                <a:solidFill>
                  <a:srgbClr val="2F5597"/>
                </a:solidFill>
                <a:latin typeface="+mn-lt"/>
                <a:cs typeface="Arial" panose="020B0604020202020204" pitchFamily="34" charset="0"/>
              </a:rPr>
              <a:t>3.</a:t>
            </a:r>
          </a:p>
        </p:txBody>
      </p:sp>
      <p:sp>
        <p:nvSpPr>
          <p:cNvPr id="11" name="Rectangle 4"/>
          <p:cNvSpPr>
            <a:spLocks noChangeArrowheads="1"/>
          </p:cNvSpPr>
          <p:nvPr userDrawn="1"/>
        </p:nvSpPr>
        <p:spPr bwMode="auto">
          <a:xfrm>
            <a:off x="619125" y="4030960"/>
            <a:ext cx="576263" cy="584994"/>
          </a:xfrm>
          <a:prstGeom prst="rect">
            <a:avLst/>
          </a:prstGeom>
          <a:solidFill>
            <a:srgbClr val="2F5597"/>
          </a:solidFill>
          <a:ln w="9525">
            <a:noFill/>
            <a:miter lim="800000"/>
            <a:headEnd/>
            <a:tailEnd/>
          </a:ln>
        </p:spPr>
        <p:txBody>
          <a:bodyPr lIns="0" tIns="0" rIns="0" bIns="0" anchor="ctr"/>
          <a:lstStyle/>
          <a:p>
            <a:pPr algn="ctr" eaLnBrk="0" hangingPunct="0"/>
            <a:r>
              <a:rPr lang="de-DE" sz="2800" b="1" dirty="0">
                <a:solidFill>
                  <a:schemeClr val="bg1"/>
                </a:solidFill>
                <a:latin typeface="+mn-lt"/>
                <a:cs typeface="Arial" panose="020B0604020202020204" pitchFamily="34" charset="0"/>
              </a:rPr>
              <a:t>4.</a:t>
            </a:r>
          </a:p>
        </p:txBody>
      </p:sp>
    </p:spTree>
    <p:extLst>
      <p:ext uri="{BB962C8B-B14F-4D97-AF65-F5344CB8AC3E}">
        <p14:creationId xmlns:p14="http://schemas.microsoft.com/office/powerpoint/2010/main" val="31206566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 5">
    <p:spTree>
      <p:nvGrpSpPr>
        <p:cNvPr id="1" name=""/>
        <p:cNvGrpSpPr/>
        <p:nvPr/>
      </p:nvGrpSpPr>
      <p:grpSpPr>
        <a:xfrm>
          <a:off x="0" y="0"/>
          <a:ext cx="0" cy="0"/>
          <a:chOff x="0" y="0"/>
          <a:chExt cx="0" cy="0"/>
        </a:xfrm>
      </p:grpSpPr>
      <p:sp>
        <p:nvSpPr>
          <p:cNvPr id="6" name="Rectangle 4"/>
          <p:cNvSpPr>
            <a:spLocks noChangeArrowheads="1"/>
          </p:cNvSpPr>
          <p:nvPr userDrawn="1"/>
        </p:nvSpPr>
        <p:spPr bwMode="auto">
          <a:xfrm>
            <a:off x="0" y="1529755"/>
            <a:ext cx="566737" cy="584994"/>
          </a:xfrm>
          <a:prstGeom prst="rect">
            <a:avLst/>
          </a:prstGeom>
          <a:solidFill>
            <a:schemeClr val="bg1">
              <a:alpha val="50000"/>
            </a:schemeClr>
          </a:solidFill>
          <a:ln w="9525">
            <a:noFill/>
            <a:miter lim="800000"/>
            <a:headEnd/>
            <a:tailEnd/>
          </a:ln>
        </p:spPr>
        <p:txBody>
          <a:bodyPr lIns="0" tIns="0" rIns="0" bIns="0" anchor="ctr"/>
          <a:lstStyle/>
          <a:p>
            <a:pPr algn="ctr" eaLnBrk="0" hangingPunct="0"/>
            <a:r>
              <a:rPr lang="de-DE" sz="2800" b="1" dirty="0">
                <a:solidFill>
                  <a:srgbClr val="2F5597"/>
                </a:solidFill>
                <a:latin typeface="+mn-lt"/>
                <a:cs typeface="Arial" panose="020B0604020202020204" pitchFamily="34" charset="0"/>
              </a:rPr>
              <a:t>1.</a:t>
            </a:r>
          </a:p>
        </p:txBody>
      </p:sp>
      <p:sp>
        <p:nvSpPr>
          <p:cNvPr id="5" name="Textplatzhalter 4"/>
          <p:cNvSpPr>
            <a:spLocks noGrp="1"/>
          </p:cNvSpPr>
          <p:nvPr>
            <p:ph type="body" sz="quarter" idx="15" hasCustomPrompt="1"/>
          </p:nvPr>
        </p:nvSpPr>
        <p:spPr>
          <a:xfrm>
            <a:off x="619125" y="-7938"/>
            <a:ext cx="11572875" cy="581026"/>
          </a:xfrm>
          <a:prstGeom prst="rect">
            <a:avLst/>
          </a:prstGeom>
        </p:spPr>
        <p:txBody>
          <a:bodyPr anchor="ctr"/>
          <a:lstStyle>
            <a:lvl1pPr algn="l">
              <a:defRPr sz="2200" b="1">
                <a:solidFill>
                  <a:schemeClr val="tx1"/>
                </a:solidFill>
                <a:latin typeface="+mn-lt"/>
                <a:cs typeface="Arial" panose="020B0604020202020204" pitchFamily="34" charset="0"/>
              </a:defRPr>
            </a:lvl1pPr>
          </a:lstStyle>
          <a:p>
            <a:pPr lvl="0"/>
            <a:r>
              <a:rPr lang="de-DE" dirty="0"/>
              <a:t>Titel der Folie</a:t>
            </a:r>
          </a:p>
        </p:txBody>
      </p:sp>
      <p:sp>
        <p:nvSpPr>
          <p:cNvPr id="9" name="Rectangle 4"/>
          <p:cNvSpPr>
            <a:spLocks noChangeArrowheads="1"/>
          </p:cNvSpPr>
          <p:nvPr userDrawn="1"/>
        </p:nvSpPr>
        <p:spPr bwMode="auto">
          <a:xfrm>
            <a:off x="-9525" y="2363490"/>
            <a:ext cx="576262" cy="584994"/>
          </a:xfrm>
          <a:prstGeom prst="rect">
            <a:avLst/>
          </a:prstGeom>
          <a:solidFill>
            <a:schemeClr val="bg1">
              <a:alpha val="50000"/>
            </a:schemeClr>
          </a:solidFill>
          <a:ln w="9525">
            <a:noFill/>
            <a:miter lim="800000"/>
            <a:headEnd/>
            <a:tailEnd/>
          </a:ln>
        </p:spPr>
        <p:txBody>
          <a:bodyPr lIns="0" tIns="0" rIns="0" bIns="0" anchor="ctr"/>
          <a:lstStyle/>
          <a:p>
            <a:pPr algn="ctr" eaLnBrk="0" hangingPunct="0"/>
            <a:r>
              <a:rPr lang="de-DE" sz="2800" b="1" dirty="0">
                <a:solidFill>
                  <a:srgbClr val="2F5597"/>
                </a:solidFill>
                <a:latin typeface="+mn-lt"/>
                <a:cs typeface="Arial" panose="020B0604020202020204" pitchFamily="34" charset="0"/>
              </a:rPr>
              <a:t>2.</a:t>
            </a:r>
          </a:p>
        </p:txBody>
      </p:sp>
      <p:sp>
        <p:nvSpPr>
          <p:cNvPr id="10" name="Rectangle 4"/>
          <p:cNvSpPr>
            <a:spLocks noChangeArrowheads="1"/>
          </p:cNvSpPr>
          <p:nvPr userDrawn="1"/>
        </p:nvSpPr>
        <p:spPr bwMode="auto">
          <a:xfrm>
            <a:off x="0" y="3197225"/>
            <a:ext cx="576263" cy="584994"/>
          </a:xfrm>
          <a:prstGeom prst="rect">
            <a:avLst/>
          </a:prstGeom>
          <a:solidFill>
            <a:schemeClr val="bg1">
              <a:alpha val="50000"/>
            </a:schemeClr>
          </a:solidFill>
          <a:ln w="9525">
            <a:noFill/>
            <a:miter lim="800000"/>
            <a:headEnd/>
            <a:tailEnd/>
          </a:ln>
        </p:spPr>
        <p:txBody>
          <a:bodyPr lIns="0" tIns="0" rIns="0" bIns="0" anchor="ctr"/>
          <a:lstStyle/>
          <a:p>
            <a:pPr algn="ctr" eaLnBrk="0" hangingPunct="0"/>
            <a:r>
              <a:rPr lang="de-DE" sz="2800" b="1" dirty="0">
                <a:solidFill>
                  <a:srgbClr val="2F5597"/>
                </a:solidFill>
                <a:latin typeface="+mn-lt"/>
                <a:cs typeface="Arial" panose="020B0604020202020204" pitchFamily="34" charset="0"/>
              </a:rPr>
              <a:t>3.</a:t>
            </a:r>
          </a:p>
        </p:txBody>
      </p:sp>
      <p:sp>
        <p:nvSpPr>
          <p:cNvPr id="11" name="Rectangle 4"/>
          <p:cNvSpPr>
            <a:spLocks noChangeArrowheads="1"/>
          </p:cNvSpPr>
          <p:nvPr userDrawn="1"/>
        </p:nvSpPr>
        <p:spPr bwMode="auto">
          <a:xfrm>
            <a:off x="0" y="4030960"/>
            <a:ext cx="576263" cy="584994"/>
          </a:xfrm>
          <a:prstGeom prst="rect">
            <a:avLst/>
          </a:prstGeom>
          <a:solidFill>
            <a:schemeClr val="bg1">
              <a:alpha val="50000"/>
            </a:schemeClr>
          </a:solidFill>
          <a:ln w="9525">
            <a:noFill/>
            <a:miter lim="800000"/>
            <a:headEnd/>
            <a:tailEnd/>
          </a:ln>
        </p:spPr>
        <p:txBody>
          <a:bodyPr lIns="0" tIns="0" rIns="0" bIns="0" anchor="ctr"/>
          <a:lstStyle/>
          <a:p>
            <a:pPr algn="ctr" eaLnBrk="0" hangingPunct="0"/>
            <a:r>
              <a:rPr lang="de-DE" sz="2800" b="1" dirty="0">
                <a:solidFill>
                  <a:srgbClr val="2F5597"/>
                </a:solidFill>
                <a:latin typeface="+mn-lt"/>
                <a:cs typeface="Arial" panose="020B0604020202020204" pitchFamily="34" charset="0"/>
              </a:rPr>
              <a:t>4.</a:t>
            </a:r>
          </a:p>
        </p:txBody>
      </p:sp>
    </p:spTree>
    <p:extLst>
      <p:ext uri="{BB962C8B-B14F-4D97-AF65-F5344CB8AC3E}">
        <p14:creationId xmlns:p14="http://schemas.microsoft.com/office/powerpoint/2010/main" val="18795025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Agenda">
    <p:bg>
      <p:bgPr>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1" name="Rectangle 4"/>
          <p:cNvSpPr>
            <a:spLocks noChangeArrowheads="1"/>
          </p:cNvSpPr>
          <p:nvPr userDrawn="1"/>
        </p:nvSpPr>
        <p:spPr bwMode="auto">
          <a:xfrm>
            <a:off x="1914525" y="1530350"/>
            <a:ext cx="585788" cy="584994"/>
          </a:xfrm>
          <a:prstGeom prst="rect">
            <a:avLst/>
          </a:prstGeom>
          <a:solidFill>
            <a:srgbClr val="2F5597"/>
          </a:solidFill>
          <a:ln w="9525">
            <a:noFill/>
            <a:miter lim="800000"/>
            <a:headEnd/>
            <a:tailEnd/>
          </a:ln>
        </p:spPr>
        <p:txBody>
          <a:bodyPr lIns="0" tIns="0" rIns="0" bIns="0" anchor="ctr"/>
          <a:lstStyle/>
          <a:p>
            <a:pPr algn="ctr" eaLnBrk="0" hangingPunct="0"/>
            <a:r>
              <a:rPr lang="de-DE" sz="2800" b="1" dirty="0">
                <a:solidFill>
                  <a:srgbClr val="FFFFFF"/>
                </a:solidFill>
                <a:latin typeface="Arial" panose="020B0604020202020204" pitchFamily="34" charset="0"/>
                <a:cs typeface="Arial" panose="020B0604020202020204" pitchFamily="34" charset="0"/>
              </a:rPr>
              <a:t>1.</a:t>
            </a:r>
          </a:p>
        </p:txBody>
      </p:sp>
      <p:sp>
        <p:nvSpPr>
          <p:cNvPr id="12" name="Rectangle 4"/>
          <p:cNvSpPr>
            <a:spLocks noChangeArrowheads="1"/>
          </p:cNvSpPr>
          <p:nvPr userDrawn="1"/>
        </p:nvSpPr>
        <p:spPr bwMode="auto">
          <a:xfrm>
            <a:off x="1914525" y="2363490"/>
            <a:ext cx="585788" cy="584994"/>
          </a:xfrm>
          <a:prstGeom prst="rect">
            <a:avLst/>
          </a:prstGeom>
          <a:solidFill>
            <a:srgbClr val="2F5597"/>
          </a:solidFill>
          <a:ln w="9525">
            <a:noFill/>
            <a:miter lim="800000"/>
            <a:headEnd/>
            <a:tailEnd/>
          </a:ln>
        </p:spPr>
        <p:txBody>
          <a:bodyPr lIns="0" tIns="0" rIns="0" bIns="0" anchor="ctr"/>
          <a:lstStyle/>
          <a:p>
            <a:pPr algn="ctr" eaLnBrk="0" hangingPunct="0"/>
            <a:r>
              <a:rPr lang="de-DE" sz="2800" b="1" dirty="0">
                <a:solidFill>
                  <a:srgbClr val="FFFFFF"/>
                </a:solidFill>
                <a:latin typeface="Arial" panose="020B0604020202020204" pitchFamily="34" charset="0"/>
                <a:cs typeface="Arial" panose="020B0604020202020204" pitchFamily="34" charset="0"/>
              </a:rPr>
              <a:t>2.</a:t>
            </a:r>
          </a:p>
        </p:txBody>
      </p:sp>
      <p:sp>
        <p:nvSpPr>
          <p:cNvPr id="13" name="Rectangle 4"/>
          <p:cNvSpPr>
            <a:spLocks noChangeArrowheads="1"/>
          </p:cNvSpPr>
          <p:nvPr userDrawn="1"/>
        </p:nvSpPr>
        <p:spPr bwMode="auto">
          <a:xfrm>
            <a:off x="1914525" y="3197225"/>
            <a:ext cx="585788" cy="584994"/>
          </a:xfrm>
          <a:prstGeom prst="rect">
            <a:avLst/>
          </a:prstGeom>
          <a:solidFill>
            <a:srgbClr val="2F5597"/>
          </a:solidFill>
          <a:ln w="9525">
            <a:noFill/>
            <a:miter lim="800000"/>
            <a:headEnd/>
            <a:tailEnd/>
          </a:ln>
        </p:spPr>
        <p:txBody>
          <a:bodyPr lIns="0" tIns="0" rIns="0" bIns="0" anchor="ctr"/>
          <a:lstStyle/>
          <a:p>
            <a:pPr algn="ctr" eaLnBrk="0" hangingPunct="0"/>
            <a:r>
              <a:rPr lang="de-DE" sz="2800" b="1" dirty="0">
                <a:solidFill>
                  <a:srgbClr val="FFFFFF"/>
                </a:solidFill>
                <a:latin typeface="Arial" panose="020B0604020202020204" pitchFamily="34" charset="0"/>
                <a:cs typeface="Arial" panose="020B0604020202020204" pitchFamily="34" charset="0"/>
              </a:rPr>
              <a:t>3.</a:t>
            </a:r>
          </a:p>
        </p:txBody>
      </p:sp>
      <p:sp>
        <p:nvSpPr>
          <p:cNvPr id="22" name="Textplatzhalter 21"/>
          <p:cNvSpPr>
            <a:spLocks noGrp="1"/>
          </p:cNvSpPr>
          <p:nvPr>
            <p:ph type="body" sz="quarter" idx="14" hasCustomPrompt="1"/>
          </p:nvPr>
        </p:nvSpPr>
        <p:spPr>
          <a:xfrm>
            <a:off x="2917182" y="1603772"/>
            <a:ext cx="9091613" cy="438150"/>
          </a:xfrm>
          <a:prstGeom prst="rect">
            <a:avLst/>
          </a:prstGeom>
        </p:spPr>
        <p:txBody>
          <a:bodyPr/>
          <a:lstStyle>
            <a:lvl1pPr algn="l">
              <a:defRPr b="1">
                <a:solidFill>
                  <a:schemeClr val="tx1"/>
                </a:solidFill>
                <a:latin typeface="Arial" panose="020B0604020202020204" pitchFamily="34" charset="0"/>
                <a:cs typeface="Arial" panose="020B0604020202020204" pitchFamily="34" charset="0"/>
              </a:defRPr>
            </a:lvl1pPr>
          </a:lstStyle>
          <a:p>
            <a:pPr lvl="0"/>
            <a:r>
              <a:rPr lang="de-DE" dirty="0"/>
              <a:t>Erster Punkt</a:t>
            </a:r>
          </a:p>
        </p:txBody>
      </p:sp>
      <p:sp>
        <p:nvSpPr>
          <p:cNvPr id="23" name="Textplatzhalter 21"/>
          <p:cNvSpPr>
            <a:spLocks noGrp="1"/>
          </p:cNvSpPr>
          <p:nvPr>
            <p:ph type="body" sz="quarter" idx="15" hasCustomPrompt="1"/>
          </p:nvPr>
        </p:nvSpPr>
        <p:spPr>
          <a:xfrm>
            <a:off x="2917181" y="2436912"/>
            <a:ext cx="9091613" cy="438150"/>
          </a:xfrm>
          <a:prstGeom prst="rect">
            <a:avLst/>
          </a:prstGeom>
        </p:spPr>
        <p:txBody>
          <a:bodyPr/>
          <a:lstStyle>
            <a:lvl1pPr algn="l">
              <a:defRPr b="1">
                <a:solidFill>
                  <a:schemeClr val="tx1"/>
                </a:solidFill>
                <a:latin typeface="Arial" panose="020B0604020202020204" pitchFamily="34" charset="0"/>
                <a:cs typeface="Arial" panose="020B0604020202020204" pitchFamily="34" charset="0"/>
              </a:defRPr>
            </a:lvl1pPr>
          </a:lstStyle>
          <a:p>
            <a:pPr lvl="0"/>
            <a:r>
              <a:rPr lang="de-DE" dirty="0"/>
              <a:t>Zweiter Punkt</a:t>
            </a:r>
          </a:p>
        </p:txBody>
      </p:sp>
      <p:sp>
        <p:nvSpPr>
          <p:cNvPr id="24" name="Textplatzhalter 21"/>
          <p:cNvSpPr>
            <a:spLocks noGrp="1"/>
          </p:cNvSpPr>
          <p:nvPr>
            <p:ph type="body" sz="quarter" idx="16" hasCustomPrompt="1"/>
          </p:nvPr>
        </p:nvSpPr>
        <p:spPr>
          <a:xfrm>
            <a:off x="2917180" y="3270052"/>
            <a:ext cx="9091613" cy="438150"/>
          </a:xfrm>
          <a:prstGeom prst="rect">
            <a:avLst/>
          </a:prstGeom>
        </p:spPr>
        <p:txBody>
          <a:bodyPr/>
          <a:lstStyle>
            <a:lvl1pPr algn="l">
              <a:defRPr b="1">
                <a:solidFill>
                  <a:schemeClr val="tx1"/>
                </a:solidFill>
                <a:latin typeface="Arial" panose="020B0604020202020204" pitchFamily="34" charset="0"/>
                <a:cs typeface="Arial" panose="020B0604020202020204" pitchFamily="34" charset="0"/>
              </a:defRPr>
            </a:lvl1pPr>
          </a:lstStyle>
          <a:p>
            <a:pPr lvl="0"/>
            <a:r>
              <a:rPr lang="de-DE" dirty="0"/>
              <a:t>Dritter Punkt</a:t>
            </a:r>
          </a:p>
        </p:txBody>
      </p:sp>
      <p:sp>
        <p:nvSpPr>
          <p:cNvPr id="16" name="Textplatzhalter 4"/>
          <p:cNvSpPr>
            <a:spLocks noGrp="1"/>
          </p:cNvSpPr>
          <p:nvPr>
            <p:ph type="body" sz="quarter" idx="19" hasCustomPrompt="1"/>
          </p:nvPr>
        </p:nvSpPr>
        <p:spPr>
          <a:xfrm>
            <a:off x="619125" y="-7938"/>
            <a:ext cx="11572875" cy="581026"/>
          </a:xfrm>
          <a:prstGeom prst="rect">
            <a:avLst/>
          </a:prstGeom>
        </p:spPr>
        <p:txBody>
          <a:bodyPr anchor="ctr"/>
          <a:lstStyle>
            <a:lvl1pPr algn="l">
              <a:defRPr sz="2600" b="1">
                <a:solidFill>
                  <a:schemeClr val="tx1"/>
                </a:solidFill>
                <a:latin typeface="Arial" panose="020B0604020202020204" pitchFamily="34" charset="0"/>
                <a:cs typeface="Arial" panose="020B0604020202020204" pitchFamily="34" charset="0"/>
              </a:defRPr>
            </a:lvl1pPr>
          </a:lstStyle>
          <a:p>
            <a:pPr lvl="0"/>
            <a:r>
              <a:rPr lang="de-DE" dirty="0"/>
              <a:t>Titel der Folie</a:t>
            </a:r>
          </a:p>
        </p:txBody>
      </p:sp>
      <p:sp>
        <p:nvSpPr>
          <p:cNvPr id="20" name="Rectangle 4"/>
          <p:cNvSpPr>
            <a:spLocks noChangeArrowheads="1"/>
          </p:cNvSpPr>
          <p:nvPr userDrawn="1"/>
        </p:nvSpPr>
        <p:spPr bwMode="auto">
          <a:xfrm>
            <a:off x="1914525" y="3241830"/>
            <a:ext cx="585788" cy="584994"/>
          </a:xfrm>
          <a:prstGeom prst="rect">
            <a:avLst/>
          </a:prstGeom>
          <a:solidFill>
            <a:srgbClr val="2F5597"/>
          </a:solidFill>
          <a:ln w="9525">
            <a:noFill/>
            <a:miter lim="800000"/>
            <a:headEnd/>
            <a:tailEnd/>
          </a:ln>
        </p:spPr>
        <p:txBody>
          <a:bodyPr lIns="0" tIns="0" rIns="0" bIns="0" anchor="ctr"/>
          <a:lstStyle/>
          <a:p>
            <a:pPr algn="ctr" eaLnBrk="0" hangingPunct="0"/>
            <a:r>
              <a:rPr lang="de-DE" sz="2800" b="1" dirty="0">
                <a:solidFill>
                  <a:srgbClr val="FFFFFF"/>
                </a:solidFill>
                <a:latin typeface="Arial" panose="020B0604020202020204" pitchFamily="34" charset="0"/>
                <a:cs typeface="Arial" panose="020B0604020202020204" pitchFamily="34" charset="0"/>
              </a:rPr>
              <a:t>3.</a:t>
            </a:r>
          </a:p>
        </p:txBody>
      </p:sp>
      <p:sp>
        <p:nvSpPr>
          <p:cNvPr id="21" name="Textplatzhalter 21"/>
          <p:cNvSpPr>
            <a:spLocks noGrp="1"/>
          </p:cNvSpPr>
          <p:nvPr>
            <p:ph type="body" sz="quarter" idx="20" hasCustomPrompt="1"/>
          </p:nvPr>
        </p:nvSpPr>
        <p:spPr>
          <a:xfrm>
            <a:off x="2917180" y="4139849"/>
            <a:ext cx="9091613" cy="438150"/>
          </a:xfrm>
          <a:prstGeom prst="rect">
            <a:avLst/>
          </a:prstGeom>
        </p:spPr>
        <p:txBody>
          <a:bodyPr/>
          <a:lstStyle>
            <a:lvl1pPr algn="l">
              <a:defRPr b="1">
                <a:solidFill>
                  <a:schemeClr val="tx1"/>
                </a:solidFill>
                <a:latin typeface="Arial" panose="020B0604020202020204" pitchFamily="34" charset="0"/>
                <a:cs typeface="Arial" panose="020B0604020202020204" pitchFamily="34" charset="0"/>
              </a:defRPr>
            </a:lvl1pPr>
          </a:lstStyle>
          <a:p>
            <a:pPr lvl="0"/>
            <a:r>
              <a:rPr lang="de-DE" dirty="0" smtClean="0"/>
              <a:t>Vierter </a:t>
            </a:r>
            <a:r>
              <a:rPr lang="de-DE" dirty="0"/>
              <a:t>Punkt</a:t>
            </a:r>
          </a:p>
        </p:txBody>
      </p:sp>
      <p:sp>
        <p:nvSpPr>
          <p:cNvPr id="26" name="Rectangle 4"/>
          <p:cNvSpPr>
            <a:spLocks noChangeArrowheads="1"/>
          </p:cNvSpPr>
          <p:nvPr userDrawn="1"/>
        </p:nvSpPr>
        <p:spPr bwMode="auto">
          <a:xfrm>
            <a:off x="1921961" y="4107905"/>
            <a:ext cx="585788" cy="584994"/>
          </a:xfrm>
          <a:prstGeom prst="rect">
            <a:avLst/>
          </a:prstGeom>
          <a:solidFill>
            <a:srgbClr val="2F5597"/>
          </a:solidFill>
          <a:ln w="9525">
            <a:noFill/>
            <a:miter lim="800000"/>
            <a:headEnd/>
            <a:tailEnd/>
          </a:ln>
        </p:spPr>
        <p:txBody>
          <a:bodyPr lIns="0" tIns="0" rIns="0" bIns="0" anchor="ctr"/>
          <a:lstStyle/>
          <a:p>
            <a:pPr algn="ctr" eaLnBrk="0" hangingPunct="0"/>
            <a:r>
              <a:rPr lang="de-DE" sz="2800" b="1" dirty="0" smtClean="0">
                <a:solidFill>
                  <a:srgbClr val="FFFFFF"/>
                </a:solidFill>
                <a:latin typeface="Arial" panose="020B0604020202020204" pitchFamily="34" charset="0"/>
                <a:cs typeface="Arial" panose="020B0604020202020204" pitchFamily="34" charset="0"/>
              </a:rPr>
              <a:t>4.</a:t>
            </a:r>
            <a:endParaRPr lang="de-DE" sz="28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399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4.16667E-7 -7.40741E-7 L -0.10625 0.00046 " pathEditMode="relative" rAng="0" ptsTypes="AA">
                                      <p:cBhvr>
                                        <p:cTn id="6" dur="2000" fill="hold"/>
                                        <p:tgtEl>
                                          <p:spTgt spid="11"/>
                                        </p:tgtEl>
                                        <p:attrNameLst>
                                          <p:attrName>ppt_x</p:attrName>
                                          <p:attrName>ppt_y</p:attrName>
                                        </p:attrNameLst>
                                      </p:cBhvr>
                                      <p:rCtr x="-5313" y="23"/>
                                    </p:animMotion>
                                  </p:childTnLst>
                                </p:cTn>
                              </p:par>
                              <p:par>
                                <p:cTn id="7" presetID="35" presetClass="path" presetSubtype="0" accel="50000" decel="50000" fill="hold" grpId="0" nodeType="withEffect">
                                  <p:stCondLst>
                                    <p:cond delay="0"/>
                                  </p:stCondLst>
                                  <p:childTnLst>
                                    <p:animMotion origin="layout" path="M 4.16667E-7 3.7037E-6 L -0.15977 0.00069 " pathEditMode="relative" rAng="0" ptsTypes="AA">
                                      <p:cBhvr>
                                        <p:cTn id="8" dur="2000" fill="hold"/>
                                        <p:tgtEl>
                                          <p:spTgt spid="12"/>
                                        </p:tgtEl>
                                        <p:attrNameLst>
                                          <p:attrName>ppt_x</p:attrName>
                                          <p:attrName>ppt_y</p:attrName>
                                        </p:attrNameLst>
                                      </p:cBhvr>
                                      <p:rCtr x="-7995" y="23"/>
                                    </p:animMotion>
                                  </p:childTnLst>
                                </p:cTn>
                              </p:par>
                              <p:par>
                                <p:cTn id="9" presetID="35" presetClass="path" presetSubtype="0" accel="50000" decel="50000" fill="hold" grpId="0" nodeType="withEffect">
                                  <p:stCondLst>
                                    <p:cond delay="0"/>
                                  </p:stCondLst>
                                  <p:childTnLst>
                                    <p:animMotion origin="layout" path="M 4.16667E-7 3.7037E-6 L -0.15977 0.00069 " pathEditMode="relative" rAng="0" ptsTypes="AA">
                                      <p:cBhvr>
                                        <p:cTn id="10" dur="2000" fill="hold"/>
                                        <p:tgtEl>
                                          <p:spTgt spid="13"/>
                                        </p:tgtEl>
                                        <p:attrNameLst>
                                          <p:attrName>ppt_x</p:attrName>
                                          <p:attrName>ppt_y</p:attrName>
                                        </p:attrNameLst>
                                      </p:cBhvr>
                                      <p:rCtr x="-7995" y="23"/>
                                    </p:animMotion>
                                  </p:childTnLst>
                                </p:cTn>
                              </p:par>
                              <p:par>
                                <p:cTn id="11" presetID="1" presetClass="emph" presetSubtype="2" fill="hold" nodeType="withEffect">
                                  <p:stCondLst>
                                    <p:cond delay="0"/>
                                  </p:stCondLst>
                                  <p:childTnLst>
                                    <p:animClr clrSpc="rgb" dir="cw">
                                      <p:cBhvr>
                                        <p:cTn id="12" dur="2000" fill="hold"/>
                                        <p:tgtEl>
                                          <p:spTgt spid="12"/>
                                        </p:tgtEl>
                                        <p:attrNameLst>
                                          <p:attrName>fillcolor</p:attrName>
                                        </p:attrNameLst>
                                      </p:cBhvr>
                                      <p:to>
                                        <a:srgbClr val="97AACB"/>
                                      </p:to>
                                    </p:animClr>
                                    <p:set>
                                      <p:cBhvr>
                                        <p:cTn id="13" dur="2000" fill="hold"/>
                                        <p:tgtEl>
                                          <p:spTgt spid="12"/>
                                        </p:tgtEl>
                                        <p:attrNameLst>
                                          <p:attrName>fill.type</p:attrName>
                                        </p:attrNameLst>
                                      </p:cBhvr>
                                      <p:to>
                                        <p:strVal val="solid"/>
                                      </p:to>
                                    </p:set>
                                    <p:set>
                                      <p:cBhvr>
                                        <p:cTn id="14" dur="2000" fill="hold"/>
                                        <p:tgtEl>
                                          <p:spTgt spid="12"/>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13"/>
                                        </p:tgtEl>
                                        <p:attrNameLst>
                                          <p:attrName>fillcolor</p:attrName>
                                        </p:attrNameLst>
                                      </p:cBhvr>
                                      <p:to>
                                        <a:srgbClr val="97AACB"/>
                                      </p:to>
                                    </p:animClr>
                                    <p:set>
                                      <p:cBhvr>
                                        <p:cTn id="17" dur="2000" fill="hold"/>
                                        <p:tgtEl>
                                          <p:spTgt spid="13"/>
                                        </p:tgtEl>
                                        <p:attrNameLst>
                                          <p:attrName>fill.type</p:attrName>
                                        </p:attrNameLst>
                                      </p:cBhvr>
                                      <p:to>
                                        <p:strVal val="solid"/>
                                      </p:to>
                                    </p:set>
                                    <p:set>
                                      <p:cBhvr>
                                        <p:cTn id="18" dur="2000" fill="hold"/>
                                        <p:tgtEl>
                                          <p:spTgt spid="13"/>
                                        </p:tgtEl>
                                        <p:attrNameLst>
                                          <p:attrName>fill.on</p:attrName>
                                        </p:attrNameLst>
                                      </p:cBhvr>
                                      <p:to>
                                        <p:strVal val="true"/>
                                      </p:to>
                                    </p:set>
                                  </p:childTnLst>
                                </p:cTn>
                              </p:par>
                              <p:par>
                                <p:cTn id="19" presetID="3" presetClass="emph" presetSubtype="2" fill="hold" grpId="1" nodeType="withEffect">
                                  <p:stCondLst>
                                    <p:cond delay="0"/>
                                  </p:stCondLst>
                                  <p:childTnLst>
                                    <p:animClr clrSpc="rgb" dir="cw">
                                      <p:cBhvr override="childStyle">
                                        <p:cTn id="20" dur="2000" fill="hold"/>
                                        <p:tgtEl>
                                          <p:spTgt spid="12"/>
                                        </p:tgtEl>
                                        <p:attrNameLst>
                                          <p:attrName>style.color</p:attrName>
                                        </p:attrNameLst>
                                      </p:cBhvr>
                                      <p:to>
                                        <a:srgbClr val="2F5597"/>
                                      </p:to>
                                    </p:animClr>
                                  </p:childTnLst>
                                </p:cTn>
                              </p:par>
                              <p:par>
                                <p:cTn id="21" presetID="3" presetClass="emph" presetSubtype="2" fill="hold" grpId="1" nodeType="withEffect">
                                  <p:stCondLst>
                                    <p:cond delay="0"/>
                                  </p:stCondLst>
                                  <p:childTnLst>
                                    <p:animClr clrSpc="rgb" dir="cw">
                                      <p:cBhvr override="childStyle">
                                        <p:cTn id="22" dur="2000" fill="hold"/>
                                        <p:tgtEl>
                                          <p:spTgt spid="13"/>
                                        </p:tgtEl>
                                        <p:attrNameLst>
                                          <p:attrName>style.color</p:attrName>
                                        </p:attrNameLst>
                                      </p:cBhvr>
                                      <p:to>
                                        <a:srgbClr val="2F5597"/>
                                      </p:to>
                                    </p:animClr>
                                  </p:childTnLst>
                                </p:cTn>
                              </p:par>
                              <p:par>
                                <p:cTn id="23" presetID="10" presetClass="exit" presetSubtype="0" fill="hold" grpId="0" nodeType="withEffect">
                                  <p:stCondLst>
                                    <p:cond delay="0"/>
                                  </p:stCondLst>
                                  <p:childTnLst>
                                    <p:animEffect transition="out" filter="fade">
                                      <p:cBhvr>
                                        <p:cTn id="24" dur="500"/>
                                        <p:tgtEl>
                                          <p:spTgt spid="23">
                                            <p:txEl>
                                              <p:pRg st="0" end="0"/>
                                            </p:txEl>
                                          </p:spTgt>
                                        </p:tgtEl>
                                      </p:cBhvr>
                                    </p:animEffect>
                                    <p:set>
                                      <p:cBhvr>
                                        <p:cTn id="25" dur="1" fill="hold">
                                          <p:stCondLst>
                                            <p:cond delay="499"/>
                                          </p:stCondLst>
                                        </p:cTn>
                                        <p:tgtEl>
                                          <p:spTgt spid="23">
                                            <p:txEl>
                                              <p:pRg st="0" end="0"/>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4">
                                            <p:txEl>
                                              <p:pRg st="0" end="0"/>
                                            </p:txEl>
                                          </p:spTgt>
                                        </p:tgtEl>
                                      </p:cBhvr>
                                    </p:animEffect>
                                    <p:set>
                                      <p:cBhvr>
                                        <p:cTn id="28" dur="1" fill="hold">
                                          <p:stCondLst>
                                            <p:cond delay="499"/>
                                          </p:stCondLst>
                                        </p:cTn>
                                        <p:tgtEl>
                                          <p:spTgt spid="24">
                                            <p:txEl>
                                              <p:pRg st="0" end="0"/>
                                            </p:txEl>
                                          </p:spTgt>
                                        </p:tgtEl>
                                        <p:attrNameLst>
                                          <p:attrName>style.visibility</p:attrName>
                                        </p:attrNameLst>
                                      </p:cBhvr>
                                      <p:to>
                                        <p:strVal val="hidden"/>
                                      </p:to>
                                    </p:set>
                                  </p:childTnLst>
                                </p:cTn>
                              </p:par>
                              <p:par>
                                <p:cTn id="29" presetID="35" presetClass="path" presetSubtype="0" accel="50000" decel="50000" fill="hold" grpId="0" nodeType="withEffect">
                                  <p:stCondLst>
                                    <p:cond delay="0"/>
                                  </p:stCondLst>
                                  <p:childTnLst>
                                    <p:animMotion origin="layout" path="M 4.16667E-7 -7.40741E-7 L -0.10625 0.00046 " pathEditMode="relative" rAng="0" ptsTypes="AA">
                                      <p:cBhvr>
                                        <p:cTn id="30" dur="2000" fill="hold"/>
                                        <p:tgtEl>
                                          <p:spTgt spid="22"/>
                                        </p:tgtEl>
                                        <p:attrNameLst>
                                          <p:attrName>ppt_x</p:attrName>
                                          <p:attrName>ppt_y</p:attrName>
                                        </p:attrNameLst>
                                      </p:cBhvr>
                                      <p:rCtr x="-5313" y="23"/>
                                    </p:animMotion>
                                  </p:childTnLst>
                                </p:cTn>
                              </p:par>
                              <p:par>
                                <p:cTn id="31" presetID="35" presetClass="path" presetSubtype="0" accel="50000" decel="50000" fill="hold" grpId="0" nodeType="withEffect">
                                  <p:stCondLst>
                                    <p:cond delay="0"/>
                                  </p:stCondLst>
                                  <p:childTnLst>
                                    <p:animMotion origin="layout" path="M 4.16667E-7 3.7037E-6 L -0.15977 0.00069 " pathEditMode="relative" rAng="0" ptsTypes="AA">
                                      <p:cBhvr>
                                        <p:cTn id="32" dur="2000" fill="hold"/>
                                        <p:tgtEl>
                                          <p:spTgt spid="20"/>
                                        </p:tgtEl>
                                        <p:attrNameLst>
                                          <p:attrName>ppt_x</p:attrName>
                                          <p:attrName>ppt_y</p:attrName>
                                        </p:attrNameLst>
                                      </p:cBhvr>
                                      <p:rCtr x="-7995" y="23"/>
                                    </p:animMotion>
                                  </p:childTnLst>
                                </p:cTn>
                              </p:par>
                              <p:par>
                                <p:cTn id="33" presetID="1" presetClass="emph" presetSubtype="2" fill="hold" nodeType="withEffect">
                                  <p:stCondLst>
                                    <p:cond delay="0"/>
                                  </p:stCondLst>
                                  <p:childTnLst>
                                    <p:animClr clrSpc="rgb" dir="cw">
                                      <p:cBhvr>
                                        <p:cTn id="34" dur="2000" fill="hold"/>
                                        <p:tgtEl>
                                          <p:spTgt spid="20"/>
                                        </p:tgtEl>
                                        <p:attrNameLst>
                                          <p:attrName>fillcolor</p:attrName>
                                        </p:attrNameLst>
                                      </p:cBhvr>
                                      <p:to>
                                        <a:srgbClr val="97AACB"/>
                                      </p:to>
                                    </p:animClr>
                                    <p:set>
                                      <p:cBhvr>
                                        <p:cTn id="35" dur="2000" fill="hold"/>
                                        <p:tgtEl>
                                          <p:spTgt spid="20"/>
                                        </p:tgtEl>
                                        <p:attrNameLst>
                                          <p:attrName>fill.type</p:attrName>
                                        </p:attrNameLst>
                                      </p:cBhvr>
                                      <p:to>
                                        <p:strVal val="solid"/>
                                      </p:to>
                                    </p:set>
                                    <p:set>
                                      <p:cBhvr>
                                        <p:cTn id="36" dur="2000" fill="hold"/>
                                        <p:tgtEl>
                                          <p:spTgt spid="20"/>
                                        </p:tgtEl>
                                        <p:attrNameLst>
                                          <p:attrName>fill.on</p:attrName>
                                        </p:attrNameLst>
                                      </p:cBhvr>
                                      <p:to>
                                        <p:strVal val="true"/>
                                      </p:to>
                                    </p:set>
                                  </p:childTnLst>
                                </p:cTn>
                              </p:par>
                              <p:par>
                                <p:cTn id="37" presetID="35" presetClass="path" presetSubtype="0" accel="50000" decel="50000" fill="hold" grpId="0" nodeType="withEffect">
                                  <p:stCondLst>
                                    <p:cond delay="0"/>
                                  </p:stCondLst>
                                  <p:childTnLst>
                                    <p:animMotion origin="layout" path="M -6.25E-7 3.33333E-6 L -0.15976 0.00069 " pathEditMode="relative" rAng="0" ptsTypes="AA">
                                      <p:cBhvr>
                                        <p:cTn id="38" dur="2000" fill="hold"/>
                                        <p:tgtEl>
                                          <p:spTgt spid="26"/>
                                        </p:tgtEl>
                                        <p:attrNameLst>
                                          <p:attrName>ppt_x</p:attrName>
                                          <p:attrName>ppt_y</p:attrName>
                                        </p:attrNameLst>
                                      </p:cBhvr>
                                      <p:rCtr x="-7995" y="23"/>
                                    </p:animMotion>
                                  </p:childTnLst>
                                </p:cTn>
                              </p:par>
                              <p:par>
                                <p:cTn id="39" presetID="1" presetClass="emph" presetSubtype="2" fill="hold" nodeType="withEffect">
                                  <p:stCondLst>
                                    <p:cond delay="0"/>
                                  </p:stCondLst>
                                  <p:childTnLst>
                                    <p:animClr clrSpc="rgb" dir="cw">
                                      <p:cBhvr>
                                        <p:cTn id="40" dur="2000" fill="hold"/>
                                        <p:tgtEl>
                                          <p:spTgt spid="26"/>
                                        </p:tgtEl>
                                        <p:attrNameLst>
                                          <p:attrName>fillcolor</p:attrName>
                                        </p:attrNameLst>
                                      </p:cBhvr>
                                      <p:to>
                                        <a:srgbClr val="97AACB"/>
                                      </p:to>
                                    </p:animClr>
                                    <p:set>
                                      <p:cBhvr>
                                        <p:cTn id="41" dur="2000" fill="hold"/>
                                        <p:tgtEl>
                                          <p:spTgt spid="26"/>
                                        </p:tgtEl>
                                        <p:attrNameLst>
                                          <p:attrName>fill.type</p:attrName>
                                        </p:attrNameLst>
                                      </p:cBhvr>
                                      <p:to>
                                        <p:strVal val="solid"/>
                                      </p:to>
                                    </p:set>
                                    <p:set>
                                      <p:cBhvr>
                                        <p:cTn id="42" dur="2000" fill="hold"/>
                                        <p:tgtEl>
                                          <p:spTgt spid="26"/>
                                        </p:tgtEl>
                                        <p:attrNameLst>
                                          <p:attrName>fill.on</p:attrName>
                                        </p:attrNameLst>
                                      </p:cBhvr>
                                      <p:to>
                                        <p:strVal val="true"/>
                                      </p:to>
                                    </p:set>
                                  </p:childTnLst>
                                </p:cTn>
                              </p:par>
                              <p:par>
                                <p:cTn id="43" presetID="3" presetClass="emph" presetSubtype="2" fill="hold" grpId="1" nodeType="withEffect">
                                  <p:stCondLst>
                                    <p:cond delay="0"/>
                                  </p:stCondLst>
                                  <p:childTnLst>
                                    <p:animClr clrSpc="rgb" dir="cw">
                                      <p:cBhvr override="childStyle">
                                        <p:cTn id="44" dur="2000" fill="hold"/>
                                        <p:tgtEl>
                                          <p:spTgt spid="26"/>
                                        </p:tgtEl>
                                        <p:attrNameLst>
                                          <p:attrName>style.color</p:attrName>
                                        </p:attrNameLst>
                                      </p:cBhvr>
                                      <p:to>
                                        <a:srgbClr val="2F5597"/>
                                      </p:to>
                                    </p:animClr>
                                  </p:childTnLst>
                                </p:cTn>
                              </p:par>
                              <p:par>
                                <p:cTn id="45" presetID="3" presetClass="emph" presetSubtype="2" fill="hold" grpId="1" nodeType="withEffect">
                                  <p:stCondLst>
                                    <p:cond delay="0"/>
                                  </p:stCondLst>
                                  <p:childTnLst>
                                    <p:animClr clrSpc="rgb" dir="cw">
                                      <p:cBhvr override="childStyle">
                                        <p:cTn id="46" dur="2000" fill="hold"/>
                                        <p:tgtEl>
                                          <p:spTgt spid="20"/>
                                        </p:tgtEl>
                                        <p:attrNameLst>
                                          <p:attrName>style.color</p:attrName>
                                        </p:attrNameLst>
                                      </p:cBhvr>
                                      <p:to>
                                        <a:srgbClr val="2F5597"/>
                                      </p:to>
                                    </p:animClr>
                                  </p:childTnLst>
                                </p:cTn>
                              </p:par>
                              <p:par>
                                <p:cTn id="47" presetID="10" presetClass="exit" presetSubtype="0" fill="hold" grpId="0" nodeType="withEffect">
                                  <p:stCondLst>
                                    <p:cond delay="0"/>
                                  </p:stCondLst>
                                  <p:childTnLst>
                                    <p:animEffect transition="out" filter="fade">
                                      <p:cBhvr>
                                        <p:cTn id="48" dur="500"/>
                                        <p:tgtEl>
                                          <p:spTgt spid="21">
                                            <p:txEl>
                                              <p:pRg st="0" end="0"/>
                                            </p:txEl>
                                          </p:spTgt>
                                        </p:tgtEl>
                                      </p:cBhvr>
                                    </p:animEffect>
                                    <p:set>
                                      <p:cBhvr>
                                        <p:cTn id="49" dur="1" fill="hold">
                                          <p:stCondLst>
                                            <p:cond delay="499"/>
                                          </p:stCondLst>
                                        </p:cTn>
                                        <p:tgtEl>
                                          <p:spTgt spid="21">
                                            <p:txEl>
                                              <p:pRg st="0" end="0"/>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3" grpId="0" animBg="1"/>
      <p:bldP spid="13" grpId="1" animBg="1"/>
      <p:bldP spid="22" grpId="0">
        <p:tmplLst>
          <p:tmpl>
            <p:tnLst>
              <p:par>
                <p:cTn presetID="35" presetClass="path" presetSubtype="0" accel="50000" decel="50000" fill="hold" nodeType="withEffect">
                  <p:stCondLst>
                    <p:cond delay="0"/>
                  </p:stCondLst>
                  <p:childTnLst>
                    <p:animMotion origin="layout" path="M 4.16667E-7 -7.40741E-7 L -0.10625 0.00046 " pathEditMode="relative" rAng="0" ptsTypes="AA">
                      <p:cBhvr>
                        <p:cTn dur="2000" fill="hold"/>
                        <p:tgtEl>
                          <p:spTgt spid="22"/>
                        </p:tgtEl>
                        <p:attrNameLst>
                          <p:attrName>ppt_x</p:attrName>
                          <p:attrName>ppt_y</p:attrName>
                        </p:attrNameLst>
                      </p:cBhvr>
                      <p:rCtr x="-5313" y="23"/>
                    </p:animMotion>
                  </p:childTnLst>
                </p:cTn>
              </p:par>
            </p:tnLst>
          </p:tmpl>
        </p:tmplLst>
      </p:bldP>
      <p:bldP spid="22" grpId="1">
        <p:tmplLst>
          <p:tmpl>
            <p:tnLst>
              <p:par>
                <p:cTn presetID="10" presetClass="exit" presetSubtype="0" fill="hold" nodeType="clickEffect">
                  <p:stCondLst>
                    <p:cond delay="0"/>
                  </p:stCondLst>
                  <p:childTnLst>
                    <p:animEffect transition="out" filter="fade">
                      <p:cBhvr>
                        <p:cTn dur="500"/>
                        <p:tgtEl>
                          <p:spTgt spid="22"/>
                        </p:tgtEl>
                      </p:cBhvr>
                    </p:animEffect>
                    <p:set>
                      <p:cBhvr>
                        <p:cTn dur="1" fill="hold">
                          <p:stCondLst>
                            <p:cond delay="499"/>
                          </p:stCondLst>
                        </p:cTn>
                        <p:tgtEl>
                          <p:spTgt spid="22"/>
                        </p:tgtEl>
                        <p:attrNameLst>
                          <p:attrName>style.visibility</p:attrName>
                        </p:attrNameLst>
                      </p:cBhvr>
                      <p:to>
                        <p:strVal val="hidden"/>
                      </p:to>
                    </p:set>
                  </p:childTnLst>
                </p:cTn>
              </p:par>
            </p:tnLst>
          </p:tmpl>
        </p:tmplLst>
      </p:bldP>
      <p:bldP spid="23" grpId="0" build="p">
        <p:tmplLst>
          <p:tmpl lvl="1">
            <p:tnLst>
              <p:par>
                <p:cTn presetID="10" presetClass="exit" presetSubtype="0" fill="hold" nodeType="withEffect">
                  <p:stCondLst>
                    <p:cond delay="0"/>
                  </p:stCondLst>
                  <p:childTnLst>
                    <p:animEffect transition="out" filter="fade">
                      <p:cBhvr>
                        <p:cTn dur="500"/>
                        <p:tgtEl>
                          <p:spTgt spid="23"/>
                        </p:tgtEl>
                      </p:cBhvr>
                    </p:animEffect>
                    <p:set>
                      <p:cBhvr>
                        <p:cTn dur="1" fill="hold">
                          <p:stCondLst>
                            <p:cond delay="499"/>
                          </p:stCondLst>
                        </p:cTn>
                        <p:tgtEl>
                          <p:spTgt spid="23"/>
                        </p:tgtEl>
                        <p:attrNameLst>
                          <p:attrName>style.visibility</p:attrName>
                        </p:attrNameLst>
                      </p:cBhvr>
                      <p:to>
                        <p:strVal val="hidden"/>
                      </p:to>
                    </p:set>
                  </p:childTnLst>
                </p:cTn>
              </p:par>
            </p:tnLst>
          </p:tmpl>
        </p:tmplLst>
      </p:bldP>
      <p:bldP spid="24" grpId="0" build="p">
        <p:tmplLst>
          <p:tmpl lvl="1">
            <p:tnLst>
              <p:par>
                <p:cTn presetID="10" presetClass="exit" presetSubtype="0" fill="hold" nodeType="withEffect">
                  <p:stCondLst>
                    <p:cond delay="0"/>
                  </p:stCondLst>
                  <p:childTnLst>
                    <p:animEffect transition="out" filter="fade">
                      <p:cBhvr>
                        <p:cTn dur="500"/>
                        <p:tgtEl>
                          <p:spTgt spid="24"/>
                        </p:tgtEl>
                      </p:cBhvr>
                    </p:animEffect>
                    <p:set>
                      <p:cBhvr>
                        <p:cTn dur="1" fill="hold">
                          <p:stCondLst>
                            <p:cond delay="499"/>
                          </p:stCondLst>
                        </p:cTn>
                        <p:tgtEl>
                          <p:spTgt spid="24"/>
                        </p:tgtEl>
                        <p:attrNameLst>
                          <p:attrName>style.visibility</p:attrName>
                        </p:attrNameLst>
                      </p:cBhvr>
                      <p:to>
                        <p:strVal val="hidden"/>
                      </p:to>
                    </p:set>
                  </p:childTnLst>
                </p:cTn>
              </p:par>
            </p:tnLst>
          </p:tmpl>
        </p:tmplLst>
      </p:bldP>
      <p:bldP spid="20" grpId="0" animBg="1"/>
      <p:bldP spid="20" grpId="1" animBg="1"/>
      <p:bldP spid="21" grpId="0" build="p">
        <p:tmplLst>
          <p:tmpl lvl="1">
            <p:tnLst>
              <p:par>
                <p:cTn presetID="10" presetClass="exit" presetSubtype="0" fill="hold" nodeType="withEffect">
                  <p:stCondLst>
                    <p:cond delay="0"/>
                  </p:stCondLst>
                  <p:childTnLst>
                    <p:animEffect transition="out" filter="fade">
                      <p:cBhvr>
                        <p:cTn dur="500"/>
                        <p:tgtEl>
                          <p:spTgt spid="21"/>
                        </p:tgtEl>
                      </p:cBhvr>
                    </p:animEffect>
                    <p:set>
                      <p:cBhvr>
                        <p:cTn dur="1" fill="hold">
                          <p:stCondLst>
                            <p:cond delay="499"/>
                          </p:stCondLst>
                        </p:cTn>
                        <p:tgtEl>
                          <p:spTgt spid="21"/>
                        </p:tgtEl>
                        <p:attrNameLst>
                          <p:attrName>style.visibility</p:attrName>
                        </p:attrNameLst>
                      </p:cBhvr>
                      <p:to>
                        <p:strVal val="hidden"/>
                      </p:to>
                    </p:set>
                  </p:childTnLst>
                </p:cTn>
              </p:par>
            </p:tnLst>
          </p:tmpl>
        </p:tmplLst>
      </p:bldP>
      <p:bldP spid="26" grpId="0" animBg="1"/>
      <p:bldP spid="26" grpId="1" animBg="1"/>
    </p:bldLst>
  </p:timing>
  <p:extLst mod="1">
    <p:ext uri="{DCECCB84-F9BA-43D5-87BE-67443E8EF086}">
      <p15:sldGuideLst xmlns:p15="http://schemas.microsoft.com/office/powerpoint/2012/main">
        <p15:guide id="1" orient="horz" pos="935">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hteck 7"/>
          <p:cNvSpPr/>
          <p:nvPr userDrawn="1"/>
        </p:nvSpPr>
        <p:spPr>
          <a:xfrm>
            <a:off x="8572" y="6246884"/>
            <a:ext cx="12192000" cy="581024"/>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dirty="0" smtClean="0">
                <a:latin typeface="+mn-lt"/>
                <a:cs typeface="Arial" panose="020B0604020202020204" pitchFamily="34" charset="0"/>
              </a:rPr>
              <a:t>	</a:t>
            </a:r>
            <a:r>
              <a:rPr lang="de-DE" sz="1200" i="1" dirty="0" smtClean="0">
                <a:latin typeface="+mn-lt"/>
                <a:cs typeface="Arial" panose="020B0604020202020204" pitchFamily="34" charset="0"/>
              </a:rPr>
              <a:t>Prof. Dr. Torsten Verrel</a:t>
            </a:r>
            <a:r>
              <a:rPr lang="de-DE" sz="1200" dirty="0" smtClean="0">
                <a:latin typeface="+mn-lt"/>
                <a:cs typeface="Arial" panose="020B0604020202020204" pitchFamily="34" charset="0"/>
              </a:rPr>
              <a:t> ● § 217 StGB</a:t>
            </a:r>
            <a:r>
              <a:rPr lang="de-DE" sz="1200" baseline="0" dirty="0" smtClean="0">
                <a:latin typeface="+mn-lt"/>
                <a:cs typeface="Arial" panose="020B0604020202020204" pitchFamily="34" charset="0"/>
              </a:rPr>
              <a:t> – Kriminalisierung der Palliativmedizin?</a:t>
            </a:r>
            <a:endParaRPr lang="de-DE" sz="1200" dirty="0">
              <a:latin typeface="+mn-lt"/>
              <a:cs typeface="Arial" panose="020B0604020202020204" pitchFamily="34" charset="0"/>
            </a:endParaRPr>
          </a:p>
        </p:txBody>
      </p:sp>
      <p:sp>
        <p:nvSpPr>
          <p:cNvPr id="18" name="Rechteck 17"/>
          <p:cNvSpPr/>
          <p:nvPr userDrawn="1"/>
        </p:nvSpPr>
        <p:spPr>
          <a:xfrm flipV="1">
            <a:off x="515619" y="6261412"/>
            <a:ext cx="11684953" cy="72000"/>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p:cNvSpPr/>
          <p:nvPr userDrawn="1"/>
        </p:nvSpPr>
        <p:spPr>
          <a:xfrm rot="5400000">
            <a:off x="-2885857" y="2879189"/>
            <a:ext cx="6352738" cy="581024"/>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p:cNvSpPr/>
          <p:nvPr userDrawn="1"/>
        </p:nvSpPr>
        <p:spPr>
          <a:xfrm rot="5400000" flipV="1">
            <a:off x="-2585010" y="3127372"/>
            <a:ext cx="6340084" cy="72000"/>
          </a:xfrm>
          <a:prstGeom prst="rect">
            <a:avLst/>
          </a:prstGeom>
          <a:solidFill>
            <a:schemeClr val="tx1"/>
          </a:solidFill>
          <a:ln>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 name="Gruppieren 3"/>
          <p:cNvGrpSpPr/>
          <p:nvPr userDrawn="1"/>
        </p:nvGrpSpPr>
        <p:grpSpPr>
          <a:xfrm>
            <a:off x="647879" y="6394337"/>
            <a:ext cx="1203223" cy="392372"/>
            <a:chOff x="8951591" y="4023595"/>
            <a:chExt cx="1368066" cy="504862"/>
          </a:xfrm>
        </p:grpSpPr>
        <p:sp>
          <p:nvSpPr>
            <p:cNvPr id="2" name="Rechteck 1"/>
            <p:cNvSpPr/>
            <p:nvPr userDrawn="1"/>
          </p:nvSpPr>
          <p:spPr>
            <a:xfrm>
              <a:off x="8951591" y="4023595"/>
              <a:ext cx="1352295" cy="498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9" name="Gruppieren 18"/>
            <p:cNvGrpSpPr>
              <a:grpSpLocks noChangeAspect="1"/>
            </p:cNvGrpSpPr>
            <p:nvPr userDrawn="1"/>
          </p:nvGrpSpPr>
          <p:grpSpPr>
            <a:xfrm>
              <a:off x="8991600" y="4023595"/>
              <a:ext cx="1328057" cy="504862"/>
              <a:chOff x="7081838" y="144463"/>
              <a:chExt cx="1871662" cy="719137"/>
            </a:xfrm>
          </p:grpSpPr>
          <p:sp>
            <p:nvSpPr>
              <p:cNvPr id="22" name="AutoShape 3"/>
              <p:cNvSpPr>
                <a:spLocks noChangeAspect="1" noChangeArrowheads="1" noTextEdit="1"/>
              </p:cNvSpPr>
              <p:nvPr userDrawn="1"/>
            </p:nvSpPr>
            <p:spPr bwMode="auto">
              <a:xfrm>
                <a:off x="7081838" y="144463"/>
                <a:ext cx="187166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3" name="Freeform 5"/>
              <p:cNvSpPr>
                <a:spLocks/>
              </p:cNvSpPr>
              <p:nvPr userDrawn="1"/>
            </p:nvSpPr>
            <p:spPr bwMode="auto">
              <a:xfrm>
                <a:off x="8216900" y="144463"/>
                <a:ext cx="455612" cy="392112"/>
              </a:xfrm>
              <a:custGeom>
                <a:avLst/>
                <a:gdLst>
                  <a:gd name="T0" fmla="*/ 944 w 1277"/>
                  <a:gd name="T1" fmla="*/ 552 h 1104"/>
                  <a:gd name="T2" fmla="*/ 1277 w 1277"/>
                  <a:gd name="T3" fmla="*/ 0 h 1104"/>
                  <a:gd name="T4" fmla="*/ 0 w 1277"/>
                  <a:gd name="T5" fmla="*/ 0 h 1104"/>
                  <a:gd name="T6" fmla="*/ 0 w 1277"/>
                  <a:gd name="T7" fmla="*/ 1104 h 1104"/>
                  <a:gd name="T8" fmla="*/ 944 w 1277"/>
                  <a:gd name="T9" fmla="*/ 552 h 1104"/>
                </a:gdLst>
                <a:ahLst/>
                <a:cxnLst>
                  <a:cxn ang="0">
                    <a:pos x="T0" y="T1"/>
                  </a:cxn>
                  <a:cxn ang="0">
                    <a:pos x="T2" y="T3"/>
                  </a:cxn>
                  <a:cxn ang="0">
                    <a:pos x="T4" y="T5"/>
                  </a:cxn>
                  <a:cxn ang="0">
                    <a:pos x="T6" y="T7"/>
                  </a:cxn>
                  <a:cxn ang="0">
                    <a:pos x="T8" y="T9"/>
                  </a:cxn>
                </a:cxnLst>
                <a:rect l="0" t="0" r="r" b="b"/>
                <a:pathLst>
                  <a:path w="1277" h="1104">
                    <a:moveTo>
                      <a:pt x="944" y="552"/>
                    </a:moveTo>
                    <a:cubicBezTo>
                      <a:pt x="1110" y="357"/>
                      <a:pt x="1203" y="197"/>
                      <a:pt x="1277" y="0"/>
                    </a:cubicBezTo>
                    <a:lnTo>
                      <a:pt x="0" y="0"/>
                    </a:lnTo>
                    <a:lnTo>
                      <a:pt x="0" y="1104"/>
                    </a:lnTo>
                    <a:cubicBezTo>
                      <a:pt x="253" y="1070"/>
                      <a:pt x="607" y="949"/>
                      <a:pt x="944" y="552"/>
                    </a:cubicBezTo>
                    <a:close/>
                  </a:path>
                </a:pathLst>
              </a:custGeom>
              <a:solidFill>
                <a:srgbClr val="07529A"/>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24" name="Rectangle 6"/>
              <p:cNvSpPr>
                <a:spLocks noChangeArrowheads="1"/>
              </p:cNvSpPr>
              <p:nvPr userDrawn="1"/>
            </p:nvSpPr>
            <p:spPr bwMode="auto">
              <a:xfrm>
                <a:off x="8216900" y="654050"/>
                <a:ext cx="714375" cy="200025"/>
              </a:xfrm>
              <a:prstGeom prst="rect">
                <a:avLst/>
              </a:prstGeom>
              <a:solidFill>
                <a:srgbClr val="EAB90C"/>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25" name="Freeform 7"/>
              <p:cNvSpPr>
                <a:spLocks/>
              </p:cNvSpPr>
              <p:nvPr userDrawn="1"/>
            </p:nvSpPr>
            <p:spPr bwMode="auto">
              <a:xfrm>
                <a:off x="8216900" y="144463"/>
                <a:ext cx="714375" cy="477837"/>
              </a:xfrm>
              <a:custGeom>
                <a:avLst/>
                <a:gdLst>
                  <a:gd name="T0" fmla="*/ 2000 w 2000"/>
                  <a:gd name="T1" fmla="*/ 0 h 1349"/>
                  <a:gd name="T2" fmla="*/ 1361 w 2000"/>
                  <a:gd name="T3" fmla="*/ 0 h 1349"/>
                  <a:gd name="T4" fmla="*/ 992 w 2000"/>
                  <a:gd name="T5" fmla="*/ 627 h 1349"/>
                  <a:gd name="T6" fmla="*/ 0 w 2000"/>
                  <a:gd name="T7" fmla="*/ 1193 h 1349"/>
                  <a:gd name="T8" fmla="*/ 0 w 2000"/>
                  <a:gd name="T9" fmla="*/ 1349 h 1349"/>
                  <a:gd name="T10" fmla="*/ 2000 w 2000"/>
                  <a:gd name="T11" fmla="*/ 1349 h 1349"/>
                  <a:gd name="T12" fmla="*/ 2000 w 2000"/>
                  <a:gd name="T13" fmla="*/ 0 h 1349"/>
                </a:gdLst>
                <a:ahLst/>
                <a:cxnLst>
                  <a:cxn ang="0">
                    <a:pos x="T0" y="T1"/>
                  </a:cxn>
                  <a:cxn ang="0">
                    <a:pos x="T2" y="T3"/>
                  </a:cxn>
                  <a:cxn ang="0">
                    <a:pos x="T4" y="T5"/>
                  </a:cxn>
                  <a:cxn ang="0">
                    <a:pos x="T6" y="T7"/>
                  </a:cxn>
                  <a:cxn ang="0">
                    <a:pos x="T8" y="T9"/>
                  </a:cxn>
                  <a:cxn ang="0">
                    <a:pos x="T10" y="T11"/>
                  </a:cxn>
                  <a:cxn ang="0">
                    <a:pos x="T12" y="T13"/>
                  </a:cxn>
                </a:cxnLst>
                <a:rect l="0" t="0" r="r" b="b"/>
                <a:pathLst>
                  <a:path w="2000" h="1349">
                    <a:moveTo>
                      <a:pt x="2000" y="0"/>
                    </a:moveTo>
                    <a:lnTo>
                      <a:pt x="1361" y="0"/>
                    </a:lnTo>
                    <a:cubicBezTo>
                      <a:pt x="1285" y="208"/>
                      <a:pt x="1168" y="419"/>
                      <a:pt x="992" y="627"/>
                    </a:cubicBezTo>
                    <a:cubicBezTo>
                      <a:pt x="644" y="1036"/>
                      <a:pt x="259" y="1159"/>
                      <a:pt x="0" y="1193"/>
                    </a:cubicBezTo>
                    <a:lnTo>
                      <a:pt x="0" y="1349"/>
                    </a:lnTo>
                    <a:lnTo>
                      <a:pt x="2000" y="1349"/>
                    </a:lnTo>
                    <a:lnTo>
                      <a:pt x="2000" y="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26" name="Freeform 8"/>
              <p:cNvSpPr>
                <a:spLocks noEditPoints="1"/>
              </p:cNvSpPr>
              <p:nvPr userDrawn="1"/>
            </p:nvSpPr>
            <p:spPr bwMode="auto">
              <a:xfrm>
                <a:off x="8250238" y="690563"/>
                <a:ext cx="95250" cy="131762"/>
              </a:xfrm>
              <a:custGeom>
                <a:avLst/>
                <a:gdLst>
                  <a:gd name="T0" fmla="*/ 134 w 264"/>
                  <a:gd name="T1" fmla="*/ 318 h 371"/>
                  <a:gd name="T2" fmla="*/ 198 w 264"/>
                  <a:gd name="T3" fmla="*/ 265 h 371"/>
                  <a:gd name="T4" fmla="*/ 132 w 264"/>
                  <a:gd name="T5" fmla="*/ 203 h 371"/>
                  <a:gd name="T6" fmla="*/ 65 w 264"/>
                  <a:gd name="T7" fmla="*/ 203 h 371"/>
                  <a:gd name="T8" fmla="*/ 65 w 264"/>
                  <a:gd name="T9" fmla="*/ 318 h 371"/>
                  <a:gd name="T10" fmla="*/ 134 w 264"/>
                  <a:gd name="T11" fmla="*/ 318 h 371"/>
                  <a:gd name="T12" fmla="*/ 65 w 264"/>
                  <a:gd name="T13" fmla="*/ 53 h 371"/>
                  <a:gd name="T14" fmla="*/ 65 w 264"/>
                  <a:gd name="T15" fmla="*/ 155 h 371"/>
                  <a:gd name="T16" fmla="*/ 131 w 264"/>
                  <a:gd name="T17" fmla="*/ 155 h 371"/>
                  <a:gd name="T18" fmla="*/ 190 w 264"/>
                  <a:gd name="T19" fmla="*/ 103 h 371"/>
                  <a:gd name="T20" fmla="*/ 126 w 264"/>
                  <a:gd name="T21" fmla="*/ 53 h 371"/>
                  <a:gd name="T22" fmla="*/ 65 w 264"/>
                  <a:gd name="T23" fmla="*/ 53 h 371"/>
                  <a:gd name="T24" fmla="*/ 191 w 264"/>
                  <a:gd name="T25" fmla="*/ 180 h 371"/>
                  <a:gd name="T26" fmla="*/ 264 w 264"/>
                  <a:gd name="T27" fmla="*/ 277 h 371"/>
                  <a:gd name="T28" fmla="*/ 145 w 264"/>
                  <a:gd name="T29" fmla="*/ 371 h 371"/>
                  <a:gd name="T30" fmla="*/ 0 w 264"/>
                  <a:gd name="T31" fmla="*/ 367 h 371"/>
                  <a:gd name="T32" fmla="*/ 0 w 264"/>
                  <a:gd name="T33" fmla="*/ 4 h 371"/>
                  <a:gd name="T34" fmla="*/ 129 w 264"/>
                  <a:gd name="T35" fmla="*/ 0 h 371"/>
                  <a:gd name="T36" fmla="*/ 253 w 264"/>
                  <a:gd name="T37" fmla="*/ 95 h 371"/>
                  <a:gd name="T38" fmla="*/ 191 w 264"/>
                  <a:gd name="T39" fmla="*/ 178 h 371"/>
                  <a:gd name="T40" fmla="*/ 191 w 264"/>
                  <a:gd name="T41" fmla="*/ 1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4" h="371">
                    <a:moveTo>
                      <a:pt x="134" y="318"/>
                    </a:moveTo>
                    <a:cubicBezTo>
                      <a:pt x="183" y="318"/>
                      <a:pt x="198" y="308"/>
                      <a:pt x="198" y="265"/>
                    </a:cubicBezTo>
                    <a:cubicBezTo>
                      <a:pt x="198" y="216"/>
                      <a:pt x="182" y="204"/>
                      <a:pt x="132" y="203"/>
                    </a:cubicBezTo>
                    <a:lnTo>
                      <a:pt x="65" y="203"/>
                    </a:lnTo>
                    <a:lnTo>
                      <a:pt x="65" y="318"/>
                    </a:lnTo>
                    <a:lnTo>
                      <a:pt x="134" y="318"/>
                    </a:lnTo>
                    <a:close/>
                    <a:moveTo>
                      <a:pt x="65" y="53"/>
                    </a:moveTo>
                    <a:lnTo>
                      <a:pt x="65" y="155"/>
                    </a:lnTo>
                    <a:lnTo>
                      <a:pt x="131" y="155"/>
                    </a:lnTo>
                    <a:cubicBezTo>
                      <a:pt x="175" y="155"/>
                      <a:pt x="190" y="145"/>
                      <a:pt x="190" y="103"/>
                    </a:cubicBezTo>
                    <a:cubicBezTo>
                      <a:pt x="190" y="63"/>
                      <a:pt x="174" y="53"/>
                      <a:pt x="126" y="53"/>
                    </a:cubicBezTo>
                    <a:lnTo>
                      <a:pt x="65" y="53"/>
                    </a:lnTo>
                    <a:close/>
                    <a:moveTo>
                      <a:pt x="191" y="180"/>
                    </a:moveTo>
                    <a:cubicBezTo>
                      <a:pt x="245" y="185"/>
                      <a:pt x="264" y="219"/>
                      <a:pt x="264" y="277"/>
                    </a:cubicBezTo>
                    <a:cubicBezTo>
                      <a:pt x="264" y="351"/>
                      <a:pt x="230" y="371"/>
                      <a:pt x="145" y="371"/>
                    </a:cubicBezTo>
                    <a:cubicBezTo>
                      <a:pt x="79" y="371"/>
                      <a:pt x="44" y="371"/>
                      <a:pt x="0" y="367"/>
                    </a:cubicBezTo>
                    <a:lnTo>
                      <a:pt x="0" y="4"/>
                    </a:lnTo>
                    <a:cubicBezTo>
                      <a:pt x="39" y="1"/>
                      <a:pt x="71" y="0"/>
                      <a:pt x="129" y="0"/>
                    </a:cubicBezTo>
                    <a:cubicBezTo>
                      <a:pt x="220" y="0"/>
                      <a:pt x="253" y="20"/>
                      <a:pt x="253" y="95"/>
                    </a:cubicBezTo>
                    <a:cubicBezTo>
                      <a:pt x="253" y="147"/>
                      <a:pt x="235" y="174"/>
                      <a:pt x="191" y="178"/>
                    </a:cubicBezTo>
                    <a:lnTo>
                      <a:pt x="191" y="1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7" name="Freeform 9"/>
              <p:cNvSpPr>
                <a:spLocks noEditPoints="1"/>
              </p:cNvSpPr>
              <p:nvPr userDrawn="1"/>
            </p:nvSpPr>
            <p:spPr bwMode="auto">
              <a:xfrm>
                <a:off x="8364538" y="688975"/>
                <a:ext cx="106362" cy="133350"/>
              </a:xfrm>
              <a:custGeom>
                <a:avLst/>
                <a:gdLst>
                  <a:gd name="T0" fmla="*/ 69 w 299"/>
                  <a:gd name="T1" fmla="*/ 188 h 376"/>
                  <a:gd name="T2" fmla="*/ 149 w 299"/>
                  <a:gd name="T3" fmla="*/ 320 h 376"/>
                  <a:gd name="T4" fmla="*/ 230 w 299"/>
                  <a:gd name="T5" fmla="*/ 188 h 376"/>
                  <a:gd name="T6" fmla="*/ 149 w 299"/>
                  <a:gd name="T7" fmla="*/ 56 h 376"/>
                  <a:gd name="T8" fmla="*/ 69 w 299"/>
                  <a:gd name="T9" fmla="*/ 188 h 376"/>
                  <a:gd name="T10" fmla="*/ 299 w 299"/>
                  <a:gd name="T11" fmla="*/ 188 h 376"/>
                  <a:gd name="T12" fmla="*/ 149 w 299"/>
                  <a:gd name="T13" fmla="*/ 376 h 376"/>
                  <a:gd name="T14" fmla="*/ 0 w 299"/>
                  <a:gd name="T15" fmla="*/ 188 h 376"/>
                  <a:gd name="T16" fmla="*/ 149 w 299"/>
                  <a:gd name="T17" fmla="*/ 0 h 376"/>
                  <a:gd name="T18" fmla="*/ 299 w 299"/>
                  <a:gd name="T19" fmla="*/ 18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376">
                    <a:moveTo>
                      <a:pt x="69" y="188"/>
                    </a:moveTo>
                    <a:cubicBezTo>
                      <a:pt x="69" y="289"/>
                      <a:pt x="88" y="320"/>
                      <a:pt x="149" y="320"/>
                    </a:cubicBezTo>
                    <a:cubicBezTo>
                      <a:pt x="211" y="320"/>
                      <a:pt x="230" y="289"/>
                      <a:pt x="230" y="188"/>
                    </a:cubicBezTo>
                    <a:cubicBezTo>
                      <a:pt x="230" y="87"/>
                      <a:pt x="211" y="56"/>
                      <a:pt x="149" y="56"/>
                    </a:cubicBezTo>
                    <a:cubicBezTo>
                      <a:pt x="88" y="56"/>
                      <a:pt x="69" y="87"/>
                      <a:pt x="69" y="188"/>
                    </a:cubicBezTo>
                    <a:close/>
                    <a:moveTo>
                      <a:pt x="299" y="188"/>
                    </a:moveTo>
                    <a:cubicBezTo>
                      <a:pt x="299" y="332"/>
                      <a:pt x="260" y="376"/>
                      <a:pt x="149" y="376"/>
                    </a:cubicBezTo>
                    <a:cubicBezTo>
                      <a:pt x="39" y="376"/>
                      <a:pt x="0" y="332"/>
                      <a:pt x="0" y="188"/>
                    </a:cubicBezTo>
                    <a:cubicBezTo>
                      <a:pt x="0" y="44"/>
                      <a:pt x="39" y="0"/>
                      <a:pt x="149" y="0"/>
                    </a:cubicBezTo>
                    <a:cubicBezTo>
                      <a:pt x="260" y="0"/>
                      <a:pt x="299" y="44"/>
                      <a:pt x="299" y="1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8" name="Freeform 10"/>
              <p:cNvSpPr>
                <a:spLocks/>
              </p:cNvSpPr>
              <p:nvPr userDrawn="1"/>
            </p:nvSpPr>
            <p:spPr bwMode="auto">
              <a:xfrm>
                <a:off x="8496300" y="692150"/>
                <a:ext cx="104775" cy="128587"/>
              </a:xfrm>
              <a:custGeom>
                <a:avLst/>
                <a:gdLst>
                  <a:gd name="T0" fmla="*/ 295 w 295"/>
                  <a:gd name="T1" fmla="*/ 339 h 363"/>
                  <a:gd name="T2" fmla="*/ 271 w 295"/>
                  <a:gd name="T3" fmla="*/ 363 h 363"/>
                  <a:gd name="T4" fmla="*/ 219 w 295"/>
                  <a:gd name="T5" fmla="*/ 363 h 363"/>
                  <a:gd name="T6" fmla="*/ 192 w 295"/>
                  <a:gd name="T7" fmla="*/ 343 h 363"/>
                  <a:gd name="T8" fmla="*/ 90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4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7" y="363"/>
                      <a:pt x="271" y="363"/>
                    </a:cubicBezTo>
                    <a:lnTo>
                      <a:pt x="219" y="363"/>
                    </a:lnTo>
                    <a:cubicBezTo>
                      <a:pt x="205" y="363"/>
                      <a:pt x="197" y="357"/>
                      <a:pt x="192" y="343"/>
                    </a:cubicBezTo>
                    <a:lnTo>
                      <a:pt x="90"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4"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29" name="Freeform 11"/>
              <p:cNvSpPr>
                <a:spLocks/>
              </p:cNvSpPr>
              <p:nvPr userDrawn="1"/>
            </p:nvSpPr>
            <p:spPr bwMode="auto">
              <a:xfrm>
                <a:off x="8629650" y="692150"/>
                <a:ext cx="104775" cy="128587"/>
              </a:xfrm>
              <a:custGeom>
                <a:avLst/>
                <a:gdLst>
                  <a:gd name="T0" fmla="*/ 295 w 295"/>
                  <a:gd name="T1" fmla="*/ 339 h 363"/>
                  <a:gd name="T2" fmla="*/ 271 w 295"/>
                  <a:gd name="T3" fmla="*/ 363 h 363"/>
                  <a:gd name="T4" fmla="*/ 219 w 295"/>
                  <a:gd name="T5" fmla="*/ 363 h 363"/>
                  <a:gd name="T6" fmla="*/ 191 w 295"/>
                  <a:gd name="T7" fmla="*/ 343 h 363"/>
                  <a:gd name="T8" fmla="*/ 89 w 295"/>
                  <a:gd name="T9" fmla="*/ 121 h 363"/>
                  <a:gd name="T10" fmla="*/ 68 w 295"/>
                  <a:gd name="T11" fmla="*/ 67 h 363"/>
                  <a:gd name="T12" fmla="*/ 62 w 295"/>
                  <a:gd name="T13" fmla="*/ 67 h 363"/>
                  <a:gd name="T14" fmla="*/ 65 w 295"/>
                  <a:gd name="T15" fmla="*/ 121 h 363"/>
                  <a:gd name="T16" fmla="*/ 65 w 295"/>
                  <a:gd name="T17" fmla="*/ 363 h 363"/>
                  <a:gd name="T18" fmla="*/ 0 w 295"/>
                  <a:gd name="T19" fmla="*/ 363 h 363"/>
                  <a:gd name="T20" fmla="*/ 0 w 295"/>
                  <a:gd name="T21" fmla="*/ 25 h 363"/>
                  <a:gd name="T22" fmla="*/ 25 w 295"/>
                  <a:gd name="T23" fmla="*/ 0 h 363"/>
                  <a:gd name="T24" fmla="*/ 76 w 295"/>
                  <a:gd name="T25" fmla="*/ 0 h 363"/>
                  <a:gd name="T26" fmla="*/ 103 w 295"/>
                  <a:gd name="T27" fmla="*/ 20 h 363"/>
                  <a:gd name="T28" fmla="*/ 202 w 295"/>
                  <a:gd name="T29" fmla="*/ 237 h 363"/>
                  <a:gd name="T30" fmla="*/ 227 w 295"/>
                  <a:gd name="T31" fmla="*/ 294 h 363"/>
                  <a:gd name="T32" fmla="*/ 233 w 295"/>
                  <a:gd name="T33" fmla="*/ 294 h 363"/>
                  <a:gd name="T34" fmla="*/ 231 w 295"/>
                  <a:gd name="T35" fmla="*/ 235 h 363"/>
                  <a:gd name="T36" fmla="*/ 231 w 295"/>
                  <a:gd name="T37" fmla="*/ 0 h 363"/>
                  <a:gd name="T38" fmla="*/ 295 w 295"/>
                  <a:gd name="T39" fmla="*/ 0 h 363"/>
                  <a:gd name="T40" fmla="*/ 295 w 295"/>
                  <a:gd name="T41" fmla="*/ 3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5" h="363">
                    <a:moveTo>
                      <a:pt x="295" y="339"/>
                    </a:moveTo>
                    <a:cubicBezTo>
                      <a:pt x="295" y="355"/>
                      <a:pt x="286" y="363"/>
                      <a:pt x="271" y="363"/>
                    </a:cubicBezTo>
                    <a:lnTo>
                      <a:pt x="219" y="363"/>
                    </a:lnTo>
                    <a:cubicBezTo>
                      <a:pt x="204" y="363"/>
                      <a:pt x="197" y="357"/>
                      <a:pt x="191" y="343"/>
                    </a:cubicBezTo>
                    <a:lnTo>
                      <a:pt x="89" y="121"/>
                    </a:lnTo>
                    <a:cubicBezTo>
                      <a:pt x="83" y="106"/>
                      <a:pt x="72" y="84"/>
                      <a:pt x="68" y="67"/>
                    </a:cubicBezTo>
                    <a:lnTo>
                      <a:pt x="62" y="67"/>
                    </a:lnTo>
                    <a:cubicBezTo>
                      <a:pt x="64" y="85"/>
                      <a:pt x="65" y="104"/>
                      <a:pt x="65" y="121"/>
                    </a:cubicBezTo>
                    <a:lnTo>
                      <a:pt x="65" y="363"/>
                    </a:lnTo>
                    <a:lnTo>
                      <a:pt x="0" y="363"/>
                    </a:lnTo>
                    <a:lnTo>
                      <a:pt x="0" y="25"/>
                    </a:lnTo>
                    <a:cubicBezTo>
                      <a:pt x="0" y="9"/>
                      <a:pt x="9" y="0"/>
                      <a:pt x="25" y="0"/>
                    </a:cubicBezTo>
                    <a:lnTo>
                      <a:pt x="76" y="0"/>
                    </a:lnTo>
                    <a:cubicBezTo>
                      <a:pt x="90" y="0"/>
                      <a:pt x="97" y="7"/>
                      <a:pt x="103" y="20"/>
                    </a:cubicBezTo>
                    <a:lnTo>
                      <a:pt x="202" y="237"/>
                    </a:lnTo>
                    <a:cubicBezTo>
                      <a:pt x="209" y="252"/>
                      <a:pt x="219" y="274"/>
                      <a:pt x="227" y="294"/>
                    </a:cubicBezTo>
                    <a:lnTo>
                      <a:pt x="233" y="294"/>
                    </a:lnTo>
                    <a:cubicBezTo>
                      <a:pt x="232" y="274"/>
                      <a:pt x="231" y="254"/>
                      <a:pt x="231" y="235"/>
                    </a:cubicBezTo>
                    <a:lnTo>
                      <a:pt x="231" y="0"/>
                    </a:lnTo>
                    <a:lnTo>
                      <a:pt x="295" y="0"/>
                    </a:lnTo>
                    <a:lnTo>
                      <a:pt x="295" y="3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30" name="Freeform 12"/>
              <p:cNvSpPr>
                <a:spLocks/>
              </p:cNvSpPr>
              <p:nvPr userDrawn="1"/>
            </p:nvSpPr>
            <p:spPr bwMode="auto">
              <a:xfrm>
                <a:off x="7081838" y="695058"/>
                <a:ext cx="95250" cy="130175"/>
              </a:xfrm>
              <a:custGeom>
                <a:avLst/>
                <a:gdLst>
                  <a:gd name="T0" fmla="*/ 267 w 267"/>
                  <a:gd name="T1" fmla="*/ 223 h 370"/>
                  <a:gd name="T2" fmla="*/ 136 w 267"/>
                  <a:gd name="T3" fmla="*/ 370 h 370"/>
                  <a:gd name="T4" fmla="*/ 0 w 267"/>
                  <a:gd name="T5" fmla="*/ 223 h 370"/>
                  <a:gd name="T6" fmla="*/ 0 w 267"/>
                  <a:gd name="T7" fmla="*/ 0 h 370"/>
                  <a:gd name="T8" fmla="*/ 53 w 267"/>
                  <a:gd name="T9" fmla="*/ 0 h 370"/>
                  <a:gd name="T10" fmla="*/ 53 w 267"/>
                  <a:gd name="T11" fmla="*/ 223 h 370"/>
                  <a:gd name="T12" fmla="*/ 134 w 267"/>
                  <a:gd name="T13" fmla="*/ 323 h 370"/>
                  <a:gd name="T14" fmla="*/ 215 w 267"/>
                  <a:gd name="T15" fmla="*/ 223 h 370"/>
                  <a:gd name="T16" fmla="*/ 215 w 267"/>
                  <a:gd name="T17" fmla="*/ 0 h 370"/>
                  <a:gd name="T18" fmla="*/ 267 w 267"/>
                  <a:gd name="T19" fmla="*/ 0 h 370"/>
                  <a:gd name="T20" fmla="*/ 267 w 267"/>
                  <a:gd name="T21" fmla="*/ 22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370">
                    <a:moveTo>
                      <a:pt x="267" y="223"/>
                    </a:moveTo>
                    <a:cubicBezTo>
                      <a:pt x="267" y="330"/>
                      <a:pt x="232" y="370"/>
                      <a:pt x="136" y="370"/>
                    </a:cubicBezTo>
                    <a:cubicBezTo>
                      <a:pt x="36" y="370"/>
                      <a:pt x="0" y="330"/>
                      <a:pt x="0" y="223"/>
                    </a:cubicBezTo>
                    <a:lnTo>
                      <a:pt x="0" y="0"/>
                    </a:lnTo>
                    <a:lnTo>
                      <a:pt x="53" y="0"/>
                    </a:lnTo>
                    <a:lnTo>
                      <a:pt x="53" y="223"/>
                    </a:lnTo>
                    <a:cubicBezTo>
                      <a:pt x="53" y="298"/>
                      <a:pt x="73" y="323"/>
                      <a:pt x="134" y="323"/>
                    </a:cubicBezTo>
                    <a:cubicBezTo>
                      <a:pt x="193" y="323"/>
                      <a:pt x="215" y="298"/>
                      <a:pt x="215" y="223"/>
                    </a:cubicBezTo>
                    <a:lnTo>
                      <a:pt x="215" y="0"/>
                    </a:lnTo>
                    <a:lnTo>
                      <a:pt x="267" y="0"/>
                    </a:lnTo>
                    <a:lnTo>
                      <a:pt x="267" y="22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31" name="Freeform 13"/>
              <p:cNvSpPr>
                <a:spLocks/>
              </p:cNvSpPr>
              <p:nvPr userDrawn="1"/>
            </p:nvSpPr>
            <p:spPr bwMode="auto">
              <a:xfrm>
                <a:off x="7207250" y="695058"/>
                <a:ext cx="101600" cy="128587"/>
              </a:xfrm>
              <a:custGeom>
                <a:avLst/>
                <a:gdLst>
                  <a:gd name="T0" fmla="*/ 284 w 284"/>
                  <a:gd name="T1" fmla="*/ 343 h 363"/>
                  <a:gd name="T2" fmla="*/ 265 w 284"/>
                  <a:gd name="T3" fmla="*/ 363 h 363"/>
                  <a:gd name="T4" fmla="*/ 215 w 284"/>
                  <a:gd name="T5" fmla="*/ 363 h 363"/>
                  <a:gd name="T6" fmla="*/ 192 w 284"/>
                  <a:gd name="T7" fmla="*/ 347 h 363"/>
                  <a:gd name="T8" fmla="*/ 79 w 284"/>
                  <a:gd name="T9" fmla="*/ 100 h 363"/>
                  <a:gd name="T10" fmla="*/ 57 w 284"/>
                  <a:gd name="T11" fmla="*/ 49 h 363"/>
                  <a:gd name="T12" fmla="*/ 50 w 284"/>
                  <a:gd name="T13" fmla="*/ 49 h 363"/>
                  <a:gd name="T14" fmla="*/ 53 w 284"/>
                  <a:gd name="T15" fmla="*/ 100 h 363"/>
                  <a:gd name="T16" fmla="*/ 53 w 284"/>
                  <a:gd name="T17" fmla="*/ 363 h 363"/>
                  <a:gd name="T18" fmla="*/ 0 w 284"/>
                  <a:gd name="T19" fmla="*/ 363 h 363"/>
                  <a:gd name="T20" fmla="*/ 0 w 284"/>
                  <a:gd name="T21" fmla="*/ 21 h 363"/>
                  <a:gd name="T22" fmla="*/ 20 w 284"/>
                  <a:gd name="T23" fmla="*/ 0 h 363"/>
                  <a:gd name="T24" fmla="*/ 68 w 284"/>
                  <a:gd name="T25" fmla="*/ 0 h 363"/>
                  <a:gd name="T26" fmla="*/ 92 w 284"/>
                  <a:gd name="T27" fmla="*/ 17 h 363"/>
                  <a:gd name="T28" fmla="*/ 202 w 284"/>
                  <a:gd name="T29" fmla="*/ 257 h 363"/>
                  <a:gd name="T30" fmla="*/ 227 w 284"/>
                  <a:gd name="T31" fmla="*/ 312 h 363"/>
                  <a:gd name="T32" fmla="*/ 235 w 284"/>
                  <a:gd name="T33" fmla="*/ 312 h 363"/>
                  <a:gd name="T34" fmla="*/ 232 w 284"/>
                  <a:gd name="T35" fmla="*/ 255 h 363"/>
                  <a:gd name="T36" fmla="*/ 232 w 284"/>
                  <a:gd name="T37" fmla="*/ 0 h 363"/>
                  <a:gd name="T38" fmla="*/ 284 w 284"/>
                  <a:gd name="T39" fmla="*/ 0 h 363"/>
                  <a:gd name="T40" fmla="*/ 284 w 284"/>
                  <a:gd name="T41" fmla="*/ 34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363">
                    <a:moveTo>
                      <a:pt x="284" y="343"/>
                    </a:moveTo>
                    <a:cubicBezTo>
                      <a:pt x="284" y="356"/>
                      <a:pt x="277" y="363"/>
                      <a:pt x="265" y="363"/>
                    </a:cubicBezTo>
                    <a:lnTo>
                      <a:pt x="215" y="363"/>
                    </a:lnTo>
                    <a:cubicBezTo>
                      <a:pt x="203" y="363"/>
                      <a:pt x="197" y="358"/>
                      <a:pt x="192" y="347"/>
                    </a:cubicBezTo>
                    <a:lnTo>
                      <a:pt x="79" y="100"/>
                    </a:lnTo>
                    <a:cubicBezTo>
                      <a:pt x="73" y="86"/>
                      <a:pt x="62" y="64"/>
                      <a:pt x="57" y="49"/>
                    </a:cubicBezTo>
                    <a:lnTo>
                      <a:pt x="50" y="49"/>
                    </a:lnTo>
                    <a:cubicBezTo>
                      <a:pt x="52" y="66"/>
                      <a:pt x="53" y="83"/>
                      <a:pt x="53" y="100"/>
                    </a:cubicBezTo>
                    <a:lnTo>
                      <a:pt x="53" y="363"/>
                    </a:lnTo>
                    <a:lnTo>
                      <a:pt x="0" y="363"/>
                    </a:lnTo>
                    <a:lnTo>
                      <a:pt x="0" y="21"/>
                    </a:lnTo>
                    <a:cubicBezTo>
                      <a:pt x="0" y="7"/>
                      <a:pt x="7" y="0"/>
                      <a:pt x="20" y="0"/>
                    </a:cubicBezTo>
                    <a:lnTo>
                      <a:pt x="68" y="0"/>
                    </a:lnTo>
                    <a:cubicBezTo>
                      <a:pt x="80" y="0"/>
                      <a:pt x="86" y="6"/>
                      <a:pt x="92" y="17"/>
                    </a:cubicBezTo>
                    <a:lnTo>
                      <a:pt x="202" y="257"/>
                    </a:lnTo>
                    <a:cubicBezTo>
                      <a:pt x="208" y="272"/>
                      <a:pt x="219" y="293"/>
                      <a:pt x="227" y="312"/>
                    </a:cubicBezTo>
                    <a:lnTo>
                      <a:pt x="235" y="312"/>
                    </a:lnTo>
                    <a:cubicBezTo>
                      <a:pt x="233" y="293"/>
                      <a:pt x="232" y="274"/>
                      <a:pt x="232" y="255"/>
                    </a:cubicBezTo>
                    <a:lnTo>
                      <a:pt x="232" y="0"/>
                    </a:lnTo>
                    <a:lnTo>
                      <a:pt x="284" y="0"/>
                    </a:lnTo>
                    <a:lnTo>
                      <a:pt x="284" y="343"/>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32" name="Rectangle 14"/>
              <p:cNvSpPr>
                <a:spLocks noChangeArrowheads="1"/>
              </p:cNvSpPr>
              <p:nvPr userDrawn="1"/>
            </p:nvSpPr>
            <p:spPr bwMode="auto">
              <a:xfrm>
                <a:off x="7340600"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33" name="Freeform 15"/>
              <p:cNvSpPr>
                <a:spLocks/>
              </p:cNvSpPr>
              <p:nvPr userDrawn="1"/>
            </p:nvSpPr>
            <p:spPr bwMode="auto">
              <a:xfrm>
                <a:off x="7378701" y="695058"/>
                <a:ext cx="109537" cy="128587"/>
              </a:xfrm>
              <a:custGeom>
                <a:avLst/>
                <a:gdLst>
                  <a:gd name="T0" fmla="*/ 199 w 306"/>
                  <a:gd name="T1" fmla="*/ 348 h 363"/>
                  <a:gd name="T2" fmla="*/ 179 w 306"/>
                  <a:gd name="T3" fmla="*/ 363 h 363"/>
                  <a:gd name="T4" fmla="*/ 128 w 306"/>
                  <a:gd name="T5" fmla="*/ 363 h 363"/>
                  <a:gd name="T6" fmla="*/ 108 w 306"/>
                  <a:gd name="T7" fmla="*/ 348 h 363"/>
                  <a:gd name="T8" fmla="*/ 0 w 306"/>
                  <a:gd name="T9" fmla="*/ 0 h 363"/>
                  <a:gd name="T10" fmla="*/ 55 w 306"/>
                  <a:gd name="T11" fmla="*/ 0 h 363"/>
                  <a:gd name="T12" fmla="*/ 137 w 306"/>
                  <a:gd name="T13" fmla="*/ 283 h 363"/>
                  <a:gd name="T14" fmla="*/ 147 w 306"/>
                  <a:gd name="T15" fmla="*/ 323 h 363"/>
                  <a:gd name="T16" fmla="*/ 161 w 306"/>
                  <a:gd name="T17" fmla="*/ 323 h 363"/>
                  <a:gd name="T18" fmla="*/ 171 w 306"/>
                  <a:gd name="T19" fmla="*/ 283 h 363"/>
                  <a:gd name="T20" fmla="*/ 252 w 306"/>
                  <a:gd name="T21" fmla="*/ 0 h 363"/>
                  <a:gd name="T22" fmla="*/ 306 w 306"/>
                  <a:gd name="T23" fmla="*/ 0 h 363"/>
                  <a:gd name="T24" fmla="*/ 199 w 306"/>
                  <a:gd name="T25" fmla="*/ 348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363">
                    <a:moveTo>
                      <a:pt x="199" y="348"/>
                    </a:moveTo>
                    <a:cubicBezTo>
                      <a:pt x="197" y="357"/>
                      <a:pt x="189" y="363"/>
                      <a:pt x="179" y="363"/>
                    </a:cubicBezTo>
                    <a:lnTo>
                      <a:pt x="128" y="363"/>
                    </a:lnTo>
                    <a:cubicBezTo>
                      <a:pt x="118" y="363"/>
                      <a:pt x="110" y="357"/>
                      <a:pt x="108" y="348"/>
                    </a:cubicBezTo>
                    <a:lnTo>
                      <a:pt x="0" y="0"/>
                    </a:lnTo>
                    <a:lnTo>
                      <a:pt x="55" y="0"/>
                    </a:lnTo>
                    <a:lnTo>
                      <a:pt x="137" y="283"/>
                    </a:lnTo>
                    <a:cubicBezTo>
                      <a:pt x="140" y="296"/>
                      <a:pt x="143" y="310"/>
                      <a:pt x="147" y="323"/>
                    </a:cubicBezTo>
                    <a:lnTo>
                      <a:pt x="161" y="323"/>
                    </a:lnTo>
                    <a:cubicBezTo>
                      <a:pt x="163" y="310"/>
                      <a:pt x="167" y="296"/>
                      <a:pt x="171" y="283"/>
                    </a:cubicBezTo>
                    <a:lnTo>
                      <a:pt x="252" y="0"/>
                    </a:lnTo>
                    <a:lnTo>
                      <a:pt x="306" y="0"/>
                    </a:lnTo>
                    <a:lnTo>
                      <a:pt x="199" y="348"/>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34" name="Freeform 16"/>
              <p:cNvSpPr>
                <a:spLocks/>
              </p:cNvSpPr>
              <p:nvPr userDrawn="1"/>
            </p:nvSpPr>
            <p:spPr bwMode="auto">
              <a:xfrm>
                <a:off x="7505700" y="695058"/>
                <a:ext cx="80962" cy="128587"/>
              </a:xfrm>
              <a:custGeom>
                <a:avLst/>
                <a:gdLst>
                  <a:gd name="T0" fmla="*/ 228 w 228"/>
                  <a:gd name="T1" fmla="*/ 361 h 365"/>
                  <a:gd name="T2" fmla="*/ 73 w 228"/>
                  <a:gd name="T3" fmla="*/ 365 h 365"/>
                  <a:gd name="T4" fmla="*/ 0 w 228"/>
                  <a:gd name="T5" fmla="*/ 300 h 365"/>
                  <a:gd name="T6" fmla="*/ 0 w 228"/>
                  <a:gd name="T7" fmla="*/ 65 h 365"/>
                  <a:gd name="T8" fmla="*/ 73 w 228"/>
                  <a:gd name="T9" fmla="*/ 0 h 365"/>
                  <a:gd name="T10" fmla="*/ 228 w 228"/>
                  <a:gd name="T11" fmla="*/ 4 h 365"/>
                  <a:gd name="T12" fmla="*/ 226 w 228"/>
                  <a:gd name="T13" fmla="*/ 45 h 365"/>
                  <a:gd name="T14" fmla="*/ 82 w 228"/>
                  <a:gd name="T15" fmla="*/ 45 h 365"/>
                  <a:gd name="T16" fmla="*/ 53 w 228"/>
                  <a:gd name="T17" fmla="*/ 79 h 365"/>
                  <a:gd name="T18" fmla="*/ 53 w 228"/>
                  <a:gd name="T19" fmla="*/ 152 h 365"/>
                  <a:gd name="T20" fmla="*/ 206 w 228"/>
                  <a:gd name="T21" fmla="*/ 152 h 365"/>
                  <a:gd name="T22" fmla="*/ 206 w 228"/>
                  <a:gd name="T23" fmla="*/ 194 h 365"/>
                  <a:gd name="T24" fmla="*/ 53 w 228"/>
                  <a:gd name="T25" fmla="*/ 194 h 365"/>
                  <a:gd name="T26" fmla="*/ 53 w 228"/>
                  <a:gd name="T27" fmla="*/ 287 h 365"/>
                  <a:gd name="T28" fmla="*/ 82 w 228"/>
                  <a:gd name="T29" fmla="*/ 321 h 365"/>
                  <a:gd name="T30" fmla="*/ 226 w 228"/>
                  <a:gd name="T31" fmla="*/ 321 h 365"/>
                  <a:gd name="T32" fmla="*/ 228 w 228"/>
                  <a:gd name="T33" fmla="*/ 36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8" h="365">
                    <a:moveTo>
                      <a:pt x="228" y="361"/>
                    </a:moveTo>
                    <a:cubicBezTo>
                      <a:pt x="180" y="365"/>
                      <a:pt x="125" y="365"/>
                      <a:pt x="73" y="365"/>
                    </a:cubicBezTo>
                    <a:cubicBezTo>
                      <a:pt x="27" y="365"/>
                      <a:pt x="0" y="340"/>
                      <a:pt x="0" y="300"/>
                    </a:cubicBezTo>
                    <a:lnTo>
                      <a:pt x="0" y="65"/>
                    </a:lnTo>
                    <a:cubicBezTo>
                      <a:pt x="0" y="25"/>
                      <a:pt x="28" y="0"/>
                      <a:pt x="73" y="0"/>
                    </a:cubicBezTo>
                    <a:cubicBezTo>
                      <a:pt x="125" y="0"/>
                      <a:pt x="180" y="0"/>
                      <a:pt x="228" y="4"/>
                    </a:cubicBezTo>
                    <a:lnTo>
                      <a:pt x="226" y="45"/>
                    </a:lnTo>
                    <a:lnTo>
                      <a:pt x="82" y="45"/>
                    </a:lnTo>
                    <a:cubicBezTo>
                      <a:pt x="61" y="45"/>
                      <a:pt x="53" y="54"/>
                      <a:pt x="53" y="79"/>
                    </a:cubicBezTo>
                    <a:lnTo>
                      <a:pt x="53" y="152"/>
                    </a:lnTo>
                    <a:lnTo>
                      <a:pt x="206" y="152"/>
                    </a:lnTo>
                    <a:lnTo>
                      <a:pt x="206" y="194"/>
                    </a:lnTo>
                    <a:lnTo>
                      <a:pt x="53" y="194"/>
                    </a:lnTo>
                    <a:lnTo>
                      <a:pt x="53" y="287"/>
                    </a:lnTo>
                    <a:cubicBezTo>
                      <a:pt x="53" y="312"/>
                      <a:pt x="61" y="321"/>
                      <a:pt x="82" y="321"/>
                    </a:cubicBezTo>
                    <a:lnTo>
                      <a:pt x="226" y="321"/>
                    </a:lnTo>
                    <a:lnTo>
                      <a:pt x="228" y="361"/>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35" name="Freeform 17"/>
              <p:cNvSpPr>
                <a:spLocks noEditPoints="1"/>
              </p:cNvSpPr>
              <p:nvPr userDrawn="1"/>
            </p:nvSpPr>
            <p:spPr bwMode="auto">
              <a:xfrm>
                <a:off x="7612063" y="693471"/>
                <a:ext cx="92075" cy="130175"/>
              </a:xfrm>
              <a:custGeom>
                <a:avLst/>
                <a:gdLst>
                  <a:gd name="T0" fmla="*/ 126 w 260"/>
                  <a:gd name="T1" fmla="*/ 173 h 367"/>
                  <a:gd name="T2" fmla="*/ 194 w 260"/>
                  <a:gd name="T3" fmla="*/ 108 h 367"/>
                  <a:gd name="T4" fmla="*/ 126 w 260"/>
                  <a:gd name="T5" fmla="*/ 45 h 367"/>
                  <a:gd name="T6" fmla="*/ 52 w 260"/>
                  <a:gd name="T7" fmla="*/ 45 h 367"/>
                  <a:gd name="T8" fmla="*/ 52 w 260"/>
                  <a:gd name="T9" fmla="*/ 173 h 367"/>
                  <a:gd name="T10" fmla="*/ 126 w 260"/>
                  <a:gd name="T11" fmla="*/ 173 h 367"/>
                  <a:gd name="T12" fmla="*/ 204 w 260"/>
                  <a:gd name="T13" fmla="*/ 367 h 367"/>
                  <a:gd name="T14" fmla="*/ 173 w 260"/>
                  <a:gd name="T15" fmla="*/ 254 h 367"/>
                  <a:gd name="T16" fmla="*/ 127 w 260"/>
                  <a:gd name="T17" fmla="*/ 218 h 367"/>
                  <a:gd name="T18" fmla="*/ 52 w 260"/>
                  <a:gd name="T19" fmla="*/ 217 h 367"/>
                  <a:gd name="T20" fmla="*/ 52 w 260"/>
                  <a:gd name="T21" fmla="*/ 367 h 367"/>
                  <a:gd name="T22" fmla="*/ 0 w 260"/>
                  <a:gd name="T23" fmla="*/ 367 h 367"/>
                  <a:gd name="T24" fmla="*/ 0 w 260"/>
                  <a:gd name="T25" fmla="*/ 4 h 367"/>
                  <a:gd name="T26" fmla="*/ 127 w 260"/>
                  <a:gd name="T27" fmla="*/ 0 h 367"/>
                  <a:gd name="T28" fmla="*/ 247 w 260"/>
                  <a:gd name="T29" fmla="*/ 105 h 367"/>
                  <a:gd name="T30" fmla="*/ 180 w 260"/>
                  <a:gd name="T31" fmla="*/ 197 h 367"/>
                  <a:gd name="T32" fmla="*/ 180 w 260"/>
                  <a:gd name="T33" fmla="*/ 200 h 367"/>
                  <a:gd name="T34" fmla="*/ 226 w 260"/>
                  <a:gd name="T35" fmla="*/ 252 h 367"/>
                  <a:gd name="T36" fmla="*/ 260 w 260"/>
                  <a:gd name="T37" fmla="*/ 367 h 367"/>
                  <a:gd name="T38" fmla="*/ 204 w 260"/>
                  <a:gd name="T39" fmla="*/ 367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0" h="367">
                    <a:moveTo>
                      <a:pt x="126" y="173"/>
                    </a:moveTo>
                    <a:cubicBezTo>
                      <a:pt x="177" y="172"/>
                      <a:pt x="194" y="158"/>
                      <a:pt x="194" y="108"/>
                    </a:cubicBezTo>
                    <a:cubicBezTo>
                      <a:pt x="194" y="58"/>
                      <a:pt x="177" y="45"/>
                      <a:pt x="126" y="45"/>
                    </a:cubicBezTo>
                    <a:cubicBezTo>
                      <a:pt x="98" y="45"/>
                      <a:pt x="72" y="45"/>
                      <a:pt x="52" y="45"/>
                    </a:cubicBezTo>
                    <a:lnTo>
                      <a:pt x="52" y="173"/>
                    </a:lnTo>
                    <a:lnTo>
                      <a:pt x="126" y="173"/>
                    </a:lnTo>
                    <a:close/>
                    <a:moveTo>
                      <a:pt x="204" y="367"/>
                    </a:moveTo>
                    <a:lnTo>
                      <a:pt x="173" y="254"/>
                    </a:lnTo>
                    <a:cubicBezTo>
                      <a:pt x="164" y="228"/>
                      <a:pt x="150" y="218"/>
                      <a:pt x="127" y="218"/>
                    </a:cubicBezTo>
                    <a:lnTo>
                      <a:pt x="52" y="217"/>
                    </a:lnTo>
                    <a:lnTo>
                      <a:pt x="52" y="367"/>
                    </a:lnTo>
                    <a:lnTo>
                      <a:pt x="0" y="367"/>
                    </a:lnTo>
                    <a:lnTo>
                      <a:pt x="0" y="4"/>
                    </a:lnTo>
                    <a:cubicBezTo>
                      <a:pt x="40" y="0"/>
                      <a:pt x="68" y="0"/>
                      <a:pt x="127" y="0"/>
                    </a:cubicBezTo>
                    <a:cubicBezTo>
                      <a:pt x="212" y="0"/>
                      <a:pt x="247" y="23"/>
                      <a:pt x="247" y="105"/>
                    </a:cubicBezTo>
                    <a:cubicBezTo>
                      <a:pt x="247" y="162"/>
                      <a:pt x="229" y="191"/>
                      <a:pt x="180" y="197"/>
                    </a:cubicBezTo>
                    <a:lnTo>
                      <a:pt x="180" y="200"/>
                    </a:lnTo>
                    <a:cubicBezTo>
                      <a:pt x="198" y="205"/>
                      <a:pt x="218" y="221"/>
                      <a:pt x="226" y="252"/>
                    </a:cubicBezTo>
                    <a:lnTo>
                      <a:pt x="260" y="367"/>
                    </a:lnTo>
                    <a:lnTo>
                      <a:pt x="204" y="36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36" name="Freeform 18"/>
              <p:cNvSpPr>
                <a:spLocks/>
              </p:cNvSpPr>
              <p:nvPr userDrawn="1"/>
            </p:nvSpPr>
            <p:spPr bwMode="auto">
              <a:xfrm>
                <a:off x="7723188" y="691883"/>
                <a:ext cx="85725" cy="133350"/>
              </a:xfrm>
              <a:custGeom>
                <a:avLst/>
                <a:gdLst>
                  <a:gd name="T0" fmla="*/ 229 w 243"/>
                  <a:gd name="T1" fmla="*/ 11 h 375"/>
                  <a:gd name="T2" fmla="*/ 226 w 243"/>
                  <a:gd name="T3" fmla="*/ 49 h 375"/>
                  <a:gd name="T4" fmla="*/ 122 w 243"/>
                  <a:gd name="T5" fmla="*/ 47 h 375"/>
                  <a:gd name="T6" fmla="*/ 53 w 243"/>
                  <a:gd name="T7" fmla="*/ 97 h 375"/>
                  <a:gd name="T8" fmla="*/ 97 w 243"/>
                  <a:gd name="T9" fmla="*/ 152 h 375"/>
                  <a:gd name="T10" fmla="*/ 169 w 243"/>
                  <a:gd name="T11" fmla="*/ 172 h 375"/>
                  <a:gd name="T12" fmla="*/ 243 w 243"/>
                  <a:gd name="T13" fmla="*/ 276 h 375"/>
                  <a:gd name="T14" fmla="*/ 119 w 243"/>
                  <a:gd name="T15" fmla="*/ 375 h 375"/>
                  <a:gd name="T16" fmla="*/ 5 w 243"/>
                  <a:gd name="T17" fmla="*/ 365 h 375"/>
                  <a:gd name="T18" fmla="*/ 9 w 243"/>
                  <a:gd name="T19" fmla="*/ 326 h 375"/>
                  <a:gd name="T20" fmla="*/ 120 w 243"/>
                  <a:gd name="T21" fmla="*/ 329 h 375"/>
                  <a:gd name="T22" fmla="*/ 189 w 243"/>
                  <a:gd name="T23" fmla="*/ 275 h 375"/>
                  <a:gd name="T24" fmla="*/ 146 w 243"/>
                  <a:gd name="T25" fmla="*/ 219 h 375"/>
                  <a:gd name="T26" fmla="*/ 72 w 243"/>
                  <a:gd name="T27" fmla="*/ 199 h 375"/>
                  <a:gd name="T28" fmla="*/ 0 w 243"/>
                  <a:gd name="T29" fmla="*/ 96 h 375"/>
                  <a:gd name="T30" fmla="*/ 120 w 243"/>
                  <a:gd name="T31" fmla="*/ 0 h 375"/>
                  <a:gd name="T32" fmla="*/ 229 w 243"/>
                  <a:gd name="T33" fmla="*/ 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375">
                    <a:moveTo>
                      <a:pt x="229" y="11"/>
                    </a:moveTo>
                    <a:lnTo>
                      <a:pt x="226" y="49"/>
                    </a:lnTo>
                    <a:cubicBezTo>
                      <a:pt x="195" y="48"/>
                      <a:pt x="156" y="47"/>
                      <a:pt x="122" y="47"/>
                    </a:cubicBezTo>
                    <a:cubicBezTo>
                      <a:pt x="72" y="47"/>
                      <a:pt x="53" y="49"/>
                      <a:pt x="53" y="97"/>
                    </a:cubicBezTo>
                    <a:cubicBezTo>
                      <a:pt x="53" y="135"/>
                      <a:pt x="67" y="145"/>
                      <a:pt x="97" y="152"/>
                    </a:cubicBezTo>
                    <a:lnTo>
                      <a:pt x="169" y="172"/>
                    </a:lnTo>
                    <a:cubicBezTo>
                      <a:pt x="225" y="188"/>
                      <a:pt x="243" y="221"/>
                      <a:pt x="243" y="276"/>
                    </a:cubicBezTo>
                    <a:cubicBezTo>
                      <a:pt x="243" y="359"/>
                      <a:pt x="206" y="375"/>
                      <a:pt x="119" y="375"/>
                    </a:cubicBezTo>
                    <a:cubicBezTo>
                      <a:pt x="96" y="375"/>
                      <a:pt x="56" y="374"/>
                      <a:pt x="5" y="365"/>
                    </a:cubicBezTo>
                    <a:lnTo>
                      <a:pt x="9" y="326"/>
                    </a:lnTo>
                    <a:cubicBezTo>
                      <a:pt x="75" y="328"/>
                      <a:pt x="93" y="329"/>
                      <a:pt x="120" y="329"/>
                    </a:cubicBezTo>
                    <a:cubicBezTo>
                      <a:pt x="173" y="328"/>
                      <a:pt x="189" y="320"/>
                      <a:pt x="189" y="275"/>
                    </a:cubicBezTo>
                    <a:cubicBezTo>
                      <a:pt x="189" y="236"/>
                      <a:pt x="175" y="227"/>
                      <a:pt x="146" y="219"/>
                    </a:cubicBezTo>
                    <a:lnTo>
                      <a:pt x="72" y="199"/>
                    </a:lnTo>
                    <a:cubicBezTo>
                      <a:pt x="19" y="184"/>
                      <a:pt x="0" y="151"/>
                      <a:pt x="0" y="96"/>
                    </a:cubicBezTo>
                    <a:cubicBezTo>
                      <a:pt x="0" y="12"/>
                      <a:pt x="38" y="0"/>
                      <a:pt x="120" y="0"/>
                    </a:cubicBezTo>
                    <a:cubicBezTo>
                      <a:pt x="154" y="0"/>
                      <a:pt x="192" y="2"/>
                      <a:pt x="229" y="11"/>
                    </a:cubicBez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37" name="Rectangle 19"/>
              <p:cNvSpPr>
                <a:spLocks noChangeArrowheads="1"/>
              </p:cNvSpPr>
              <p:nvPr userDrawn="1"/>
            </p:nvSpPr>
            <p:spPr bwMode="auto">
              <a:xfrm>
                <a:off x="7834312" y="695058"/>
                <a:ext cx="19050" cy="128587"/>
              </a:xfrm>
              <a:prstGeom prst="rect">
                <a:avLst/>
              </a:prstGeom>
              <a:solidFill>
                <a:srgbClr val="909085"/>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38" name="Freeform 20"/>
              <p:cNvSpPr>
                <a:spLocks/>
              </p:cNvSpPr>
              <p:nvPr userDrawn="1"/>
            </p:nvSpPr>
            <p:spPr bwMode="auto">
              <a:xfrm>
                <a:off x="7872413" y="695058"/>
                <a:ext cx="101600" cy="128587"/>
              </a:xfrm>
              <a:custGeom>
                <a:avLst/>
                <a:gdLst>
                  <a:gd name="T0" fmla="*/ 168 w 283"/>
                  <a:gd name="T1" fmla="*/ 47 h 363"/>
                  <a:gd name="T2" fmla="*/ 168 w 283"/>
                  <a:gd name="T3" fmla="*/ 363 h 363"/>
                  <a:gd name="T4" fmla="*/ 114 w 283"/>
                  <a:gd name="T5" fmla="*/ 363 h 363"/>
                  <a:gd name="T6" fmla="*/ 114 w 283"/>
                  <a:gd name="T7" fmla="*/ 47 h 363"/>
                  <a:gd name="T8" fmla="*/ 0 w 283"/>
                  <a:gd name="T9" fmla="*/ 47 h 363"/>
                  <a:gd name="T10" fmla="*/ 0 w 283"/>
                  <a:gd name="T11" fmla="*/ 0 h 363"/>
                  <a:gd name="T12" fmla="*/ 283 w 283"/>
                  <a:gd name="T13" fmla="*/ 0 h 363"/>
                  <a:gd name="T14" fmla="*/ 283 w 283"/>
                  <a:gd name="T15" fmla="*/ 47 h 363"/>
                  <a:gd name="T16" fmla="*/ 168 w 283"/>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3" h="363">
                    <a:moveTo>
                      <a:pt x="168" y="47"/>
                    </a:moveTo>
                    <a:lnTo>
                      <a:pt x="168" y="363"/>
                    </a:lnTo>
                    <a:lnTo>
                      <a:pt x="114" y="363"/>
                    </a:lnTo>
                    <a:lnTo>
                      <a:pt x="114" y="47"/>
                    </a:lnTo>
                    <a:lnTo>
                      <a:pt x="0" y="47"/>
                    </a:lnTo>
                    <a:lnTo>
                      <a:pt x="0" y="0"/>
                    </a:lnTo>
                    <a:lnTo>
                      <a:pt x="283" y="0"/>
                    </a:lnTo>
                    <a:lnTo>
                      <a:pt x="283" y="47"/>
                    </a:lnTo>
                    <a:lnTo>
                      <a:pt x="168"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39" name="Freeform 21"/>
              <p:cNvSpPr>
                <a:spLocks noEditPoints="1"/>
              </p:cNvSpPr>
              <p:nvPr userDrawn="1"/>
            </p:nvSpPr>
            <p:spPr bwMode="auto">
              <a:xfrm>
                <a:off x="7969250" y="660133"/>
                <a:ext cx="114299" cy="163512"/>
              </a:xfrm>
              <a:custGeom>
                <a:avLst/>
                <a:gdLst>
                  <a:gd name="T0" fmla="*/ 199 w 321"/>
                  <a:gd name="T1" fmla="*/ 57 h 459"/>
                  <a:gd name="T2" fmla="*/ 185 w 321"/>
                  <a:gd name="T3" fmla="*/ 43 h 459"/>
                  <a:gd name="T4" fmla="*/ 185 w 321"/>
                  <a:gd name="T5" fmla="*/ 14 h 459"/>
                  <a:gd name="T6" fmla="*/ 199 w 321"/>
                  <a:gd name="T7" fmla="*/ 0 h 459"/>
                  <a:gd name="T8" fmla="*/ 215 w 321"/>
                  <a:gd name="T9" fmla="*/ 0 h 459"/>
                  <a:gd name="T10" fmla="*/ 230 w 321"/>
                  <a:gd name="T11" fmla="*/ 14 h 459"/>
                  <a:gd name="T12" fmla="*/ 230 w 321"/>
                  <a:gd name="T13" fmla="*/ 43 h 459"/>
                  <a:gd name="T14" fmla="*/ 215 w 321"/>
                  <a:gd name="T15" fmla="*/ 57 h 459"/>
                  <a:gd name="T16" fmla="*/ 199 w 321"/>
                  <a:gd name="T17" fmla="*/ 57 h 459"/>
                  <a:gd name="T18" fmla="*/ 176 w 321"/>
                  <a:gd name="T19" fmla="*/ 166 h 459"/>
                  <a:gd name="T20" fmla="*/ 167 w 321"/>
                  <a:gd name="T21" fmla="*/ 137 h 459"/>
                  <a:gd name="T22" fmla="*/ 153 w 321"/>
                  <a:gd name="T23" fmla="*/ 137 h 459"/>
                  <a:gd name="T24" fmla="*/ 144 w 321"/>
                  <a:gd name="T25" fmla="*/ 166 h 459"/>
                  <a:gd name="T26" fmla="*/ 102 w 321"/>
                  <a:gd name="T27" fmla="*/ 304 h 459"/>
                  <a:gd name="T28" fmla="*/ 218 w 321"/>
                  <a:gd name="T29" fmla="*/ 304 h 459"/>
                  <a:gd name="T30" fmla="*/ 176 w 321"/>
                  <a:gd name="T31" fmla="*/ 166 h 459"/>
                  <a:gd name="T32" fmla="*/ 105 w 321"/>
                  <a:gd name="T33" fmla="*/ 57 h 459"/>
                  <a:gd name="T34" fmla="*/ 92 w 321"/>
                  <a:gd name="T35" fmla="*/ 43 h 459"/>
                  <a:gd name="T36" fmla="*/ 92 w 321"/>
                  <a:gd name="T37" fmla="*/ 14 h 459"/>
                  <a:gd name="T38" fmla="*/ 105 w 321"/>
                  <a:gd name="T39" fmla="*/ 0 h 459"/>
                  <a:gd name="T40" fmla="*/ 122 w 321"/>
                  <a:gd name="T41" fmla="*/ 0 h 459"/>
                  <a:gd name="T42" fmla="*/ 136 w 321"/>
                  <a:gd name="T43" fmla="*/ 14 h 459"/>
                  <a:gd name="T44" fmla="*/ 136 w 321"/>
                  <a:gd name="T45" fmla="*/ 43 h 459"/>
                  <a:gd name="T46" fmla="*/ 122 w 321"/>
                  <a:gd name="T47" fmla="*/ 57 h 459"/>
                  <a:gd name="T48" fmla="*/ 105 w 321"/>
                  <a:gd name="T49" fmla="*/ 57 h 459"/>
                  <a:gd name="T50" fmla="*/ 88 w 321"/>
                  <a:gd name="T51" fmla="*/ 350 h 459"/>
                  <a:gd name="T52" fmla="*/ 54 w 321"/>
                  <a:gd name="T53" fmla="*/ 459 h 459"/>
                  <a:gd name="T54" fmla="*/ 0 w 321"/>
                  <a:gd name="T55" fmla="*/ 459 h 459"/>
                  <a:gd name="T56" fmla="*/ 114 w 321"/>
                  <a:gd name="T57" fmla="*/ 110 h 459"/>
                  <a:gd name="T58" fmla="*/ 133 w 321"/>
                  <a:gd name="T59" fmla="*/ 96 h 459"/>
                  <a:gd name="T60" fmla="*/ 187 w 321"/>
                  <a:gd name="T61" fmla="*/ 96 h 459"/>
                  <a:gd name="T62" fmla="*/ 206 w 321"/>
                  <a:gd name="T63" fmla="*/ 110 h 459"/>
                  <a:gd name="T64" fmla="*/ 321 w 321"/>
                  <a:gd name="T65" fmla="*/ 459 h 459"/>
                  <a:gd name="T66" fmla="*/ 266 w 321"/>
                  <a:gd name="T67" fmla="*/ 459 h 459"/>
                  <a:gd name="T68" fmla="*/ 233 w 321"/>
                  <a:gd name="T69" fmla="*/ 350 h 459"/>
                  <a:gd name="T70" fmla="*/ 88 w 321"/>
                  <a:gd name="T71" fmla="*/ 35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1" h="459">
                    <a:moveTo>
                      <a:pt x="199" y="57"/>
                    </a:moveTo>
                    <a:cubicBezTo>
                      <a:pt x="189" y="57"/>
                      <a:pt x="185" y="53"/>
                      <a:pt x="185" y="43"/>
                    </a:cubicBezTo>
                    <a:lnTo>
                      <a:pt x="185" y="14"/>
                    </a:lnTo>
                    <a:cubicBezTo>
                      <a:pt x="185" y="6"/>
                      <a:pt x="189" y="0"/>
                      <a:pt x="199" y="0"/>
                    </a:cubicBezTo>
                    <a:lnTo>
                      <a:pt x="215" y="0"/>
                    </a:lnTo>
                    <a:cubicBezTo>
                      <a:pt x="224" y="0"/>
                      <a:pt x="230" y="6"/>
                      <a:pt x="230" y="14"/>
                    </a:cubicBezTo>
                    <a:lnTo>
                      <a:pt x="230" y="43"/>
                    </a:lnTo>
                    <a:cubicBezTo>
                      <a:pt x="230" y="53"/>
                      <a:pt x="224" y="57"/>
                      <a:pt x="215" y="57"/>
                    </a:cubicBezTo>
                    <a:lnTo>
                      <a:pt x="199" y="57"/>
                    </a:lnTo>
                    <a:close/>
                    <a:moveTo>
                      <a:pt x="176" y="166"/>
                    </a:moveTo>
                    <a:cubicBezTo>
                      <a:pt x="173" y="157"/>
                      <a:pt x="170" y="146"/>
                      <a:pt x="167" y="137"/>
                    </a:cubicBezTo>
                    <a:lnTo>
                      <a:pt x="153" y="137"/>
                    </a:lnTo>
                    <a:cubicBezTo>
                      <a:pt x="150" y="146"/>
                      <a:pt x="147" y="157"/>
                      <a:pt x="144" y="166"/>
                    </a:cubicBezTo>
                    <a:lnTo>
                      <a:pt x="102" y="304"/>
                    </a:lnTo>
                    <a:lnTo>
                      <a:pt x="218" y="304"/>
                    </a:lnTo>
                    <a:lnTo>
                      <a:pt x="176" y="166"/>
                    </a:lnTo>
                    <a:close/>
                    <a:moveTo>
                      <a:pt x="105" y="57"/>
                    </a:moveTo>
                    <a:cubicBezTo>
                      <a:pt x="96" y="57"/>
                      <a:pt x="92" y="53"/>
                      <a:pt x="92" y="43"/>
                    </a:cubicBezTo>
                    <a:lnTo>
                      <a:pt x="92" y="14"/>
                    </a:lnTo>
                    <a:cubicBezTo>
                      <a:pt x="92" y="6"/>
                      <a:pt x="96" y="0"/>
                      <a:pt x="105" y="0"/>
                    </a:cubicBezTo>
                    <a:lnTo>
                      <a:pt x="122" y="0"/>
                    </a:lnTo>
                    <a:cubicBezTo>
                      <a:pt x="132" y="0"/>
                      <a:pt x="136" y="6"/>
                      <a:pt x="136" y="14"/>
                    </a:cubicBezTo>
                    <a:lnTo>
                      <a:pt x="136" y="43"/>
                    </a:lnTo>
                    <a:cubicBezTo>
                      <a:pt x="136" y="53"/>
                      <a:pt x="132" y="57"/>
                      <a:pt x="122" y="57"/>
                    </a:cubicBezTo>
                    <a:lnTo>
                      <a:pt x="105" y="57"/>
                    </a:lnTo>
                    <a:close/>
                    <a:moveTo>
                      <a:pt x="88" y="350"/>
                    </a:moveTo>
                    <a:lnTo>
                      <a:pt x="54" y="459"/>
                    </a:lnTo>
                    <a:lnTo>
                      <a:pt x="0" y="459"/>
                    </a:lnTo>
                    <a:lnTo>
                      <a:pt x="114" y="110"/>
                    </a:lnTo>
                    <a:cubicBezTo>
                      <a:pt x="116" y="102"/>
                      <a:pt x="124" y="96"/>
                      <a:pt x="133" y="96"/>
                    </a:cubicBezTo>
                    <a:lnTo>
                      <a:pt x="187" y="96"/>
                    </a:lnTo>
                    <a:cubicBezTo>
                      <a:pt x="196" y="96"/>
                      <a:pt x="204" y="102"/>
                      <a:pt x="206" y="110"/>
                    </a:cubicBezTo>
                    <a:lnTo>
                      <a:pt x="321" y="459"/>
                    </a:lnTo>
                    <a:lnTo>
                      <a:pt x="266" y="459"/>
                    </a:lnTo>
                    <a:lnTo>
                      <a:pt x="233" y="350"/>
                    </a:lnTo>
                    <a:lnTo>
                      <a:pt x="88" y="350"/>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40" name="Freeform 22"/>
              <p:cNvSpPr>
                <a:spLocks/>
              </p:cNvSpPr>
              <p:nvPr userDrawn="1"/>
            </p:nvSpPr>
            <p:spPr bwMode="auto">
              <a:xfrm>
                <a:off x="8078788" y="695058"/>
                <a:ext cx="100012" cy="128587"/>
              </a:xfrm>
              <a:custGeom>
                <a:avLst/>
                <a:gdLst>
                  <a:gd name="T0" fmla="*/ 167 w 282"/>
                  <a:gd name="T1" fmla="*/ 47 h 363"/>
                  <a:gd name="T2" fmla="*/ 167 w 282"/>
                  <a:gd name="T3" fmla="*/ 363 h 363"/>
                  <a:gd name="T4" fmla="*/ 114 w 282"/>
                  <a:gd name="T5" fmla="*/ 363 h 363"/>
                  <a:gd name="T6" fmla="*/ 114 w 282"/>
                  <a:gd name="T7" fmla="*/ 47 h 363"/>
                  <a:gd name="T8" fmla="*/ 0 w 282"/>
                  <a:gd name="T9" fmla="*/ 47 h 363"/>
                  <a:gd name="T10" fmla="*/ 0 w 282"/>
                  <a:gd name="T11" fmla="*/ 0 h 363"/>
                  <a:gd name="T12" fmla="*/ 282 w 282"/>
                  <a:gd name="T13" fmla="*/ 0 h 363"/>
                  <a:gd name="T14" fmla="*/ 282 w 282"/>
                  <a:gd name="T15" fmla="*/ 47 h 363"/>
                  <a:gd name="T16" fmla="*/ 167 w 282"/>
                  <a:gd name="T17" fmla="*/ 47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363">
                    <a:moveTo>
                      <a:pt x="167" y="47"/>
                    </a:moveTo>
                    <a:lnTo>
                      <a:pt x="167" y="363"/>
                    </a:lnTo>
                    <a:lnTo>
                      <a:pt x="114" y="363"/>
                    </a:lnTo>
                    <a:lnTo>
                      <a:pt x="114" y="47"/>
                    </a:lnTo>
                    <a:lnTo>
                      <a:pt x="0" y="47"/>
                    </a:lnTo>
                    <a:lnTo>
                      <a:pt x="0" y="0"/>
                    </a:lnTo>
                    <a:lnTo>
                      <a:pt x="282" y="0"/>
                    </a:lnTo>
                    <a:lnTo>
                      <a:pt x="282" y="47"/>
                    </a:lnTo>
                    <a:lnTo>
                      <a:pt x="167" y="47"/>
                    </a:lnTo>
                    <a:close/>
                  </a:path>
                </a:pathLst>
              </a:custGeom>
              <a:solidFill>
                <a:srgbClr val="909085"/>
              </a:solidFill>
              <a:ln>
                <a:noFill/>
              </a:ln>
            </p:spPr>
            <p:txBody>
              <a:bodyPr vert="horz" wrap="square" lIns="91440" tIns="45720" rIns="91440" bIns="45720" numCol="1" anchor="t" anchorCtr="0" compatLnSpc="1">
                <a:prstTxWarp prst="textNoShape">
                  <a:avLst/>
                </a:prstTxWarp>
              </a:bodyPr>
              <a:lstStyle/>
              <a:p>
                <a:endParaRPr lang="de-DE" dirty="0"/>
              </a:p>
            </p:txBody>
          </p:sp>
        </p:grpSp>
      </p:grpSp>
    </p:spTree>
    <p:extLst>
      <p:ext uri="{BB962C8B-B14F-4D97-AF65-F5344CB8AC3E}">
        <p14:creationId xmlns:p14="http://schemas.microsoft.com/office/powerpoint/2010/main" val="40710377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3" r:id="rId5"/>
    <p:sldLayoutId id="2147483664" r:id="rId6"/>
    <p:sldLayoutId id="2147483665" r:id="rId7"/>
    <p:sldLayoutId id="2147483666" r:id="rId8"/>
    <p:sldLayoutId id="2147483667"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0"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1259623" y="4663801"/>
            <a:ext cx="3895492" cy="1077218"/>
          </a:xfrm>
          <a:prstGeom prst="rect">
            <a:avLst/>
          </a:prstGeom>
        </p:spPr>
        <p:txBody>
          <a:bodyPr wrap="square">
            <a:spAutoFit/>
          </a:bodyPr>
          <a:lstStyle/>
          <a:p>
            <a:r>
              <a:rPr lang="de-DE" sz="1600" b="1" dirty="0"/>
              <a:t>Prof. Dr. Torsten Verrel</a:t>
            </a:r>
          </a:p>
          <a:p>
            <a:r>
              <a:rPr lang="de-DE" sz="1600" dirty="0"/>
              <a:t>Kriminologisches Seminar</a:t>
            </a:r>
          </a:p>
          <a:p>
            <a:r>
              <a:rPr lang="de-DE" sz="1600" dirty="0"/>
              <a:t>Rechts- und Staatswissenschaftliche Fakultät</a:t>
            </a:r>
          </a:p>
          <a:p>
            <a:r>
              <a:rPr lang="de-DE" sz="1600" dirty="0"/>
              <a:t>der Universität Bonn</a:t>
            </a:r>
          </a:p>
        </p:txBody>
      </p:sp>
      <p:sp>
        <p:nvSpPr>
          <p:cNvPr id="2" name="Textfeld 1"/>
          <p:cNvSpPr txBox="1"/>
          <p:nvPr/>
        </p:nvSpPr>
        <p:spPr>
          <a:xfrm>
            <a:off x="1259623" y="2632676"/>
            <a:ext cx="7668632" cy="1200329"/>
          </a:xfrm>
          <a:prstGeom prst="rect">
            <a:avLst/>
          </a:prstGeom>
          <a:noFill/>
        </p:spPr>
        <p:txBody>
          <a:bodyPr wrap="square" rtlCol="0">
            <a:spAutoFit/>
          </a:bodyPr>
          <a:lstStyle/>
          <a:p>
            <a:r>
              <a:rPr lang="de-DE" sz="3600" b="1" dirty="0" smtClean="0"/>
              <a:t>§ 217 StGB</a:t>
            </a:r>
          </a:p>
          <a:p>
            <a:r>
              <a:rPr lang="de-DE" sz="3600" b="1" dirty="0" smtClean="0"/>
              <a:t>Kriminalisierung der Palliativmedizin?</a:t>
            </a:r>
            <a:endParaRPr lang="de-DE" sz="3600" b="1" dirty="0"/>
          </a:p>
        </p:txBody>
      </p:sp>
      <p:sp>
        <p:nvSpPr>
          <p:cNvPr id="4" name="Textfeld 3"/>
          <p:cNvSpPr txBox="1"/>
          <p:nvPr/>
        </p:nvSpPr>
        <p:spPr>
          <a:xfrm>
            <a:off x="1308100" y="1386281"/>
            <a:ext cx="7394466" cy="830997"/>
          </a:xfrm>
          <a:prstGeom prst="rect">
            <a:avLst/>
          </a:prstGeom>
          <a:noFill/>
        </p:spPr>
        <p:txBody>
          <a:bodyPr wrap="square" rtlCol="0">
            <a:spAutoFit/>
          </a:bodyPr>
          <a:lstStyle/>
          <a:p>
            <a:r>
              <a:rPr lang="de-DE" sz="2400" i="1" dirty="0" smtClean="0"/>
              <a:t>Kölner Symposium AG MedR</a:t>
            </a:r>
            <a:r>
              <a:rPr lang="de-DE" sz="2400" dirty="0" smtClean="0"/>
              <a:t> am 9. November 2019</a:t>
            </a:r>
          </a:p>
          <a:p>
            <a:r>
              <a:rPr lang="de-DE" sz="2400" dirty="0" smtClean="0"/>
              <a:t>- Juristische Entwicklung -</a:t>
            </a:r>
            <a:endParaRPr lang="de-DE" sz="2400" dirty="0"/>
          </a:p>
        </p:txBody>
      </p:sp>
    </p:spTree>
    <p:extLst>
      <p:ext uri="{BB962C8B-B14F-4D97-AF65-F5344CB8AC3E}">
        <p14:creationId xmlns:p14="http://schemas.microsoft.com/office/powerpoint/2010/main" val="1599264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5"/>
          </p:nvPr>
        </p:nvSpPr>
        <p:spPr/>
        <p:txBody>
          <a:bodyPr/>
          <a:lstStyle/>
          <a:p>
            <a:r>
              <a:rPr lang="de-DE" sz="2400" dirty="0" smtClean="0"/>
              <a:t>§ 217 StGB: Normstruktur I</a:t>
            </a:r>
            <a:endParaRPr lang="de-DE" sz="2400" dirty="0"/>
          </a:p>
        </p:txBody>
      </p:sp>
      <p:sp>
        <p:nvSpPr>
          <p:cNvPr id="5" name="Textfeld 4"/>
          <p:cNvSpPr txBox="1"/>
          <p:nvPr/>
        </p:nvSpPr>
        <p:spPr>
          <a:xfrm>
            <a:off x="1224715" y="689628"/>
            <a:ext cx="10820399" cy="5268109"/>
          </a:xfrm>
          <a:prstGeom prst="rect">
            <a:avLst/>
          </a:prstGeom>
          <a:noFill/>
        </p:spPr>
        <p:txBody>
          <a:bodyPr wrap="square">
            <a:spAutoFit/>
          </a:bodyPr>
          <a:lstStyle/>
          <a:p>
            <a:pPr>
              <a:spcBef>
                <a:spcPts val="600"/>
              </a:spcBef>
              <a:defRPr/>
            </a:pPr>
            <a:r>
              <a:rPr lang="de-DE" sz="2400" b="1" dirty="0" smtClean="0">
                <a:latin typeface="Arial" panose="020B0604020202020204" pitchFamily="34" charset="0"/>
                <a:cs typeface="Arial" panose="020B0604020202020204" pitchFamily="34" charset="0"/>
              </a:rPr>
              <a:t>1. objektiver </a:t>
            </a:r>
            <a:r>
              <a:rPr lang="de-DE" sz="2400" dirty="0">
                <a:latin typeface="Arial" panose="020B0604020202020204" pitchFamily="34" charset="0"/>
                <a:cs typeface="Arial" panose="020B0604020202020204" pitchFamily="34" charset="0"/>
              </a:rPr>
              <a:t>Tatbestand</a:t>
            </a:r>
            <a:r>
              <a:rPr lang="de-DE" sz="2400" b="1" dirty="0">
                <a:latin typeface="Arial" panose="020B0604020202020204" pitchFamily="34" charset="0"/>
                <a:cs typeface="Arial" panose="020B0604020202020204" pitchFamily="34" charset="0"/>
              </a:rPr>
              <a:t>:</a:t>
            </a:r>
          </a:p>
          <a:p>
            <a:pPr marL="285750" indent="-285750" algn="l">
              <a:spcBef>
                <a:spcPts val="600"/>
              </a:spcBef>
              <a:buFont typeface="Arial" panose="020B0604020202020204" pitchFamily="34" charset="0"/>
              <a:buChar char="•"/>
              <a:defRPr/>
            </a:pPr>
            <a:r>
              <a:rPr lang="de-DE" sz="2400" dirty="0">
                <a:latin typeface="Arial" panose="020B0604020202020204" pitchFamily="34" charset="0"/>
                <a:cs typeface="Arial" panose="020B0604020202020204" pitchFamily="34" charset="0"/>
              </a:rPr>
              <a:t>Täter </a:t>
            </a:r>
            <a:r>
              <a:rPr lang="de-DE" sz="2400" dirty="0" smtClean="0">
                <a:latin typeface="Arial" panose="020B0604020202020204" pitchFamily="34" charset="0"/>
                <a:cs typeface="Arial" panose="020B0604020202020204" pitchFamily="34" charset="0"/>
              </a:rPr>
              <a:t>(</a:t>
            </a:r>
            <a:r>
              <a:rPr lang="de-DE" sz="2400" b="1" dirty="0" smtClean="0">
                <a:latin typeface="Arial" panose="020B0604020202020204" pitchFamily="34" charset="0"/>
                <a:cs typeface="Arial" panose="020B0604020202020204" pitchFamily="34" charset="0"/>
              </a:rPr>
              <a:t>jedermann</a:t>
            </a:r>
            <a:r>
              <a:rPr lang="de-DE" sz="2400" dirty="0" smtClean="0">
                <a:latin typeface="Arial" panose="020B0604020202020204" pitchFamily="34" charset="0"/>
                <a:cs typeface="Arial" panose="020B0604020202020204" pitchFamily="34" charset="0"/>
              </a:rPr>
              <a:t>) </a:t>
            </a:r>
            <a:r>
              <a:rPr lang="de-DE" sz="2400" dirty="0">
                <a:latin typeface="Arial" panose="020B0604020202020204" pitchFamily="34" charset="0"/>
                <a:cs typeface="Arial" panose="020B0604020202020204" pitchFamily="34" charset="0"/>
              </a:rPr>
              <a:t>gewährt/verschafft/vermittelt </a:t>
            </a:r>
            <a:r>
              <a:rPr lang="de-DE" sz="2400" b="1" dirty="0">
                <a:latin typeface="Arial" panose="020B0604020202020204" pitchFamily="34" charset="0"/>
                <a:cs typeface="Arial" panose="020B0604020202020204" pitchFamily="34" charset="0"/>
              </a:rPr>
              <a:t>Gelegenheit zur </a:t>
            </a:r>
            <a:r>
              <a:rPr lang="de-DE" sz="2400" b="1" dirty="0" smtClean="0">
                <a:latin typeface="Arial" panose="020B0604020202020204" pitchFamily="34" charset="0"/>
                <a:cs typeface="Arial" panose="020B0604020202020204" pitchFamily="34" charset="0"/>
              </a:rPr>
              <a:t>Selbsttötung</a:t>
            </a:r>
          </a:p>
          <a:p>
            <a:pPr marL="536575" indent="-268288">
              <a:spcBef>
                <a:spcPts val="1200"/>
              </a:spcBef>
              <a:buFont typeface="Wingdings" panose="05000000000000000000" pitchFamily="2" charset="2"/>
              <a:buChar char="Ø"/>
              <a:defRPr/>
            </a:pPr>
            <a:r>
              <a:rPr lang="de-DE" sz="2400" dirty="0">
                <a:latin typeface="Arial" panose="020B0604020202020204" pitchFamily="34" charset="0"/>
                <a:cs typeface="Arial" panose="020B0604020202020204" pitchFamily="34" charset="0"/>
              </a:rPr>
              <a:t>Täter können auch Angehörige und Ärzte </a:t>
            </a:r>
            <a:r>
              <a:rPr lang="de-DE" sz="2400" dirty="0" smtClean="0">
                <a:latin typeface="Arial" panose="020B0604020202020204" pitchFamily="34" charset="0"/>
                <a:cs typeface="Arial" panose="020B0604020202020204" pitchFamily="34" charset="0"/>
              </a:rPr>
              <a:t>sein</a:t>
            </a:r>
          </a:p>
          <a:p>
            <a:pPr marL="536575" indent="-268288">
              <a:spcBef>
                <a:spcPts val="400"/>
              </a:spcBef>
              <a:buFont typeface="Wingdings" panose="05000000000000000000" pitchFamily="2" charset="2"/>
              <a:buChar char="Ø"/>
              <a:defRPr/>
            </a:pPr>
            <a:r>
              <a:rPr lang="de-DE" altLang="de-DE" sz="2400" dirty="0">
                <a:latin typeface="Arial" panose="020B0604020202020204" pitchFamily="34" charset="0"/>
                <a:cs typeface="Arial" panose="020B0604020202020204" pitchFamily="34" charset="0"/>
              </a:rPr>
              <a:t>es kommt nicht auf Versuch/Vollendung des Suizids und Kausalität der Förderungshandlung für einen etwaigen Suizid an (Tätigkeits- und abstraktes Gefährdungsdelikt</a:t>
            </a:r>
            <a:r>
              <a:rPr lang="de-DE" altLang="de-DE" sz="2400" dirty="0" smtClean="0">
                <a:latin typeface="Arial" panose="020B0604020202020204" pitchFamily="34" charset="0"/>
                <a:cs typeface="Arial" panose="020B0604020202020204" pitchFamily="34" charset="0"/>
              </a:rPr>
              <a:t>!)</a:t>
            </a:r>
          </a:p>
          <a:p>
            <a:pPr marL="536575" indent="-268288">
              <a:spcBef>
                <a:spcPts val="400"/>
              </a:spcBef>
              <a:buFont typeface="Wingdings" panose="05000000000000000000" pitchFamily="2" charset="2"/>
              <a:buChar char="Ø"/>
              <a:defRPr/>
            </a:pPr>
            <a:r>
              <a:rPr lang="de-DE" altLang="de-DE" sz="2400" dirty="0" smtClean="0">
                <a:latin typeface="Arial" panose="020B0604020202020204" pitchFamily="34" charset="0"/>
                <a:cs typeface="Arial" panose="020B0604020202020204" pitchFamily="34" charset="0"/>
              </a:rPr>
              <a:t>es </a:t>
            </a:r>
            <a:r>
              <a:rPr lang="de-DE" altLang="de-DE" sz="2400" dirty="0">
                <a:latin typeface="Arial" panose="020B0604020202020204" pitchFamily="34" charset="0"/>
                <a:cs typeface="Arial" panose="020B0604020202020204" pitchFamily="34" charset="0"/>
              </a:rPr>
              <a:t>spielt </a:t>
            </a:r>
            <a:r>
              <a:rPr lang="de-DE" altLang="de-DE" sz="2400" b="1" dirty="0">
                <a:solidFill>
                  <a:srgbClr val="2F5597"/>
                </a:solidFill>
                <a:latin typeface="Arial" panose="020B0604020202020204" pitchFamily="34" charset="0"/>
                <a:cs typeface="Arial" panose="020B0604020202020204" pitchFamily="34" charset="0"/>
              </a:rPr>
              <a:t>keine Rolle</a:t>
            </a:r>
            <a:r>
              <a:rPr lang="de-DE" altLang="de-DE" sz="2400" dirty="0">
                <a:latin typeface="Arial" panose="020B0604020202020204" pitchFamily="34" charset="0"/>
                <a:cs typeface="Arial" panose="020B0604020202020204" pitchFamily="34" charset="0"/>
              </a:rPr>
              <a:t>, ob der Suizidentschluss </a:t>
            </a:r>
            <a:r>
              <a:rPr lang="de-DE" altLang="de-DE" sz="2400" b="1" dirty="0">
                <a:solidFill>
                  <a:srgbClr val="2F5597"/>
                </a:solidFill>
                <a:latin typeface="Arial" panose="020B0604020202020204" pitchFamily="34" charset="0"/>
                <a:cs typeface="Arial" panose="020B0604020202020204" pitchFamily="34" charset="0"/>
              </a:rPr>
              <a:t>freiverantwortlich</a:t>
            </a:r>
            <a:r>
              <a:rPr lang="de-DE" altLang="de-DE" sz="2400" dirty="0">
                <a:latin typeface="Arial" panose="020B0604020202020204" pitchFamily="34" charset="0"/>
                <a:cs typeface="Arial" panose="020B0604020202020204" pitchFamily="34" charset="0"/>
              </a:rPr>
              <a:t> war,</a:t>
            </a:r>
            <a:br>
              <a:rPr lang="de-DE" altLang="de-DE" sz="2400" dirty="0">
                <a:latin typeface="Arial" panose="020B0604020202020204" pitchFamily="34" charset="0"/>
                <a:cs typeface="Arial" panose="020B0604020202020204" pitchFamily="34" charset="0"/>
              </a:rPr>
            </a:br>
            <a:r>
              <a:rPr lang="de-DE" altLang="de-DE" sz="2400" dirty="0">
                <a:latin typeface="Arial" panose="020B0604020202020204" pitchFamily="34" charset="0"/>
                <a:cs typeface="Arial" panose="020B0604020202020204" pitchFamily="34" charset="0"/>
              </a:rPr>
              <a:t>§ 217 ist „</a:t>
            </a:r>
            <a:r>
              <a:rPr lang="de-DE" altLang="de-DE" sz="2400" b="1" dirty="0">
                <a:solidFill>
                  <a:srgbClr val="2F5597"/>
                </a:solidFill>
                <a:latin typeface="Arial" panose="020B0604020202020204" pitchFamily="34" charset="0"/>
                <a:cs typeface="Arial" panose="020B0604020202020204" pitchFamily="34" charset="0"/>
              </a:rPr>
              <a:t>selbstbestimmungsneutral</a:t>
            </a:r>
            <a:r>
              <a:rPr lang="de-DE" altLang="de-DE" sz="2400" dirty="0">
                <a:latin typeface="Arial" panose="020B0604020202020204" pitchFamily="34" charset="0"/>
                <a:cs typeface="Arial" panose="020B0604020202020204" pitchFamily="34" charset="0"/>
              </a:rPr>
              <a:t>“</a:t>
            </a:r>
          </a:p>
          <a:p>
            <a:pPr marL="285750" indent="-285750">
              <a:spcBef>
                <a:spcPts val="1200"/>
              </a:spcBef>
              <a:buFont typeface="Arial" panose="020B0604020202020204" pitchFamily="34" charset="0"/>
              <a:buChar char="•"/>
              <a:defRPr/>
            </a:pPr>
            <a:r>
              <a:rPr lang="de-DE" sz="2400" dirty="0" smtClean="0">
                <a:latin typeface="Arial" panose="020B0604020202020204" pitchFamily="34" charset="0"/>
                <a:cs typeface="Arial" panose="020B0604020202020204" pitchFamily="34" charset="0"/>
              </a:rPr>
              <a:t>handelt </a:t>
            </a:r>
            <a:r>
              <a:rPr lang="de-DE" sz="2400" dirty="0">
                <a:latin typeface="Arial" panose="020B0604020202020204" pitchFamily="34" charset="0"/>
                <a:cs typeface="Arial" panose="020B0604020202020204" pitchFamily="34" charset="0"/>
              </a:rPr>
              <a:t>dabei </a:t>
            </a:r>
            <a:r>
              <a:rPr lang="de-DE" sz="2400" b="1" dirty="0" smtClean="0">
                <a:latin typeface="Arial" panose="020B0604020202020204" pitchFamily="34" charset="0"/>
                <a:cs typeface="Arial" panose="020B0604020202020204" pitchFamily="34" charset="0"/>
              </a:rPr>
              <a:t>geschäftsmäßig</a:t>
            </a:r>
            <a:r>
              <a:rPr lang="de-DE" sz="2400" dirty="0" smtClean="0">
                <a:latin typeface="Arial" panose="020B0604020202020204" pitchFamily="34" charset="0"/>
                <a:cs typeface="Arial" panose="020B0604020202020204" pitchFamily="34" charset="0"/>
              </a:rPr>
              <a:t> </a:t>
            </a:r>
            <a:endParaRPr lang="de-DE" sz="2400" b="1" dirty="0" smtClean="0">
              <a:latin typeface="Arial" panose="020B0604020202020204" pitchFamily="34" charset="0"/>
              <a:cs typeface="Arial" panose="020B0604020202020204" pitchFamily="34" charset="0"/>
            </a:endParaRPr>
          </a:p>
          <a:p>
            <a:pPr marL="536575" indent="-268288">
              <a:spcBef>
                <a:spcPts val="1200"/>
              </a:spcBef>
              <a:buFont typeface="Wingdings" panose="05000000000000000000" pitchFamily="2" charset="2"/>
              <a:buChar char="Ø"/>
              <a:defRPr/>
            </a:pPr>
            <a:r>
              <a:rPr lang="de-DE" sz="2400" dirty="0">
                <a:latin typeface="Arial" panose="020B0604020202020204" pitchFamily="34" charset="0"/>
                <a:cs typeface="Arial" panose="020B0604020202020204" pitchFamily="34" charset="0"/>
              </a:rPr>
              <a:t>soll abgrenzen </a:t>
            </a:r>
            <a:r>
              <a:rPr lang="de-DE" sz="2400" dirty="0" smtClean="0">
                <a:latin typeface="Arial" panose="020B0604020202020204" pitchFamily="34" charset="0"/>
                <a:cs typeface="Arial" panose="020B0604020202020204" pitchFamily="34" charset="0"/>
              </a:rPr>
              <a:t>zur straflosen </a:t>
            </a:r>
            <a:r>
              <a:rPr lang="de-DE" sz="2400" dirty="0">
                <a:latin typeface="Arial" panose="020B0604020202020204" pitchFamily="34" charset="0"/>
                <a:cs typeface="Arial" panose="020B0604020202020204" pitchFamily="34" charset="0"/>
              </a:rPr>
              <a:t>Suizidhilfe im </a:t>
            </a:r>
            <a:r>
              <a:rPr lang="de-DE" sz="2400" dirty="0" smtClean="0">
                <a:latin typeface="Arial" panose="020B0604020202020204" pitchFamily="34" charset="0"/>
                <a:cs typeface="Arial" panose="020B0604020202020204" pitchFamily="34" charset="0"/>
              </a:rPr>
              <a:t>Einzel-/Konfliktfall</a:t>
            </a:r>
            <a:endParaRPr lang="de-DE" altLang="de-DE" sz="2400" dirty="0" smtClean="0">
              <a:latin typeface="Arial" panose="020B0604020202020204" pitchFamily="34" charset="0"/>
              <a:cs typeface="Arial" panose="020B0604020202020204" pitchFamily="34" charset="0"/>
            </a:endParaRPr>
          </a:p>
          <a:p>
            <a:pPr>
              <a:spcBef>
                <a:spcPts val="800"/>
              </a:spcBef>
              <a:defRPr/>
            </a:pPr>
            <a:r>
              <a:rPr lang="de-DE" altLang="de-DE" sz="2400" dirty="0" smtClean="0">
                <a:latin typeface="Arial" panose="020B0604020202020204" pitchFamily="34" charset="0"/>
                <a:cs typeface="Arial" panose="020B0604020202020204" pitchFamily="34" charset="0"/>
              </a:rPr>
              <a:t>  </a:t>
            </a: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36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de-DE" sz="2400" dirty="0" smtClean="0"/>
              <a:t>§ 217 StGB: Normstruktur II</a:t>
            </a:r>
            <a:endParaRPr lang="de-DE" sz="2400" dirty="0"/>
          </a:p>
        </p:txBody>
      </p:sp>
      <p:sp>
        <p:nvSpPr>
          <p:cNvPr id="3" name="Rechteck 2"/>
          <p:cNvSpPr/>
          <p:nvPr/>
        </p:nvSpPr>
        <p:spPr>
          <a:xfrm>
            <a:off x="1207021" y="840253"/>
            <a:ext cx="11137380" cy="5011628"/>
          </a:xfrm>
          <a:prstGeom prst="rect">
            <a:avLst/>
          </a:prstGeom>
        </p:spPr>
        <p:txBody>
          <a:bodyPr wrap="square">
            <a:spAutoFit/>
          </a:bodyPr>
          <a:lstStyle/>
          <a:p>
            <a:pPr>
              <a:spcBef>
                <a:spcPts val="800"/>
              </a:spcBef>
              <a:defRPr/>
            </a:pPr>
            <a:r>
              <a:rPr lang="de-DE" sz="2400" b="1" dirty="0" smtClean="0">
                <a:latin typeface="Arial" panose="020B0604020202020204" pitchFamily="34" charset="0"/>
                <a:cs typeface="Arial" panose="020B0604020202020204" pitchFamily="34" charset="0"/>
              </a:rPr>
              <a:t>2. subjektiver</a:t>
            </a:r>
            <a:r>
              <a:rPr lang="de-DE" sz="2400" dirty="0" smtClean="0">
                <a:latin typeface="Arial" panose="020B0604020202020204" pitchFamily="34" charset="0"/>
                <a:cs typeface="Arial" panose="020B0604020202020204" pitchFamily="34" charset="0"/>
              </a:rPr>
              <a:t> </a:t>
            </a:r>
            <a:r>
              <a:rPr lang="de-DE" sz="2400" dirty="0">
                <a:latin typeface="Arial" panose="020B0604020202020204" pitchFamily="34" charset="0"/>
                <a:cs typeface="Arial" panose="020B0604020202020204" pitchFamily="34" charset="0"/>
              </a:rPr>
              <a:t>Tatbestand:</a:t>
            </a:r>
          </a:p>
          <a:p>
            <a:pPr marL="285750" indent="-285750">
              <a:spcBef>
                <a:spcPts val="600"/>
              </a:spcBef>
              <a:buFont typeface="Arial" panose="020B0604020202020204" pitchFamily="34" charset="0"/>
              <a:buChar char="•"/>
              <a:defRPr/>
            </a:pPr>
            <a:r>
              <a:rPr lang="de-DE" sz="2400" dirty="0">
                <a:latin typeface="Arial" panose="020B0604020202020204" pitchFamily="34" charset="0"/>
                <a:cs typeface="Arial" panose="020B0604020202020204" pitchFamily="34" charset="0"/>
              </a:rPr>
              <a:t>(bedingter) </a:t>
            </a:r>
            <a:r>
              <a:rPr lang="de-DE" sz="2400" b="1" dirty="0">
                <a:latin typeface="Arial" panose="020B0604020202020204" pitchFamily="34" charset="0"/>
                <a:cs typeface="Arial" panose="020B0604020202020204" pitchFamily="34" charset="0"/>
              </a:rPr>
              <a:t>Vorsatz</a:t>
            </a:r>
            <a:r>
              <a:rPr lang="de-DE" sz="2400" dirty="0">
                <a:latin typeface="Arial" panose="020B0604020202020204" pitchFamily="34" charset="0"/>
                <a:cs typeface="Arial" panose="020B0604020202020204" pitchFamily="34" charset="0"/>
              </a:rPr>
              <a:t> bezüglich </a:t>
            </a:r>
            <a:r>
              <a:rPr lang="de-DE" sz="2400" dirty="0" smtClean="0">
                <a:latin typeface="Arial" panose="020B0604020202020204" pitchFamily="34" charset="0"/>
                <a:cs typeface="Arial" panose="020B0604020202020204" pitchFamily="34" charset="0"/>
              </a:rPr>
              <a:t>der Förderungshandlung, der Geschäftsmäßigkeit </a:t>
            </a:r>
            <a:r>
              <a:rPr lang="de-DE" sz="2400" dirty="0">
                <a:latin typeface="Arial" panose="020B0604020202020204" pitchFamily="34" charset="0"/>
                <a:cs typeface="Arial" panose="020B0604020202020204" pitchFamily="34" charset="0"/>
              </a:rPr>
              <a:t>und der Selbsttötung als solcher</a:t>
            </a:r>
          </a:p>
          <a:p>
            <a:pPr marL="285750" indent="-285750">
              <a:spcBef>
                <a:spcPts val="600"/>
              </a:spcBef>
              <a:buFont typeface="Arial" panose="020B0604020202020204" pitchFamily="34" charset="0"/>
              <a:buChar char="•"/>
              <a:defRPr/>
            </a:pPr>
            <a:r>
              <a:rPr lang="de-DE" sz="2400" b="1" dirty="0">
                <a:latin typeface="Arial" panose="020B0604020202020204" pitchFamily="34" charset="0"/>
                <a:cs typeface="Arial" panose="020B0604020202020204" pitchFamily="34" charset="0"/>
              </a:rPr>
              <a:t>Absicht</a:t>
            </a:r>
            <a:r>
              <a:rPr lang="de-DE" sz="2400" dirty="0">
                <a:latin typeface="Arial" panose="020B0604020202020204" pitchFamily="34" charset="0"/>
                <a:cs typeface="Arial" panose="020B0604020202020204" pitchFamily="34" charset="0"/>
              </a:rPr>
              <a:t>, durch die Tathandlung eine fremde Selbsttötung </a:t>
            </a:r>
            <a:r>
              <a:rPr lang="de-DE" sz="2400" b="1" dirty="0">
                <a:latin typeface="Arial" panose="020B0604020202020204" pitchFamily="34" charset="0"/>
                <a:cs typeface="Arial" panose="020B0604020202020204" pitchFamily="34" charset="0"/>
              </a:rPr>
              <a:t>zu </a:t>
            </a:r>
            <a:r>
              <a:rPr lang="de-DE" sz="2400" b="1" dirty="0" smtClean="0">
                <a:latin typeface="Arial" panose="020B0604020202020204" pitchFamily="34" charset="0"/>
                <a:cs typeface="Arial" panose="020B0604020202020204" pitchFamily="34" charset="0"/>
              </a:rPr>
              <a:t>fördern</a:t>
            </a:r>
          </a:p>
          <a:p>
            <a:pPr marL="536575" indent="-268288">
              <a:spcBef>
                <a:spcPts val="400"/>
              </a:spcBef>
              <a:buFont typeface="Wingdings" panose="05000000000000000000" pitchFamily="2" charset="2"/>
              <a:buChar char="Ø"/>
              <a:tabLst>
                <a:tab pos="3232150" algn="l"/>
              </a:tabLst>
              <a:defRPr/>
            </a:pPr>
            <a:r>
              <a:rPr lang="de-DE" sz="2400" dirty="0" smtClean="0">
                <a:latin typeface="Arial" panose="020B0604020202020204" pitchFamily="34" charset="0"/>
                <a:cs typeface="Arial" panose="020B0604020202020204" pitchFamily="34" charset="0"/>
              </a:rPr>
              <a:t> </a:t>
            </a:r>
            <a:r>
              <a:rPr lang="de-DE" sz="2400" dirty="0">
                <a:latin typeface="Arial" panose="020B0604020202020204" pitchFamily="34" charset="0"/>
                <a:cs typeface="Arial" panose="020B0604020202020204" pitchFamily="34" charset="0"/>
              </a:rPr>
              <a:t>soll abgrenzen zu</a:t>
            </a:r>
            <a:r>
              <a:rPr lang="de-DE" sz="2400" dirty="0" smtClean="0">
                <a:latin typeface="Arial" panose="020B0604020202020204" pitchFamily="34" charset="0"/>
                <a:cs typeface="Arial" panose="020B0604020202020204" pitchFamily="34" charset="0"/>
              </a:rPr>
              <a:t>: 	- </a:t>
            </a:r>
            <a:r>
              <a:rPr lang="de-DE" sz="2400" dirty="0">
                <a:latin typeface="Arial" panose="020B0604020202020204" pitchFamily="34" charset="0"/>
                <a:cs typeface="Arial" panose="020B0604020202020204" pitchFamily="34" charset="0"/>
              </a:rPr>
              <a:t>bloß allgemeinen </a:t>
            </a:r>
            <a:r>
              <a:rPr lang="de-DE" sz="2400" dirty="0" smtClean="0">
                <a:latin typeface="Arial" panose="020B0604020202020204" pitchFamily="34" charset="0"/>
                <a:cs typeface="Arial" panose="020B0604020202020204" pitchFamily="34" charset="0"/>
              </a:rPr>
              <a:t>Hinweisen</a:t>
            </a:r>
            <a:br>
              <a:rPr lang="de-DE" sz="2400" dirty="0" smtClean="0">
                <a:latin typeface="Arial" panose="020B0604020202020204" pitchFamily="34" charset="0"/>
                <a:cs typeface="Arial" panose="020B0604020202020204" pitchFamily="34" charset="0"/>
              </a:rPr>
            </a:br>
            <a:r>
              <a:rPr lang="de-DE" sz="2400" dirty="0" smtClean="0">
                <a:latin typeface="Arial" panose="020B0604020202020204" pitchFamily="34" charset="0"/>
                <a:cs typeface="Arial" panose="020B0604020202020204" pitchFamily="34" charset="0"/>
              </a:rPr>
              <a:t>	- erlaubter „indirekter</a:t>
            </a:r>
            <a:r>
              <a:rPr lang="de-DE" sz="2400" dirty="0">
                <a:latin typeface="Arial" panose="020B0604020202020204" pitchFamily="34" charset="0"/>
                <a:cs typeface="Arial" panose="020B0604020202020204" pitchFamily="34" charset="0"/>
              </a:rPr>
              <a:t>“ und „passiver“ Sterbehilfe</a:t>
            </a:r>
          </a:p>
          <a:p>
            <a:pPr>
              <a:spcBef>
                <a:spcPts val="800"/>
              </a:spcBef>
              <a:defRPr/>
            </a:pPr>
            <a:r>
              <a:rPr lang="de-DE" sz="2400" b="1" dirty="0" smtClean="0">
                <a:latin typeface="Arial" panose="020B0604020202020204" pitchFamily="34" charset="0"/>
                <a:cs typeface="Arial" panose="020B0604020202020204" pitchFamily="34" charset="0"/>
              </a:rPr>
              <a:t>3. Teilnahme</a:t>
            </a:r>
            <a:r>
              <a:rPr lang="de-DE" sz="2400" b="1" dirty="0">
                <a:latin typeface="Arial" panose="020B0604020202020204" pitchFamily="34" charset="0"/>
                <a:cs typeface="Arial" panose="020B0604020202020204" pitchFamily="34" charset="0"/>
              </a:rPr>
              <a:t>:</a:t>
            </a:r>
          </a:p>
          <a:p>
            <a:pPr marL="285750" indent="-285750">
              <a:spcBef>
                <a:spcPts val="600"/>
              </a:spcBef>
              <a:buFont typeface="Arial" panose="020B0604020202020204" pitchFamily="34" charset="0"/>
              <a:buChar char="•"/>
              <a:defRPr/>
            </a:pPr>
            <a:r>
              <a:rPr lang="de-DE" altLang="de-DE" sz="2400" dirty="0">
                <a:latin typeface="Arial" panose="020B0604020202020204" pitchFamily="34" charset="0"/>
                <a:cs typeface="Arial" panose="020B0604020202020204" pitchFamily="34" charset="0"/>
              </a:rPr>
              <a:t>§ 217 ist eine zur Täterschaft verselbständigte Beihilfehandlung, die ihrerseits teilnahmefähig ist</a:t>
            </a:r>
          </a:p>
          <a:p>
            <a:pPr marL="342900" indent="-342900">
              <a:spcBef>
                <a:spcPts val="400"/>
              </a:spcBef>
              <a:buFont typeface="Arial" panose="020B0604020202020204" pitchFamily="34" charset="0"/>
              <a:buChar char="•"/>
              <a:defRPr/>
            </a:pPr>
            <a:r>
              <a:rPr lang="de-DE" altLang="de-DE" sz="2400" dirty="0">
                <a:latin typeface="Arial" panose="020B0604020202020204" pitchFamily="34" charset="0"/>
                <a:cs typeface="Arial" panose="020B0604020202020204" pitchFamily="34" charset="0"/>
              </a:rPr>
              <a:t>Teilnehmer (§§ </a:t>
            </a:r>
            <a:r>
              <a:rPr lang="de-DE" altLang="de-DE" sz="2400" dirty="0" smtClean="0">
                <a:latin typeface="Arial" panose="020B0604020202020204" pitchFamily="34" charset="0"/>
                <a:cs typeface="Arial" panose="020B0604020202020204" pitchFamily="34" charset="0"/>
              </a:rPr>
              <a:t>26,27</a:t>
            </a:r>
            <a:r>
              <a:rPr lang="de-DE" altLang="de-DE" sz="2400" dirty="0">
                <a:latin typeface="Arial" panose="020B0604020202020204" pitchFamily="34" charset="0"/>
                <a:cs typeface="Arial" panose="020B0604020202020204" pitchFamily="34" charset="0"/>
              </a:rPr>
              <a:t>) muss nicht geschäftsmäßig handeln (§ 28 Abs. 1 StGB)</a:t>
            </a:r>
          </a:p>
          <a:p>
            <a:pPr marL="342900" indent="-342900">
              <a:spcBef>
                <a:spcPts val="400"/>
              </a:spcBef>
              <a:buFont typeface="Arial" panose="020B0604020202020204" pitchFamily="34" charset="0"/>
              <a:buChar char="•"/>
              <a:defRPr/>
            </a:pPr>
            <a:r>
              <a:rPr lang="de-DE" altLang="de-DE" sz="2400" dirty="0">
                <a:latin typeface="Arial" panose="020B0604020202020204" pitchFamily="34" charset="0"/>
                <a:cs typeface="Arial" panose="020B0604020202020204" pitchFamily="34" charset="0"/>
              </a:rPr>
              <a:t>aber Strafausschluss (Abs. 2) für nicht geschäftsmäßig  handelnde Angehörige und Nahestehende  </a:t>
            </a: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788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5"/>
          </p:nvPr>
        </p:nvSpPr>
        <p:spPr/>
        <p:txBody>
          <a:bodyPr/>
          <a:lstStyle/>
          <a:p>
            <a:r>
              <a:rPr lang="de-DE" sz="2400" dirty="0" smtClean="0"/>
              <a:t>Normkritik</a:t>
            </a:r>
            <a:endParaRPr lang="de-DE" sz="2400" dirty="0"/>
          </a:p>
        </p:txBody>
      </p:sp>
      <p:sp>
        <p:nvSpPr>
          <p:cNvPr id="4" name="Textfeld 3"/>
          <p:cNvSpPr txBox="1"/>
          <p:nvPr/>
        </p:nvSpPr>
        <p:spPr>
          <a:xfrm>
            <a:off x="2661631" y="167265"/>
            <a:ext cx="10268771" cy="5724644"/>
          </a:xfrm>
          <a:prstGeom prst="rect">
            <a:avLst/>
          </a:prstGeom>
          <a:noFill/>
        </p:spPr>
        <p:txBody>
          <a:bodyPr wrap="square" rtlCol="0">
            <a:spAutoFit/>
          </a:bodyPr>
          <a:lstStyle/>
          <a:p>
            <a:pPr marL="285750" indent="-285750">
              <a:buFont typeface="Arial" panose="020B0604020202020204" pitchFamily="34" charset="0"/>
              <a:buChar char="•"/>
            </a:pPr>
            <a:r>
              <a:rPr lang="de-DE" sz="2800" b="1" dirty="0" smtClean="0">
                <a:latin typeface="Arial" panose="020B0604020202020204" pitchFamily="34" charset="0"/>
                <a:cs typeface="Arial" panose="020B0604020202020204" pitchFamily="34" charset="0"/>
              </a:rPr>
              <a:t>Unstimmigkeit</a:t>
            </a:r>
            <a:r>
              <a:rPr lang="de-DE" sz="2800" dirty="0" smtClean="0">
                <a:latin typeface="Arial" panose="020B0604020202020204" pitchFamily="34" charset="0"/>
                <a:cs typeface="Arial" panose="020B0604020202020204" pitchFamily="34" charset="0"/>
              </a:rPr>
              <a:t> des Normkonzepts</a:t>
            </a:r>
          </a:p>
          <a:p>
            <a:pPr marL="803275" indent="-457200">
              <a:spcBef>
                <a:spcPts val="600"/>
              </a:spcBef>
              <a:buFont typeface="Wingdings" panose="05000000000000000000" pitchFamily="2" charset="2"/>
              <a:buChar char="Ø"/>
              <a:tabLst>
                <a:tab pos="536575" algn="l"/>
              </a:tabLst>
            </a:pPr>
            <a:r>
              <a:rPr lang="de-DE" sz="2800" dirty="0" smtClean="0">
                <a:latin typeface="Arial" panose="020B0604020202020204" pitchFamily="34" charset="0"/>
                <a:cs typeface="Arial" panose="020B0604020202020204" pitchFamily="34" charset="0"/>
              </a:rPr>
              <a:t>Erfassung </a:t>
            </a:r>
            <a:r>
              <a:rPr lang="de-DE" sz="2800" dirty="0">
                <a:latin typeface="Arial" panose="020B0604020202020204" pitchFamily="34" charset="0"/>
                <a:cs typeface="Arial" panose="020B0604020202020204" pitchFamily="34" charset="0"/>
              </a:rPr>
              <a:t>auch freiverantwortlicher </a:t>
            </a:r>
            <a:r>
              <a:rPr lang="de-DE" sz="2800" dirty="0" smtClean="0">
                <a:latin typeface="Arial" panose="020B0604020202020204" pitchFamily="34" charset="0"/>
                <a:cs typeface="Arial" panose="020B0604020202020204" pitchFamily="34" charset="0"/>
              </a:rPr>
              <a:t>Selbstschädigung</a:t>
            </a:r>
          </a:p>
          <a:p>
            <a:pPr marL="803275" indent="-457200">
              <a:buFont typeface="Wingdings" panose="05000000000000000000" pitchFamily="2" charset="2"/>
              <a:buChar char="Ø"/>
              <a:tabLst>
                <a:tab pos="536575" algn="l"/>
              </a:tabLst>
            </a:pPr>
            <a:r>
              <a:rPr lang="de-DE" sz="2800" dirty="0" smtClean="0">
                <a:solidFill>
                  <a:srgbClr val="2F5597"/>
                </a:solidFill>
                <a:latin typeface="Arial" panose="020B0604020202020204" pitchFamily="34" charset="0"/>
                <a:cs typeface="Arial" panose="020B0604020202020204" pitchFamily="34" charset="0"/>
              </a:rPr>
              <a:t>Geschäftsmäßigkeit als Strafbarkeitsgrund</a:t>
            </a:r>
          </a:p>
          <a:p>
            <a:pPr marL="803275" indent="-457200">
              <a:buFont typeface="Wingdings" panose="05000000000000000000" pitchFamily="2" charset="2"/>
              <a:buChar char="Ø"/>
              <a:tabLst>
                <a:tab pos="536575" algn="l"/>
              </a:tabLst>
            </a:pPr>
            <a:r>
              <a:rPr lang="de-DE" sz="2800" dirty="0" smtClean="0">
                <a:solidFill>
                  <a:srgbClr val="2F5597"/>
                </a:solidFill>
                <a:latin typeface="Arial" panose="020B0604020202020204" pitchFamily="34" charset="0"/>
                <a:cs typeface="Arial" panose="020B0604020202020204" pitchFamily="34" charset="0"/>
              </a:rPr>
              <a:t>fehlende Trennschärfe von „geschäftsmäßig“</a:t>
            </a:r>
          </a:p>
          <a:p>
            <a:pPr marL="803275" indent="-457200">
              <a:buFont typeface="Wingdings" panose="05000000000000000000" pitchFamily="2" charset="2"/>
              <a:buChar char="Ø"/>
              <a:tabLst>
                <a:tab pos="536575" algn="l"/>
              </a:tabLst>
            </a:pPr>
            <a:r>
              <a:rPr lang="de-DE" sz="2800" dirty="0" smtClean="0">
                <a:latin typeface="Arial" panose="020B0604020202020204" pitchFamily="34" charset="0"/>
                <a:cs typeface="Arial" panose="020B0604020202020204" pitchFamily="34" charset="0"/>
              </a:rPr>
              <a:t>Privilegierung (nur) von Angehörigen</a:t>
            </a:r>
          </a:p>
          <a:p>
            <a:pPr marL="803275" indent="-457200">
              <a:buFont typeface="Wingdings" panose="05000000000000000000" pitchFamily="2" charset="2"/>
              <a:buChar char="Ø"/>
              <a:tabLst>
                <a:tab pos="536575" algn="l"/>
              </a:tabLst>
            </a:pPr>
            <a:r>
              <a:rPr lang="de-DE" sz="2800" dirty="0" smtClean="0">
                <a:latin typeface="Arial" panose="020B0604020202020204" pitchFamily="34" charset="0"/>
                <a:cs typeface="Arial" panose="020B0604020202020204" pitchFamily="34" charset="0"/>
              </a:rPr>
              <a:t>Strafbarkeit nur der Beihilfe, nicht der Anstiftung </a:t>
            </a:r>
          </a:p>
          <a:p>
            <a:pPr marL="285750" indent="-285750">
              <a:spcBef>
                <a:spcPts val="1200"/>
              </a:spcBef>
              <a:buFont typeface="Arial" panose="020B0604020202020204" pitchFamily="34" charset="0"/>
              <a:buChar char="•"/>
              <a:tabLst>
                <a:tab pos="536575" algn="l"/>
              </a:tabLst>
            </a:pPr>
            <a:r>
              <a:rPr lang="de-DE" sz="2800" b="1" dirty="0" smtClean="0">
                <a:latin typeface="Arial" panose="020B0604020202020204" pitchFamily="34" charset="0"/>
                <a:cs typeface="Arial" panose="020B0604020202020204" pitchFamily="34" charset="0"/>
              </a:rPr>
              <a:t>Unbestimmtheit/Unverhältnismäßigkeit</a:t>
            </a:r>
          </a:p>
          <a:p>
            <a:pPr marL="803275" indent="-457200">
              <a:spcBef>
                <a:spcPts val="600"/>
              </a:spcBef>
              <a:buFont typeface="Wingdings" panose="05000000000000000000" pitchFamily="2" charset="2"/>
              <a:buChar char="Ø"/>
              <a:tabLst>
                <a:tab pos="536575" algn="l"/>
              </a:tabLst>
            </a:pPr>
            <a:r>
              <a:rPr lang="de-DE" sz="2800" dirty="0">
                <a:solidFill>
                  <a:srgbClr val="2F5597"/>
                </a:solidFill>
                <a:latin typeface="Arial" panose="020B0604020202020204" pitchFamily="34" charset="0"/>
                <a:cs typeface="Arial" panose="020B0604020202020204" pitchFamily="34" charset="0"/>
              </a:rPr>
              <a:t>Kriminalisierung ärztlicher Suizidassistenz</a:t>
            </a:r>
          </a:p>
          <a:p>
            <a:pPr marL="803275" indent="-457200">
              <a:buFont typeface="Wingdings" panose="05000000000000000000" pitchFamily="2" charset="2"/>
              <a:buChar char="Ø"/>
              <a:tabLst>
                <a:tab pos="536575" algn="l"/>
              </a:tabLst>
            </a:pPr>
            <a:r>
              <a:rPr lang="de-DE" sz="2800" dirty="0" smtClean="0">
                <a:solidFill>
                  <a:srgbClr val="2F5597"/>
                </a:solidFill>
                <a:latin typeface="Arial" panose="020B0604020202020204" pitchFamily="34" charset="0"/>
                <a:cs typeface="Arial" panose="020B0604020202020204" pitchFamily="34" charset="0"/>
              </a:rPr>
              <a:t>unsichere Abgrenzung zu bisher erlaubter Sterbehilfe</a:t>
            </a:r>
            <a:r>
              <a:rPr lang="de-DE" sz="2800" dirty="0" smtClean="0">
                <a:latin typeface="Arial" panose="020B0604020202020204" pitchFamily="34" charset="0"/>
                <a:cs typeface="Arial" panose="020B0604020202020204" pitchFamily="34" charset="0"/>
              </a:rPr>
              <a:t>:</a:t>
            </a:r>
            <a:br>
              <a:rPr lang="de-DE" sz="2800" dirty="0" smtClean="0">
                <a:latin typeface="Arial" panose="020B0604020202020204" pitchFamily="34" charset="0"/>
                <a:cs typeface="Arial" panose="020B0604020202020204" pitchFamily="34" charset="0"/>
              </a:rPr>
            </a:br>
            <a:r>
              <a:rPr lang="de-DE" sz="2800" dirty="0" smtClean="0">
                <a:latin typeface="Arial" panose="020B0604020202020204" pitchFamily="34" charset="0"/>
                <a:cs typeface="Arial" panose="020B0604020202020204" pitchFamily="34" charset="0"/>
              </a:rPr>
              <a:t>	- Sterbefasten (FVET)</a:t>
            </a:r>
            <a:br>
              <a:rPr lang="de-DE" sz="2800" dirty="0" smtClean="0">
                <a:latin typeface="Arial" panose="020B0604020202020204" pitchFamily="34" charset="0"/>
                <a:cs typeface="Arial" panose="020B0604020202020204" pitchFamily="34" charset="0"/>
              </a:rPr>
            </a:br>
            <a:r>
              <a:rPr lang="de-DE" sz="2800" dirty="0" smtClean="0">
                <a:latin typeface="Arial" panose="020B0604020202020204" pitchFamily="34" charset="0"/>
                <a:cs typeface="Arial" panose="020B0604020202020204" pitchFamily="34" charset="0"/>
              </a:rPr>
              <a:t>	- ärztliche, anwaltliche Beratung</a:t>
            </a:r>
            <a:endParaRPr lang="de-DE" sz="2800" dirty="0">
              <a:latin typeface="Arial" panose="020B0604020202020204" pitchFamily="34" charset="0"/>
              <a:cs typeface="Arial" panose="020B0604020202020204" pitchFamily="34" charset="0"/>
            </a:endParaRPr>
          </a:p>
          <a:p>
            <a:pPr marL="285750" indent="-285750">
              <a:spcBef>
                <a:spcPts val="1200"/>
              </a:spcBef>
              <a:buFont typeface="Arial" panose="020B0604020202020204" pitchFamily="34" charset="0"/>
              <a:buChar char="•"/>
            </a:pPr>
            <a:r>
              <a:rPr lang="de-DE" sz="2800" b="1" dirty="0" smtClean="0">
                <a:latin typeface="Arial" panose="020B0604020202020204" pitchFamily="34" charset="0"/>
                <a:cs typeface="Arial" panose="020B0604020202020204" pitchFamily="34" charset="0"/>
              </a:rPr>
              <a:t>Kollateralschäden für die Suizidprophylaxe </a:t>
            </a:r>
            <a:endParaRPr lang="de-DE"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368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5"/>
          </p:nvPr>
        </p:nvSpPr>
        <p:spPr/>
        <p:txBody>
          <a:bodyPr/>
          <a:lstStyle/>
          <a:p>
            <a:r>
              <a:rPr lang="de-DE" sz="2400" dirty="0" smtClean="0"/>
              <a:t>Ratio von § 217 StGB: Autonomie und Integritätsschutz</a:t>
            </a:r>
            <a:endParaRPr lang="de-DE" sz="2400" dirty="0"/>
          </a:p>
        </p:txBody>
      </p:sp>
      <p:sp>
        <p:nvSpPr>
          <p:cNvPr id="4" name="Textfeld 3"/>
          <p:cNvSpPr txBox="1"/>
          <p:nvPr/>
        </p:nvSpPr>
        <p:spPr>
          <a:xfrm>
            <a:off x="1287338" y="585997"/>
            <a:ext cx="10888896" cy="5493812"/>
          </a:xfrm>
          <a:prstGeom prst="rect">
            <a:avLst/>
          </a:prstGeom>
          <a:noFill/>
        </p:spPr>
        <p:txBody>
          <a:bodyPr wrap="square" rtlCol="0">
            <a:spAutoFit/>
          </a:bodyPr>
          <a:lstStyle/>
          <a:p>
            <a:pPr algn="just"/>
            <a:r>
              <a:rPr lang="de-DE" sz="2400" dirty="0" smtClean="0">
                <a:latin typeface="Arial" panose="020B0604020202020204" pitchFamily="34" charset="0"/>
                <a:cs typeface="Arial" panose="020B0604020202020204" pitchFamily="34" charset="0"/>
              </a:rPr>
              <a:t>„ </a:t>
            </a:r>
            <a:r>
              <a:rPr lang="de-DE" sz="2400" dirty="0">
                <a:latin typeface="Arial" panose="020B0604020202020204" pitchFamily="34" charset="0"/>
                <a:cs typeface="Arial" panose="020B0604020202020204" pitchFamily="34" charset="0"/>
              </a:rPr>
              <a:t>Insbesondere </a:t>
            </a:r>
            <a:r>
              <a:rPr lang="de-DE" sz="2400" b="1" dirty="0">
                <a:latin typeface="Arial" panose="020B0604020202020204" pitchFamily="34" charset="0"/>
                <a:cs typeface="Arial" panose="020B0604020202020204" pitchFamily="34" charset="0"/>
              </a:rPr>
              <a:t>alte und/oder kranke Menschen </a:t>
            </a:r>
            <a:r>
              <a:rPr lang="de-DE" sz="2400" dirty="0" smtClean="0">
                <a:latin typeface="Arial" panose="020B0604020202020204" pitchFamily="34" charset="0"/>
                <a:cs typeface="Arial" panose="020B0604020202020204" pitchFamily="34" charset="0"/>
              </a:rPr>
              <a:t>können sich </a:t>
            </a:r>
            <a:r>
              <a:rPr lang="de-DE" sz="2400" dirty="0">
                <a:latin typeface="Arial" panose="020B0604020202020204" pitchFamily="34" charset="0"/>
                <a:cs typeface="Arial" panose="020B0604020202020204" pitchFamily="34" charset="0"/>
              </a:rPr>
              <a:t>dadurch zu einem assistierten Suizid verleiten lassen oder gar direkt </a:t>
            </a:r>
            <a:r>
              <a:rPr lang="de-DE" sz="2400" dirty="0" smtClean="0">
                <a:latin typeface="Arial" panose="020B0604020202020204" pitchFamily="34" charset="0"/>
                <a:cs typeface="Arial" panose="020B0604020202020204" pitchFamily="34" charset="0"/>
              </a:rPr>
              <a:t>oder indirekt </a:t>
            </a:r>
            <a:r>
              <a:rPr lang="de-DE" sz="2400" dirty="0">
                <a:latin typeface="Arial" panose="020B0604020202020204" pitchFamily="34" charset="0"/>
                <a:cs typeface="Arial" panose="020B0604020202020204" pitchFamily="34" charset="0"/>
              </a:rPr>
              <a:t>gedrängt </a:t>
            </a:r>
            <a:r>
              <a:rPr lang="de-DE" sz="2400" dirty="0" smtClean="0">
                <a:latin typeface="Arial" panose="020B0604020202020204" pitchFamily="34" charset="0"/>
                <a:cs typeface="Arial" panose="020B0604020202020204" pitchFamily="34" charset="0"/>
              </a:rPr>
              <a:t>fühlen.“</a:t>
            </a:r>
            <a:r>
              <a:rPr lang="de-DE" sz="1400" dirty="0" smtClean="0">
                <a:latin typeface="Arial" panose="020B0604020202020204" pitchFamily="34" charset="0"/>
                <a:cs typeface="Arial" panose="020B0604020202020204" pitchFamily="34" charset="0"/>
              </a:rPr>
              <a:t>(</a:t>
            </a:r>
            <a:r>
              <a:rPr lang="de-DE" dirty="0"/>
              <a:t>BT-Drs. 18/5373, S</a:t>
            </a:r>
            <a:r>
              <a:rPr lang="de-DE" dirty="0" smtClean="0"/>
              <a:t>.</a:t>
            </a:r>
            <a:r>
              <a:rPr lang="de-DE" dirty="0"/>
              <a:t> 2</a:t>
            </a:r>
            <a:r>
              <a:rPr lang="de-DE" sz="1400" dirty="0">
                <a:latin typeface="Arial" panose="020B0604020202020204" pitchFamily="34" charset="0"/>
                <a:cs typeface="Arial" panose="020B0604020202020204" pitchFamily="34" charset="0"/>
              </a:rPr>
              <a:t>)</a:t>
            </a:r>
            <a:r>
              <a:rPr lang="de-DE" dirty="0"/>
              <a:t> </a:t>
            </a:r>
            <a:endParaRPr lang="de-DE" sz="1400" dirty="0" smtClean="0">
              <a:latin typeface="Arial" panose="020B0604020202020204" pitchFamily="34" charset="0"/>
              <a:cs typeface="Arial" panose="020B0604020202020204" pitchFamily="34" charset="0"/>
            </a:endParaRPr>
          </a:p>
          <a:p>
            <a:pPr algn="just">
              <a:spcBef>
                <a:spcPts val="600"/>
              </a:spcBef>
            </a:pPr>
            <a:r>
              <a:rPr lang="de-DE" sz="2400" dirty="0" smtClean="0">
                <a:latin typeface="Arial" panose="020B0604020202020204" pitchFamily="34" charset="0"/>
                <a:cs typeface="Arial" panose="020B0604020202020204" pitchFamily="34" charset="0"/>
              </a:rPr>
              <a:t>„(…) durch die </a:t>
            </a:r>
            <a:r>
              <a:rPr lang="de-DE" sz="2400" dirty="0">
                <a:latin typeface="Arial" panose="020B0604020202020204" pitchFamily="34" charset="0"/>
                <a:cs typeface="Arial" panose="020B0604020202020204" pitchFamily="34" charset="0"/>
              </a:rPr>
              <a:t>Einbeziehung der Suizidhelferinnen und Suizidhelfer, die spezifische </a:t>
            </a:r>
            <a:r>
              <a:rPr lang="de-DE" sz="2400" b="1" dirty="0">
                <a:latin typeface="Arial" panose="020B0604020202020204" pitchFamily="34" charset="0"/>
                <a:cs typeface="Arial" panose="020B0604020202020204" pitchFamily="34" charset="0"/>
              </a:rPr>
              <a:t>Eigeninteressen</a:t>
            </a:r>
            <a:r>
              <a:rPr lang="de-DE" sz="2400" dirty="0">
                <a:latin typeface="Arial" panose="020B0604020202020204" pitchFamily="34" charset="0"/>
                <a:cs typeface="Arial" panose="020B0604020202020204" pitchFamily="34" charset="0"/>
              </a:rPr>
              <a:t> verfolgen, können </a:t>
            </a:r>
            <a:r>
              <a:rPr lang="de-DE" sz="2400" dirty="0" smtClean="0">
                <a:latin typeface="Arial" panose="020B0604020202020204" pitchFamily="34" charset="0"/>
                <a:cs typeface="Arial" panose="020B0604020202020204" pitchFamily="34" charset="0"/>
              </a:rPr>
              <a:t>die Willensbildung </a:t>
            </a:r>
            <a:r>
              <a:rPr lang="de-DE" sz="2400" dirty="0">
                <a:latin typeface="Arial" panose="020B0604020202020204" pitchFamily="34" charset="0"/>
                <a:cs typeface="Arial" panose="020B0604020202020204" pitchFamily="34" charset="0"/>
              </a:rPr>
              <a:t>und Entscheidungsfindung der betroffenen Personen beeinflusst werden. Dem ist mit einer </a:t>
            </a:r>
            <a:r>
              <a:rPr lang="de-DE" sz="2400" b="1" dirty="0" smtClean="0">
                <a:latin typeface="Arial" panose="020B0604020202020204" pitchFamily="34" charset="0"/>
                <a:cs typeface="Arial" panose="020B0604020202020204" pitchFamily="34" charset="0"/>
              </a:rPr>
              <a:t>autonomiesichernden Regelung </a:t>
            </a:r>
            <a:r>
              <a:rPr lang="de-DE" sz="2400" dirty="0">
                <a:latin typeface="Arial" panose="020B0604020202020204" pitchFamily="34" charset="0"/>
                <a:cs typeface="Arial" panose="020B0604020202020204" pitchFamily="34" charset="0"/>
              </a:rPr>
              <a:t>der Suizidbeihilfe zu begegnen</a:t>
            </a:r>
            <a:r>
              <a:rPr lang="de-DE" sz="2000" dirty="0" smtClean="0"/>
              <a:t>.“</a:t>
            </a:r>
            <a:r>
              <a:rPr lang="de-DE" sz="1400" dirty="0" smtClean="0"/>
              <a:t>( </a:t>
            </a:r>
            <a:r>
              <a:rPr lang="de-DE" dirty="0" smtClean="0"/>
              <a:t>8</a:t>
            </a:r>
            <a:r>
              <a:rPr lang="de-DE" sz="1400" dirty="0" smtClean="0"/>
              <a:t>)</a:t>
            </a:r>
          </a:p>
          <a:p>
            <a:pPr algn="just">
              <a:spcBef>
                <a:spcPts val="1200"/>
              </a:spcBef>
            </a:pPr>
            <a:r>
              <a:rPr lang="de-DE" sz="2400" dirty="0" smtClean="0">
                <a:latin typeface="Arial" panose="020B0604020202020204" pitchFamily="34" charset="0"/>
                <a:cs typeface="Arial" panose="020B0604020202020204" pitchFamily="34" charset="0"/>
              </a:rPr>
              <a:t>„Zu </a:t>
            </a:r>
            <a:r>
              <a:rPr lang="de-DE" sz="2400" dirty="0">
                <a:latin typeface="Arial" panose="020B0604020202020204" pitchFamily="34" charset="0"/>
                <a:cs typeface="Arial" panose="020B0604020202020204" pitchFamily="34" charset="0"/>
              </a:rPr>
              <a:t>Recht ist darauf hingewiesen worden, durch die zunehmende Verbreitung des assistierten Suizids könnte </a:t>
            </a:r>
            <a:r>
              <a:rPr lang="de-DE" sz="2400" dirty="0" smtClean="0">
                <a:latin typeface="Arial" panose="020B0604020202020204" pitchFamily="34" charset="0"/>
                <a:cs typeface="Arial" panose="020B0604020202020204" pitchFamily="34" charset="0"/>
              </a:rPr>
              <a:t>der </a:t>
            </a:r>
            <a:r>
              <a:rPr lang="de-DE" sz="2400" b="1" dirty="0" smtClean="0">
                <a:latin typeface="Arial" panose="020B0604020202020204" pitchFamily="34" charset="0"/>
                <a:cs typeface="Arial" panose="020B0604020202020204" pitchFamily="34" charset="0"/>
              </a:rPr>
              <a:t>„fatale Anschein einer Normalität“ </a:t>
            </a:r>
            <a:r>
              <a:rPr lang="de-DE" sz="2400" dirty="0" smtClean="0">
                <a:latin typeface="Arial" panose="020B0604020202020204" pitchFamily="34" charset="0"/>
                <a:cs typeface="Arial" panose="020B0604020202020204" pitchFamily="34" charset="0"/>
              </a:rPr>
              <a:t>und einer gewissen gesellschaftlichen Adäquanz, schlimmstenfalls sogar der sozialen </a:t>
            </a:r>
            <a:r>
              <a:rPr lang="de-DE" sz="2400" dirty="0">
                <a:latin typeface="Arial" panose="020B0604020202020204" pitchFamily="34" charset="0"/>
                <a:cs typeface="Arial" panose="020B0604020202020204" pitchFamily="34" charset="0"/>
              </a:rPr>
              <a:t>Gebotenheit der Selbsttötung entstehen und damit auch Menschen zur Selbsttötung verleitet werden, </a:t>
            </a:r>
            <a:r>
              <a:rPr lang="de-DE" sz="2400" dirty="0" smtClean="0">
                <a:latin typeface="Arial" panose="020B0604020202020204" pitchFamily="34" charset="0"/>
                <a:cs typeface="Arial" panose="020B0604020202020204" pitchFamily="34" charset="0"/>
              </a:rPr>
              <a:t>die dies ohne ein solches Angebot nicht täten. Diesen Entwicklungen ist aus </a:t>
            </a:r>
            <a:r>
              <a:rPr lang="de-DE" sz="2400" b="1" dirty="0" smtClean="0">
                <a:latin typeface="Arial" panose="020B0604020202020204" pitchFamily="34" charset="0"/>
                <a:cs typeface="Arial" panose="020B0604020202020204" pitchFamily="34" charset="0"/>
              </a:rPr>
              <a:t>Gründen des Integritäts- wie des Autonomieschutzes </a:t>
            </a:r>
            <a:r>
              <a:rPr lang="de-DE" sz="2400" dirty="0" smtClean="0">
                <a:latin typeface="Arial" panose="020B0604020202020204" pitchFamily="34" charset="0"/>
                <a:cs typeface="Arial" panose="020B0604020202020204" pitchFamily="34" charset="0"/>
              </a:rPr>
              <a:t>entgegenzuwirken.“</a:t>
            </a:r>
            <a:r>
              <a:rPr lang="de-DE" sz="1400" dirty="0" smtClean="0">
                <a:latin typeface="Arial" panose="020B0604020202020204" pitchFamily="34" charset="0"/>
                <a:cs typeface="Arial" panose="020B0604020202020204" pitchFamily="34" charset="0"/>
              </a:rPr>
              <a:t>(</a:t>
            </a:r>
            <a:r>
              <a:rPr lang="de-DE" dirty="0" smtClean="0">
                <a:latin typeface="Arial" panose="020B0604020202020204" pitchFamily="34" charset="0"/>
                <a:cs typeface="Arial" panose="020B0604020202020204" pitchFamily="34" charset="0"/>
              </a:rPr>
              <a:t>11</a:t>
            </a:r>
            <a:r>
              <a:rPr lang="de-DE" sz="14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99470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de-DE" dirty="0" smtClean="0"/>
              <a:t>Untauglichkeit des Merkmals „geschäftsmäßig“</a:t>
            </a:r>
            <a:endParaRPr lang="de-DE" dirty="0"/>
          </a:p>
        </p:txBody>
      </p:sp>
      <p:sp>
        <p:nvSpPr>
          <p:cNvPr id="4" name="Rechteck 3"/>
          <p:cNvSpPr/>
          <p:nvPr/>
        </p:nvSpPr>
        <p:spPr>
          <a:xfrm>
            <a:off x="1236043" y="765175"/>
            <a:ext cx="10955957" cy="5247590"/>
          </a:xfrm>
          <a:prstGeom prst="rect">
            <a:avLst/>
          </a:prstGeom>
        </p:spPr>
        <p:txBody>
          <a:bodyPr wrap="square">
            <a:spAutoFit/>
          </a:bodyPr>
          <a:lstStyle/>
          <a:p>
            <a:pPr marL="342900" indent="-342900" algn="just">
              <a:spcBef>
                <a:spcPts val="600"/>
              </a:spcBef>
              <a:buFont typeface="Arial" panose="020B0604020202020204" pitchFamily="34" charset="0"/>
              <a:buChar char="•"/>
              <a:tabLst>
                <a:tab pos="5738813" algn="l"/>
              </a:tabLst>
            </a:pPr>
            <a:r>
              <a:rPr lang="de-DE" sz="2800" dirty="0">
                <a:latin typeface="Arial" panose="020B0604020202020204" pitchFamily="34" charset="0"/>
                <a:cs typeface="Arial" panose="020B0604020202020204" pitchFamily="34" charset="0"/>
              </a:rPr>
              <a:t>Fragwürdigkeit der „Schwarz-Weiß-Malerei“:</a:t>
            </a:r>
          </a:p>
          <a:p>
            <a:pPr indent="357188" algn="just">
              <a:spcBef>
                <a:spcPts val="600"/>
              </a:spcBef>
              <a:tabLst>
                <a:tab pos="4840288" algn="l"/>
                <a:tab pos="5207000" algn="l"/>
              </a:tabLst>
            </a:pPr>
            <a:r>
              <a:rPr lang="de-DE" sz="2800" dirty="0">
                <a:latin typeface="Arial" panose="020B0604020202020204" pitchFamily="34" charset="0"/>
                <a:cs typeface="Arial" panose="020B0604020202020204" pitchFamily="34" charset="0"/>
              </a:rPr>
              <a:t>geschäftsmäßig, organisiert	=	autonomiegefährdend, egoistisch</a:t>
            </a:r>
          </a:p>
          <a:p>
            <a:pPr indent="357188" algn="just">
              <a:spcBef>
                <a:spcPts val="600"/>
              </a:spcBef>
              <a:tabLst>
                <a:tab pos="5743575" algn="l"/>
                <a:tab pos="5832475" algn="l"/>
                <a:tab pos="6189663" algn="l"/>
              </a:tabLst>
            </a:pPr>
            <a:r>
              <a:rPr lang="de-DE" sz="2800" dirty="0">
                <a:latin typeface="Arial" panose="020B0604020202020204" pitchFamily="34" charset="0"/>
                <a:cs typeface="Arial" panose="020B0604020202020204" pitchFamily="34" charset="0"/>
              </a:rPr>
              <a:t>im Einzelfall, von Nahestehenden 	= 	autonom, </a:t>
            </a:r>
            <a:r>
              <a:rPr lang="de-DE" sz="2800" dirty="0" smtClean="0">
                <a:latin typeface="Arial" panose="020B0604020202020204" pitchFamily="34" charset="0"/>
                <a:cs typeface="Arial" panose="020B0604020202020204" pitchFamily="34" charset="0"/>
              </a:rPr>
              <a:t>altruistisch</a:t>
            </a:r>
          </a:p>
          <a:p>
            <a:pPr marL="342900" indent="-342900" algn="just">
              <a:spcBef>
                <a:spcPts val="1200"/>
              </a:spcBef>
              <a:buFont typeface="Arial" panose="020B0604020202020204" pitchFamily="34" charset="0"/>
              <a:buChar char="•"/>
              <a:tabLst>
                <a:tab pos="5738813" algn="l"/>
              </a:tabLst>
            </a:pPr>
            <a:r>
              <a:rPr lang="de-DE" sz="2800" dirty="0" smtClean="0">
                <a:latin typeface="Arial" panose="020B0604020202020204" pitchFamily="34" charset="0"/>
                <a:cs typeface="Arial" panose="020B0604020202020204" pitchFamily="34" charset="0"/>
              </a:rPr>
              <a:t>Kategorienfehler:</a:t>
            </a:r>
          </a:p>
          <a:p>
            <a:pPr marL="800100" lvl="1" indent="-342900" algn="just">
              <a:spcBef>
                <a:spcPts val="600"/>
              </a:spcBef>
              <a:buFont typeface="Arial" panose="020B0604020202020204" pitchFamily="34" charset="0"/>
              <a:buChar char="•"/>
              <a:tabLst>
                <a:tab pos="5738813" algn="l"/>
              </a:tabLst>
            </a:pPr>
            <a:r>
              <a:rPr lang="de-DE" sz="2800" dirty="0" smtClean="0">
                <a:latin typeface="Arial" panose="020B0604020202020204" pitchFamily="34" charset="0"/>
                <a:cs typeface="Arial" panose="020B0604020202020204" pitchFamily="34" charset="0"/>
              </a:rPr>
              <a:t>geschäftsmäßig versus </a:t>
            </a:r>
            <a:r>
              <a:rPr lang="de-DE" sz="2800" dirty="0">
                <a:latin typeface="Arial" panose="020B0604020202020204" pitchFamily="34" charset="0"/>
                <a:cs typeface="Arial" panose="020B0604020202020204" pitchFamily="34" charset="0"/>
              </a:rPr>
              <a:t>Einzelfall ist </a:t>
            </a:r>
            <a:r>
              <a:rPr lang="de-DE" sz="2800" b="1" dirty="0">
                <a:latin typeface="Arial" panose="020B0604020202020204" pitchFamily="34" charset="0"/>
                <a:cs typeface="Arial" panose="020B0604020202020204" pitchFamily="34" charset="0"/>
              </a:rPr>
              <a:t>quantitativ</a:t>
            </a:r>
          </a:p>
          <a:p>
            <a:pPr marL="800100" lvl="1" indent="-342900">
              <a:spcBef>
                <a:spcPts val="1200"/>
              </a:spcBef>
              <a:buFont typeface="Arial" panose="020B0604020202020204" pitchFamily="34" charset="0"/>
              <a:buChar char="•"/>
              <a:tabLst>
                <a:tab pos="5738813" algn="l"/>
              </a:tabLst>
            </a:pPr>
            <a:r>
              <a:rPr lang="de-DE" sz="2800" dirty="0" smtClean="0">
                <a:latin typeface="Arial" panose="020B0604020202020204" pitchFamily="34" charset="0"/>
                <a:cs typeface="Arial" panose="020B0604020202020204" pitchFamily="34" charset="0"/>
              </a:rPr>
              <a:t>Konfliktsituation, Altruismus</a:t>
            </a:r>
            <a:r>
              <a:rPr lang="de-DE" sz="2800" dirty="0">
                <a:latin typeface="Arial" panose="020B0604020202020204" pitchFamily="34" charset="0"/>
                <a:cs typeface="Arial" panose="020B0604020202020204" pitchFamily="34" charset="0"/>
              </a:rPr>
              <a:t>, Sorgfalt der </a:t>
            </a:r>
            <a:r>
              <a:rPr lang="de-DE" sz="2800" dirty="0" smtClean="0">
                <a:latin typeface="Arial" panose="020B0604020202020204" pitchFamily="34" charset="0"/>
                <a:cs typeface="Arial" panose="020B0604020202020204" pitchFamily="34" charset="0"/>
              </a:rPr>
              <a:t>Untersuchung, strikte </a:t>
            </a:r>
            <a:r>
              <a:rPr lang="de-DE" sz="2800" dirty="0">
                <a:latin typeface="Arial" panose="020B0604020202020204" pitchFamily="34" charset="0"/>
                <a:cs typeface="Arial" panose="020B0604020202020204" pitchFamily="34" charset="0"/>
              </a:rPr>
              <a:t>Orientierung an Freiverantwortlichkeit ist </a:t>
            </a:r>
            <a:r>
              <a:rPr lang="de-DE" sz="2800" b="1" dirty="0">
                <a:latin typeface="Arial" panose="020B0604020202020204" pitchFamily="34" charset="0"/>
                <a:cs typeface="Arial" panose="020B0604020202020204" pitchFamily="34" charset="0"/>
              </a:rPr>
              <a:t>qualitativ</a:t>
            </a:r>
          </a:p>
          <a:p>
            <a:pPr marL="342900" indent="-342900" algn="just">
              <a:spcBef>
                <a:spcPts val="1200"/>
              </a:spcBef>
              <a:buFont typeface="Arial" panose="020B0604020202020204" pitchFamily="34" charset="0"/>
              <a:buChar char="•"/>
              <a:tabLst>
                <a:tab pos="5738813" algn="l"/>
              </a:tabLst>
            </a:pPr>
            <a:r>
              <a:rPr lang="de-DE" sz="2800" dirty="0" smtClean="0">
                <a:latin typeface="Arial" panose="020B0604020202020204" pitchFamily="34" charset="0"/>
                <a:cs typeface="Arial" panose="020B0604020202020204" pitchFamily="34" charset="0"/>
              </a:rPr>
              <a:t>für </a:t>
            </a:r>
            <a:r>
              <a:rPr lang="de-DE" sz="2800" b="1" dirty="0">
                <a:latin typeface="Arial" panose="020B0604020202020204" pitchFamily="34" charset="0"/>
                <a:cs typeface="Arial" panose="020B0604020202020204" pitchFamily="34" charset="0"/>
              </a:rPr>
              <a:t>Ärzte</a:t>
            </a:r>
            <a:r>
              <a:rPr lang="de-DE" sz="2800" dirty="0">
                <a:latin typeface="Arial" panose="020B0604020202020204" pitchFamily="34" charset="0"/>
                <a:cs typeface="Arial" panose="020B0604020202020204" pitchFamily="34" charset="0"/>
              </a:rPr>
              <a:t>, die sich einmal für Suizidassistenz entscheiden, gibt es </a:t>
            </a:r>
            <a:r>
              <a:rPr lang="de-DE" sz="2800" b="1" dirty="0">
                <a:latin typeface="Arial" panose="020B0604020202020204" pitchFamily="34" charset="0"/>
                <a:cs typeface="Arial" panose="020B0604020202020204" pitchFamily="34" charset="0"/>
              </a:rPr>
              <a:t>nicht</a:t>
            </a:r>
            <a:r>
              <a:rPr lang="de-DE" sz="2800" dirty="0">
                <a:latin typeface="Arial" panose="020B0604020202020204" pitchFamily="34" charset="0"/>
                <a:cs typeface="Arial" panose="020B0604020202020204" pitchFamily="34" charset="0"/>
              </a:rPr>
              <a:t> </a:t>
            </a:r>
            <a:r>
              <a:rPr lang="de-DE" sz="2800" b="1" dirty="0">
                <a:latin typeface="Arial" panose="020B0604020202020204" pitchFamily="34" charset="0"/>
                <a:cs typeface="Arial" panose="020B0604020202020204" pitchFamily="34" charset="0"/>
              </a:rPr>
              <a:t>den </a:t>
            </a:r>
            <a:r>
              <a:rPr lang="de-DE" sz="2800" b="1" dirty="0">
                <a:solidFill>
                  <a:srgbClr val="2F5597"/>
                </a:solidFill>
                <a:latin typeface="Arial" panose="020B0604020202020204" pitchFamily="34" charset="0"/>
                <a:cs typeface="Arial" panose="020B0604020202020204" pitchFamily="34" charset="0"/>
              </a:rPr>
              <a:t>einen</a:t>
            </a:r>
            <a:r>
              <a:rPr lang="de-DE" sz="2800" b="1" dirty="0">
                <a:latin typeface="Arial" panose="020B0604020202020204" pitchFamily="34" charset="0"/>
                <a:cs typeface="Arial" panose="020B0604020202020204" pitchFamily="34" charset="0"/>
              </a:rPr>
              <a:t> Einzelfall</a:t>
            </a:r>
          </a:p>
          <a:p>
            <a:pPr marL="342900" indent="14288" algn="just">
              <a:spcBef>
                <a:spcPts val="600"/>
              </a:spcBef>
              <a:buFont typeface="Wingdings" panose="05000000000000000000" pitchFamily="2" charset="2"/>
              <a:buChar char="Ø"/>
              <a:tabLst>
                <a:tab pos="5738813" algn="l"/>
              </a:tabLst>
            </a:pPr>
            <a:r>
              <a:rPr lang="de-DE" sz="2800" dirty="0">
                <a:latin typeface="Arial" panose="020B0604020202020204" pitchFamily="34" charset="0"/>
                <a:cs typeface="Arial" panose="020B0604020202020204" pitchFamily="34" charset="0"/>
              </a:rPr>
              <a:t> „Das Gewissen ist keine Eintagsfliege“ (</a:t>
            </a:r>
            <a:r>
              <a:rPr lang="de-DE" sz="2800" i="1" dirty="0">
                <a:latin typeface="Arial" panose="020B0604020202020204" pitchFamily="34" charset="0"/>
                <a:cs typeface="Arial" panose="020B0604020202020204" pitchFamily="34" charset="0"/>
              </a:rPr>
              <a:t>Jox</a:t>
            </a:r>
            <a:r>
              <a:rPr lang="de-DE"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67976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308100" y="926661"/>
            <a:ext cx="10344924" cy="1815882"/>
          </a:xfrm>
          <a:prstGeom prst="rect">
            <a:avLst/>
          </a:prstGeom>
        </p:spPr>
        <p:txBody>
          <a:bodyPr wrap="square">
            <a:spAutoFit/>
          </a:bodyPr>
          <a:lstStyle/>
          <a:p>
            <a:r>
              <a:rPr lang="de-DE" sz="2800" dirty="0" smtClean="0">
                <a:ea typeface="Times New Roman" panose="02020603050405020304" pitchFamily="18" charset="0"/>
              </a:rPr>
              <a:t>„Der Gesetzentwurf wählt (…) das „relativ </a:t>
            </a:r>
            <a:r>
              <a:rPr lang="de-DE" sz="2800" dirty="0">
                <a:ea typeface="Times New Roman" panose="02020603050405020304" pitchFamily="18" charset="0"/>
              </a:rPr>
              <a:t>einfach </a:t>
            </a:r>
            <a:r>
              <a:rPr lang="de-DE" sz="2800" dirty="0" smtClean="0">
                <a:ea typeface="Times New Roman" panose="02020603050405020304" pitchFamily="18" charset="0"/>
              </a:rPr>
              <a:t>handhabbare, </a:t>
            </a:r>
            <a:r>
              <a:rPr lang="de-DE" sz="2800" dirty="0">
                <a:ea typeface="Times New Roman" panose="02020603050405020304" pitchFamily="18" charset="0"/>
              </a:rPr>
              <a:t>in einer Vielzahl anderer rechtlicher Zusammenhänge mit einheitlichem Begriffsverständnis </a:t>
            </a:r>
            <a:r>
              <a:rPr lang="de-DE" sz="2800" dirty="0" smtClean="0">
                <a:ea typeface="Times New Roman" panose="02020603050405020304" pitchFamily="18" charset="0"/>
              </a:rPr>
              <a:t>verwendete formale Kriterium der Geschäftsmäßigkeit“ </a:t>
            </a:r>
            <a:r>
              <a:rPr lang="de-DE" sz="2000" dirty="0" smtClean="0">
                <a:ea typeface="Times New Roman" panose="02020603050405020304" pitchFamily="18" charset="0"/>
              </a:rPr>
              <a:t>(</a:t>
            </a:r>
            <a:r>
              <a:rPr lang="de-DE" sz="2000" dirty="0"/>
              <a:t>BT-Dr. 18/5373, S. 11 f</a:t>
            </a:r>
            <a:r>
              <a:rPr lang="de-DE" sz="2000" dirty="0" smtClean="0"/>
              <a:t>.)</a:t>
            </a:r>
            <a:endParaRPr lang="de-DE" sz="2000" dirty="0"/>
          </a:p>
        </p:txBody>
      </p:sp>
      <p:sp>
        <p:nvSpPr>
          <p:cNvPr id="5" name="Textplatzhalter 1"/>
          <p:cNvSpPr>
            <a:spLocks noGrp="1"/>
          </p:cNvSpPr>
          <p:nvPr>
            <p:ph type="body" sz="quarter" idx="15"/>
          </p:nvPr>
        </p:nvSpPr>
        <p:spPr/>
        <p:txBody>
          <a:bodyPr/>
          <a:lstStyle/>
          <a:p>
            <a:r>
              <a:rPr lang="de-DE" dirty="0" smtClean="0"/>
              <a:t>Untauglichkeit des Merkmals „geschäftsmäßig“</a:t>
            </a:r>
            <a:endParaRPr lang="de-DE" dirty="0"/>
          </a:p>
        </p:txBody>
      </p:sp>
    </p:spTree>
    <p:extLst>
      <p:ext uri="{BB962C8B-B14F-4D97-AF65-F5344CB8AC3E}">
        <p14:creationId xmlns:p14="http://schemas.microsoft.com/office/powerpoint/2010/main" val="1208379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de-DE" sz="2400" dirty="0" smtClean="0"/>
              <a:t>Definition von geschäftsmäßig nach der Gesetzesbegründung</a:t>
            </a:r>
            <a:endParaRPr lang="de-DE" sz="2400" dirty="0"/>
          </a:p>
        </p:txBody>
      </p:sp>
      <p:sp>
        <p:nvSpPr>
          <p:cNvPr id="3" name="Textfeld 2"/>
          <p:cNvSpPr txBox="1"/>
          <p:nvPr/>
        </p:nvSpPr>
        <p:spPr>
          <a:xfrm>
            <a:off x="1213945" y="646367"/>
            <a:ext cx="10830909" cy="6001643"/>
          </a:xfrm>
          <a:prstGeom prst="rect">
            <a:avLst/>
          </a:prstGeom>
          <a:noFill/>
        </p:spPr>
        <p:txBody>
          <a:bodyPr wrap="square" rtlCol="0">
            <a:spAutoFit/>
          </a:bodyPr>
          <a:lstStyle/>
          <a:p>
            <a:pPr marL="361950" indent="-188913">
              <a:tabLst>
                <a:tab pos="361950" algn="l"/>
              </a:tabLst>
            </a:pPr>
            <a:r>
              <a:rPr lang="de-DE" sz="2400" dirty="0" smtClean="0">
                <a:latin typeface="Arial" panose="020B0604020202020204" pitchFamily="34" charset="0"/>
                <a:cs typeface="Arial" panose="020B0604020202020204" pitchFamily="34" charset="0"/>
              </a:rPr>
              <a:t>-	„wer </a:t>
            </a:r>
            <a:r>
              <a:rPr lang="de-DE" sz="2400" dirty="0">
                <a:latin typeface="Arial" panose="020B0604020202020204" pitchFamily="34" charset="0"/>
                <a:cs typeface="Arial" panose="020B0604020202020204" pitchFamily="34" charset="0"/>
              </a:rPr>
              <a:t>die Gewährung, Verschaffung oder Vermittlung </a:t>
            </a:r>
            <a:r>
              <a:rPr lang="de-DE" sz="2400" dirty="0" smtClean="0">
                <a:latin typeface="Arial" panose="020B0604020202020204" pitchFamily="34" charset="0"/>
                <a:cs typeface="Arial" panose="020B0604020202020204" pitchFamily="34" charset="0"/>
              </a:rPr>
              <a:t>der Gelegenheit zur Selbsttötung </a:t>
            </a:r>
            <a:r>
              <a:rPr lang="de-DE" sz="2400" dirty="0">
                <a:latin typeface="Arial" panose="020B0604020202020204" pitchFamily="34" charset="0"/>
                <a:cs typeface="Arial" panose="020B0604020202020204" pitchFamily="34" charset="0"/>
              </a:rPr>
              <a:t>zu einem </a:t>
            </a:r>
            <a:r>
              <a:rPr lang="de-DE" sz="2400" dirty="0">
                <a:solidFill>
                  <a:srgbClr val="2F5597"/>
                </a:solidFill>
                <a:latin typeface="Arial" panose="020B0604020202020204" pitchFamily="34" charset="0"/>
                <a:cs typeface="Arial" panose="020B0604020202020204" pitchFamily="34" charset="0"/>
              </a:rPr>
              <a:t>dauernden </a:t>
            </a:r>
            <a:r>
              <a:rPr lang="de-DE" sz="2400" b="1" dirty="0">
                <a:solidFill>
                  <a:srgbClr val="2F5597"/>
                </a:solidFill>
                <a:latin typeface="Arial" panose="020B0604020202020204" pitchFamily="34" charset="0"/>
                <a:cs typeface="Arial" panose="020B0604020202020204" pitchFamily="34" charset="0"/>
              </a:rPr>
              <a:t>oder</a:t>
            </a:r>
            <a:r>
              <a:rPr lang="de-DE" sz="2400" dirty="0">
                <a:solidFill>
                  <a:srgbClr val="2F5597"/>
                </a:solidFill>
                <a:latin typeface="Arial" panose="020B0604020202020204" pitchFamily="34" charset="0"/>
                <a:cs typeface="Arial" panose="020B0604020202020204" pitchFamily="34" charset="0"/>
              </a:rPr>
              <a:t> wiederkehrenden</a:t>
            </a:r>
            <a:r>
              <a:rPr lang="de-DE" sz="2400" dirty="0">
                <a:latin typeface="Arial" panose="020B0604020202020204" pitchFamily="34" charset="0"/>
                <a:cs typeface="Arial" panose="020B0604020202020204" pitchFamily="34" charset="0"/>
              </a:rPr>
              <a:t> Bestandteil seiner Tätigkeit </a:t>
            </a:r>
            <a:r>
              <a:rPr lang="de-DE" sz="2400" dirty="0" smtClean="0">
                <a:latin typeface="Arial" panose="020B0604020202020204" pitchFamily="34" charset="0"/>
                <a:cs typeface="Arial" panose="020B0604020202020204" pitchFamily="34" charset="0"/>
              </a:rPr>
              <a:t>macht“ </a:t>
            </a:r>
            <a:r>
              <a:rPr lang="de-DE" dirty="0" smtClean="0">
                <a:latin typeface="Arial" panose="020B0604020202020204" pitchFamily="34" charset="0"/>
                <a:cs typeface="Arial" panose="020B0604020202020204" pitchFamily="34" charset="0"/>
              </a:rPr>
              <a:t>(</a:t>
            </a:r>
            <a:r>
              <a:rPr lang="de-DE" dirty="0"/>
              <a:t>BT-Drs. 18/5373, S. </a:t>
            </a:r>
            <a:r>
              <a:rPr lang="de-DE" dirty="0" smtClean="0">
                <a:cs typeface="Arial" panose="020B0604020202020204" pitchFamily="34" charset="0"/>
              </a:rPr>
              <a:t>17</a:t>
            </a:r>
            <a:r>
              <a:rPr lang="de-DE" dirty="0" smtClean="0">
                <a:latin typeface="Arial" panose="020B0604020202020204" pitchFamily="34" charset="0"/>
                <a:cs typeface="Arial" panose="020B0604020202020204" pitchFamily="34" charset="0"/>
              </a:rPr>
              <a:t>)</a:t>
            </a:r>
          </a:p>
          <a:p>
            <a:pPr marL="361950" indent="-188913">
              <a:spcBef>
                <a:spcPts val="600"/>
              </a:spcBef>
              <a:buFontTx/>
              <a:buChar char="-"/>
              <a:tabLst>
                <a:tab pos="361950" algn="l"/>
              </a:tabLst>
            </a:pPr>
            <a:r>
              <a:rPr lang="de-DE" sz="2400" dirty="0">
                <a:latin typeface="Arial" panose="020B0604020202020204" pitchFamily="34" charset="0"/>
                <a:cs typeface="Arial" panose="020B0604020202020204" pitchFamily="34" charset="0"/>
              </a:rPr>
              <a:t>„(…) wenn es sich bei der Suizidbeihilfe um eine planmäßige Betätigung in Form eines regelmäßigen Angebots handelt.“ </a:t>
            </a:r>
            <a:r>
              <a:rPr lang="de-DE" dirty="0">
                <a:latin typeface="Arial" panose="020B0604020202020204" pitchFamily="34" charset="0"/>
                <a:cs typeface="Arial" panose="020B0604020202020204" pitchFamily="34" charset="0"/>
              </a:rPr>
              <a:t>(12)</a:t>
            </a:r>
          </a:p>
          <a:p>
            <a:pPr marL="361950" indent="-188913">
              <a:spcBef>
                <a:spcPts val="600"/>
              </a:spcBef>
              <a:buFontTx/>
              <a:buChar char="-"/>
              <a:tabLst>
                <a:tab pos="361950" algn="l"/>
              </a:tabLst>
            </a:pPr>
            <a:r>
              <a:rPr lang="de-DE" sz="2400" dirty="0">
                <a:latin typeface="Arial" panose="020B0604020202020204" pitchFamily="34" charset="0"/>
                <a:cs typeface="Arial" panose="020B0604020202020204" pitchFamily="34" charset="0"/>
              </a:rPr>
              <a:t>„es </a:t>
            </a:r>
            <a:r>
              <a:rPr lang="de-DE" sz="2400" dirty="0" smtClean="0">
                <a:latin typeface="Arial" panose="020B0604020202020204" pitchFamily="34" charset="0"/>
                <a:cs typeface="Arial" panose="020B0604020202020204" pitchFamily="34" charset="0"/>
              </a:rPr>
              <a:t>genügt</a:t>
            </a:r>
            <a:r>
              <a:rPr lang="de-DE" sz="2400" dirty="0">
                <a:latin typeface="Arial" panose="020B0604020202020204" pitchFamily="34" charset="0"/>
                <a:cs typeface="Arial" panose="020B0604020202020204" pitchFamily="34" charset="0"/>
              </a:rPr>
              <a:t>, dass der Täter die Wiederholung gleichartiger Taten zum Gegenstand seiner Beschäftigung </a:t>
            </a:r>
            <a:r>
              <a:rPr lang="de-DE" sz="2400" dirty="0" smtClean="0">
                <a:latin typeface="Arial" panose="020B0604020202020204" pitchFamily="34" charset="0"/>
                <a:cs typeface="Arial" panose="020B0604020202020204" pitchFamily="34" charset="0"/>
              </a:rPr>
              <a:t>macht“ </a:t>
            </a:r>
            <a:r>
              <a:rPr lang="de-DE" dirty="0" smtClean="0">
                <a:latin typeface="Arial" panose="020B0604020202020204" pitchFamily="34" charset="0"/>
                <a:cs typeface="Arial" panose="020B0604020202020204" pitchFamily="34" charset="0"/>
              </a:rPr>
              <a:t>(12)</a:t>
            </a:r>
            <a:endParaRPr lang="de-DE" dirty="0">
              <a:latin typeface="Arial" panose="020B0604020202020204" pitchFamily="34" charset="0"/>
              <a:cs typeface="Arial" panose="020B0604020202020204" pitchFamily="34" charset="0"/>
            </a:endParaRPr>
          </a:p>
          <a:p>
            <a:pPr marL="361950" indent="-188913">
              <a:spcBef>
                <a:spcPts val="600"/>
              </a:spcBef>
              <a:buFontTx/>
              <a:buChar char="-"/>
              <a:tabLst>
                <a:tab pos="361950" algn="l"/>
              </a:tabLst>
            </a:pPr>
            <a:r>
              <a:rPr lang="de-DE" sz="2400" dirty="0">
                <a:latin typeface="Arial" panose="020B0604020202020204" pitchFamily="34" charset="0"/>
                <a:cs typeface="Arial" panose="020B0604020202020204" pitchFamily="34" charset="0"/>
              </a:rPr>
              <a:t>dafür reicht „grundsätzlich (…) ein erst- und einmaliges Angebot nicht. </a:t>
            </a:r>
            <a:r>
              <a:rPr lang="de-DE" sz="2400" b="1" dirty="0">
                <a:latin typeface="Arial" panose="020B0604020202020204" pitchFamily="34" charset="0"/>
                <a:cs typeface="Arial" panose="020B0604020202020204" pitchFamily="34" charset="0"/>
              </a:rPr>
              <a:t>Anders verhält es sich aber</a:t>
            </a:r>
            <a:r>
              <a:rPr lang="de-DE" sz="2400" dirty="0">
                <a:latin typeface="Arial" panose="020B0604020202020204" pitchFamily="34" charset="0"/>
                <a:cs typeface="Arial" panose="020B0604020202020204" pitchFamily="34" charset="0"/>
              </a:rPr>
              <a:t>, wenn das erstmalige Angebot den Beginn einer auf Fortsetzung angelegten Tätigkeit darstellt.“</a:t>
            </a:r>
            <a:r>
              <a:rPr lang="de-DE" dirty="0">
                <a:latin typeface="Arial" panose="020B0604020202020204" pitchFamily="34" charset="0"/>
                <a:cs typeface="Arial" panose="020B0604020202020204" pitchFamily="34" charset="0"/>
              </a:rPr>
              <a:t>(17)</a:t>
            </a:r>
          </a:p>
          <a:p>
            <a:pPr marL="173038" indent="-173038">
              <a:spcBef>
                <a:spcPts val="1200"/>
              </a:spcBef>
            </a:pPr>
            <a:r>
              <a:rPr lang="de-DE" sz="2400" b="1" dirty="0">
                <a:latin typeface="Arial" panose="020B0604020202020204" pitchFamily="34" charset="0"/>
                <a:cs typeface="Arial" panose="020B0604020202020204" pitchFamily="34" charset="0"/>
              </a:rPr>
              <a:t>n</a:t>
            </a:r>
            <a:r>
              <a:rPr lang="de-DE" sz="2400" b="1" dirty="0" smtClean="0">
                <a:latin typeface="Arial" panose="020B0604020202020204" pitchFamily="34" charset="0"/>
                <a:cs typeface="Arial" panose="020B0604020202020204" pitchFamily="34" charset="0"/>
              </a:rPr>
              <a:t>icht </a:t>
            </a:r>
            <a:r>
              <a:rPr lang="de-DE" sz="2400" b="1" dirty="0">
                <a:latin typeface="Arial" panose="020B0604020202020204" pitchFamily="34" charset="0"/>
                <a:cs typeface="Arial" panose="020B0604020202020204" pitchFamily="34" charset="0"/>
              </a:rPr>
              <a:t>erfasst </a:t>
            </a:r>
            <a:r>
              <a:rPr lang="de-DE" sz="2400" dirty="0">
                <a:latin typeface="Arial" panose="020B0604020202020204" pitchFamily="34" charset="0"/>
                <a:cs typeface="Arial" panose="020B0604020202020204" pitchFamily="34" charset="0"/>
              </a:rPr>
              <a:t>sei dagegen:</a:t>
            </a:r>
          </a:p>
          <a:p>
            <a:pPr marL="515937" indent="-342900">
              <a:buFontTx/>
              <a:buChar char="-"/>
              <a:tabLst>
                <a:tab pos="361950" algn="l"/>
              </a:tabLst>
            </a:pPr>
            <a:r>
              <a:rPr lang="de-DE" sz="2400" dirty="0">
                <a:latin typeface="Arial" panose="020B0604020202020204" pitchFamily="34" charset="0"/>
                <a:cs typeface="Arial" panose="020B0604020202020204" pitchFamily="34" charset="0"/>
              </a:rPr>
              <a:t>„die Suizidhilfe, die im Einzelfall in einer schwierigen Konfliktsituation oder aus rein altruistischen Gründen gewährt wird.“ </a:t>
            </a:r>
            <a:r>
              <a:rPr lang="de-DE" dirty="0">
                <a:latin typeface="Arial" panose="020B0604020202020204" pitchFamily="34" charset="0"/>
                <a:cs typeface="Arial" panose="020B0604020202020204" pitchFamily="34" charset="0"/>
              </a:rPr>
              <a:t>(14)</a:t>
            </a:r>
          </a:p>
          <a:p>
            <a:pPr marL="458787" indent="-285750">
              <a:spcBef>
                <a:spcPts val="600"/>
              </a:spcBef>
              <a:buFontTx/>
              <a:buChar char="-"/>
              <a:tabLst>
                <a:tab pos="361950" algn="l"/>
              </a:tabLst>
            </a:pPr>
            <a:endParaRPr lang="de-DE"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372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a:spLocks noGrp="1"/>
          </p:cNvSpPr>
          <p:nvPr>
            <p:ph type="body" sz="quarter" idx="15"/>
          </p:nvPr>
        </p:nvSpPr>
        <p:spPr/>
        <p:txBody>
          <a:bodyPr/>
          <a:lstStyle/>
          <a:p>
            <a:r>
              <a:rPr lang="de-DE" sz="2800" dirty="0"/>
              <a:t>aus der Gesetzesbegründung zur </a:t>
            </a:r>
            <a:r>
              <a:rPr lang="de-DE" sz="2800" dirty="0">
                <a:solidFill>
                  <a:srgbClr val="2F5597"/>
                </a:solidFill>
              </a:rPr>
              <a:t>ärztlichen </a:t>
            </a:r>
            <a:r>
              <a:rPr lang="de-DE" sz="2800" dirty="0" smtClean="0">
                <a:solidFill>
                  <a:srgbClr val="2F5597"/>
                </a:solidFill>
              </a:rPr>
              <a:t>Suizidhilfe</a:t>
            </a:r>
            <a:endParaRPr lang="de-DE" sz="2800" dirty="0">
              <a:solidFill>
                <a:srgbClr val="2F5597"/>
              </a:solidFill>
            </a:endParaRPr>
          </a:p>
        </p:txBody>
      </p:sp>
      <p:sp>
        <p:nvSpPr>
          <p:cNvPr id="5" name="Textfeld 4"/>
          <p:cNvSpPr txBox="1"/>
          <p:nvPr/>
        </p:nvSpPr>
        <p:spPr>
          <a:xfrm>
            <a:off x="1147037" y="684316"/>
            <a:ext cx="10830909" cy="5355312"/>
          </a:xfrm>
          <a:prstGeom prst="rect">
            <a:avLst/>
          </a:prstGeom>
          <a:noFill/>
        </p:spPr>
        <p:txBody>
          <a:bodyPr wrap="square" rtlCol="0">
            <a:spAutoFit/>
          </a:bodyPr>
          <a:lstStyle/>
          <a:p>
            <a:pPr marL="515937" indent="-342900" algn="just">
              <a:spcBef>
                <a:spcPts val="1200"/>
              </a:spcBef>
              <a:buFontTx/>
              <a:buChar char="-"/>
              <a:tabLst>
                <a:tab pos="361950" algn="l"/>
              </a:tabLst>
            </a:pPr>
            <a:r>
              <a:rPr lang="de-DE" sz="2400" dirty="0" smtClean="0">
                <a:latin typeface="Arial" panose="020B0604020202020204" pitchFamily="34" charset="0"/>
                <a:cs typeface="Arial" panose="020B0604020202020204" pitchFamily="34" charset="0"/>
              </a:rPr>
              <a:t>„</a:t>
            </a:r>
            <a:r>
              <a:rPr lang="de-DE" sz="2400" dirty="0" smtClean="0"/>
              <a:t> (…)</a:t>
            </a:r>
            <a:r>
              <a:rPr lang="de-DE" sz="2400" dirty="0" smtClean="0">
                <a:latin typeface="Arial" panose="020B0604020202020204" pitchFamily="34" charset="0"/>
                <a:cs typeface="Arial" panose="020B0604020202020204" pitchFamily="34" charset="0"/>
              </a:rPr>
              <a:t> </a:t>
            </a:r>
            <a:r>
              <a:rPr lang="de-DE" sz="2400" dirty="0">
                <a:latin typeface="Arial" panose="020B0604020202020204" pitchFamily="34" charset="0"/>
                <a:cs typeface="Arial" panose="020B0604020202020204" pitchFamily="34" charset="0"/>
              </a:rPr>
              <a:t>der assistierte Suizid </a:t>
            </a:r>
            <a:r>
              <a:rPr lang="de-DE" sz="2400" dirty="0" smtClean="0">
                <a:latin typeface="Arial" panose="020B0604020202020204" pitchFamily="34" charset="0"/>
                <a:cs typeface="Arial" panose="020B0604020202020204" pitchFamily="34" charset="0"/>
              </a:rPr>
              <a:t>(ist) gerade nicht medizinisch indiziert und entspricht </a:t>
            </a:r>
            <a:r>
              <a:rPr lang="de-DE" sz="2400" dirty="0">
                <a:latin typeface="Arial" panose="020B0604020202020204" pitchFamily="34" charset="0"/>
                <a:cs typeface="Arial" panose="020B0604020202020204" pitchFamily="34" charset="0"/>
              </a:rPr>
              <a:t>deshalb nicht dem Selbstverständnis dieser Berufe</a:t>
            </a:r>
            <a:r>
              <a:rPr lang="de-DE" sz="2400" dirty="0" smtClean="0">
                <a:latin typeface="Arial" panose="020B0604020202020204" pitchFamily="34" charset="0"/>
                <a:cs typeface="Arial" panose="020B0604020202020204" pitchFamily="34" charset="0"/>
              </a:rPr>
              <a:t>. (…) </a:t>
            </a:r>
            <a:r>
              <a:rPr lang="de-DE" sz="2400" dirty="0">
                <a:latin typeface="Arial" panose="020B0604020202020204" pitchFamily="34" charset="0"/>
                <a:cs typeface="Arial" panose="020B0604020202020204" pitchFamily="34" charset="0"/>
              </a:rPr>
              <a:t>Der assistierte Suizid wird daher von den oben genannten Berufen und Einrichtungen grundsätzlich auch </a:t>
            </a:r>
            <a:r>
              <a:rPr lang="de-DE" sz="2400" dirty="0" smtClean="0">
                <a:latin typeface="Arial" panose="020B0604020202020204" pitchFamily="34" charset="0"/>
                <a:cs typeface="Arial" panose="020B0604020202020204" pitchFamily="34" charset="0"/>
              </a:rPr>
              <a:t>nicht gewährt (…).“ </a:t>
            </a:r>
            <a:r>
              <a:rPr lang="de-DE" dirty="0" smtClean="0">
                <a:latin typeface="Arial" panose="020B0604020202020204" pitchFamily="34" charset="0"/>
                <a:cs typeface="Arial" panose="020B0604020202020204" pitchFamily="34" charset="0"/>
              </a:rPr>
              <a:t>(</a:t>
            </a:r>
            <a:r>
              <a:rPr lang="de-DE" dirty="0"/>
              <a:t>BT-Drs. 18/5373, S. </a:t>
            </a:r>
            <a:r>
              <a:rPr lang="de-DE" dirty="0" smtClean="0">
                <a:cs typeface="Arial" panose="020B0604020202020204" pitchFamily="34" charset="0"/>
              </a:rPr>
              <a:t>17 f.)</a:t>
            </a:r>
          </a:p>
          <a:p>
            <a:pPr marL="515937" indent="-342900" algn="just">
              <a:spcBef>
                <a:spcPts val="1200"/>
              </a:spcBef>
              <a:buFontTx/>
              <a:buChar char="-"/>
              <a:tabLst>
                <a:tab pos="361950" algn="l"/>
              </a:tabLst>
            </a:pPr>
            <a:r>
              <a:rPr lang="de-DE" sz="2400" dirty="0" smtClean="0">
                <a:latin typeface="Arial" panose="020B0604020202020204" pitchFamily="34" charset="0"/>
                <a:cs typeface="Arial" panose="020B0604020202020204" pitchFamily="34" charset="0"/>
              </a:rPr>
              <a:t>„Sollte </a:t>
            </a:r>
            <a:r>
              <a:rPr lang="de-DE" sz="2400" dirty="0">
                <a:latin typeface="Arial" panose="020B0604020202020204" pitchFamily="34" charset="0"/>
                <a:cs typeface="Arial" panose="020B0604020202020204" pitchFamily="34" charset="0"/>
              </a:rPr>
              <a:t>im Einzelfall aber gleichwohl von diesem Personenkreis Suizidhilfe gewährt </a:t>
            </a:r>
            <a:r>
              <a:rPr lang="de-DE" sz="2400" dirty="0" smtClean="0">
                <a:latin typeface="Arial" panose="020B0604020202020204" pitchFamily="34" charset="0"/>
                <a:cs typeface="Arial" panose="020B0604020202020204" pitchFamily="34" charset="0"/>
              </a:rPr>
              <a:t>werden, geschieht dies </a:t>
            </a:r>
            <a:r>
              <a:rPr lang="de-DE" sz="2400" dirty="0">
                <a:latin typeface="Arial" panose="020B0604020202020204" pitchFamily="34" charset="0"/>
                <a:cs typeface="Arial" panose="020B0604020202020204" pitchFamily="34" charset="0"/>
              </a:rPr>
              <a:t>typischerweise gerade nicht ‚geschäftsmäßig‘, also in der Absicht, dies zu einem wiederkehrenden oder dauernden Bestandteil der Beschäftigung zu </a:t>
            </a:r>
            <a:r>
              <a:rPr lang="de-DE" sz="2400" dirty="0" smtClean="0">
                <a:latin typeface="Arial" panose="020B0604020202020204" pitchFamily="34" charset="0"/>
                <a:cs typeface="Arial" panose="020B0604020202020204" pitchFamily="34" charset="0"/>
              </a:rPr>
              <a:t>machen.“ </a:t>
            </a:r>
            <a:r>
              <a:rPr lang="de-DE" dirty="0" smtClean="0">
                <a:latin typeface="Arial" panose="020B0604020202020204" pitchFamily="34" charset="0"/>
                <a:cs typeface="Arial" panose="020B0604020202020204" pitchFamily="34" charset="0"/>
              </a:rPr>
              <a:t>(18)</a:t>
            </a:r>
          </a:p>
          <a:p>
            <a:pPr marL="515937" indent="-342900" algn="just">
              <a:spcBef>
                <a:spcPts val="1200"/>
              </a:spcBef>
              <a:buFontTx/>
              <a:buChar char="-"/>
              <a:tabLst>
                <a:tab pos="361950" algn="l"/>
              </a:tabLst>
            </a:pPr>
            <a:r>
              <a:rPr lang="de-DE" sz="2400" dirty="0" smtClean="0">
                <a:latin typeface="Arial" panose="020B0604020202020204" pitchFamily="34" charset="0"/>
                <a:cs typeface="Arial" panose="020B0604020202020204" pitchFamily="34" charset="0"/>
              </a:rPr>
              <a:t>„Eine </a:t>
            </a:r>
            <a:r>
              <a:rPr lang="de-DE" sz="2400" dirty="0">
                <a:latin typeface="Arial" panose="020B0604020202020204" pitchFamily="34" charset="0"/>
                <a:cs typeface="Arial" panose="020B0604020202020204" pitchFamily="34" charset="0"/>
              </a:rPr>
              <a:t>Strafbarkeit ist ferner auch nach der Neufassung nicht gegeben, wenn im Einzelfall nach sorgfältiger </a:t>
            </a:r>
            <a:r>
              <a:rPr lang="de-DE" sz="2400" dirty="0" smtClean="0">
                <a:latin typeface="Arial" panose="020B0604020202020204" pitchFamily="34" charset="0"/>
                <a:cs typeface="Arial" panose="020B0604020202020204" pitchFamily="34" charset="0"/>
              </a:rPr>
              <a:t>Untersuchung und </a:t>
            </a:r>
            <a:r>
              <a:rPr lang="de-DE" sz="2400" dirty="0">
                <a:latin typeface="Arial" panose="020B0604020202020204" pitchFamily="34" charset="0"/>
                <a:cs typeface="Arial" panose="020B0604020202020204" pitchFamily="34" charset="0"/>
              </a:rPr>
              <a:t>unter strikter Orientierung an der freiverantwortlich getroffenen Entscheidung einer zur </a:t>
            </a:r>
            <a:r>
              <a:rPr lang="de-DE" sz="2400" dirty="0" smtClean="0">
                <a:latin typeface="Arial" panose="020B0604020202020204" pitchFamily="34" charset="0"/>
                <a:cs typeface="Arial" panose="020B0604020202020204" pitchFamily="34" charset="0"/>
              </a:rPr>
              <a:t>Selbsttötung entschlossenen </a:t>
            </a:r>
            <a:r>
              <a:rPr lang="de-DE" sz="2400" dirty="0">
                <a:latin typeface="Arial" panose="020B0604020202020204" pitchFamily="34" charset="0"/>
                <a:cs typeface="Arial" panose="020B0604020202020204" pitchFamily="34" charset="0"/>
              </a:rPr>
              <a:t>Person Suizidhilfe gewährt </a:t>
            </a:r>
            <a:r>
              <a:rPr lang="de-DE" sz="2400" dirty="0" smtClean="0">
                <a:latin typeface="Arial" panose="020B0604020202020204" pitchFamily="34" charset="0"/>
                <a:cs typeface="Arial" panose="020B0604020202020204" pitchFamily="34" charset="0"/>
              </a:rPr>
              <a:t>wird.“ </a:t>
            </a:r>
            <a:r>
              <a:rPr lang="de-DE" dirty="0" smtClean="0">
                <a:latin typeface="Arial" panose="020B0604020202020204" pitchFamily="34" charset="0"/>
                <a:cs typeface="Arial" panose="020B0604020202020204" pitchFamily="34" charset="0"/>
              </a:rPr>
              <a:t>(18)</a:t>
            </a:r>
            <a:endParaRPr lang="de-DE" dirty="0">
              <a:latin typeface="Arial" panose="020B0604020202020204" pitchFamily="34" charset="0"/>
              <a:cs typeface="Arial" panose="020B0604020202020204" pitchFamily="34" charset="0"/>
            </a:endParaRPr>
          </a:p>
          <a:p>
            <a:pPr marL="515937" indent="-342900" algn="just">
              <a:spcBef>
                <a:spcPts val="1200"/>
              </a:spcBef>
              <a:buFontTx/>
              <a:buChar char="-"/>
              <a:tabLst>
                <a:tab pos="361950" algn="l"/>
              </a:tabLst>
            </a:pP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29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2412132" y="882869"/>
            <a:ext cx="8538366" cy="3846786"/>
            <a:chOff x="867103" y="882869"/>
            <a:chExt cx="6842235" cy="3846786"/>
          </a:xfrm>
          <a:noFill/>
        </p:grpSpPr>
        <p:sp>
          <p:nvSpPr>
            <p:cNvPr id="3" name="Rechteck 2"/>
            <p:cNvSpPr/>
            <p:nvPr/>
          </p:nvSpPr>
          <p:spPr>
            <a:xfrm>
              <a:off x="1671146" y="1439507"/>
              <a:ext cx="5596758" cy="3208571"/>
            </a:xfrm>
            <a:prstGeom prst="rect">
              <a:avLst/>
            </a:prstGeom>
            <a:grpFill/>
          </p:spPr>
          <p:txBody>
            <a:bodyPr wrap="square">
              <a:spAutoFit/>
            </a:bodyPr>
            <a:lstStyle/>
            <a:p>
              <a:pPr indent="107950">
                <a:spcBef>
                  <a:spcPts val="2400"/>
                </a:spcBef>
                <a:spcAft>
                  <a:spcPts val="0"/>
                </a:spcAft>
              </a:pPr>
              <a:r>
                <a:rPr lang="de-DE" sz="3200" b="1" i="1" dirty="0" smtClean="0">
                  <a:latin typeface="Times New Roman" panose="02020603050405020304" pitchFamily="18" charset="0"/>
                  <a:ea typeface="Times New Roman" panose="02020603050405020304" pitchFamily="18" charset="0"/>
                  <a:cs typeface="Times New Roman" panose="02020603050405020304" pitchFamily="18" charset="0"/>
                </a:rPr>
                <a:t>Lea Orbach:</a:t>
              </a:r>
              <a:r>
                <a:rPr lang="de-DE"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indent="107950">
                <a:spcBef>
                  <a:spcPts val="2400"/>
                </a:spcBef>
                <a:spcAft>
                  <a:spcPts val="0"/>
                </a:spcAft>
              </a:pPr>
              <a:r>
                <a:rPr lang="de-DE" sz="3200" b="1" dirty="0" smtClean="0">
                  <a:latin typeface="Times New Roman" panose="02020603050405020304" pitchFamily="18" charset="0"/>
                  <a:ea typeface="Times New Roman" panose="02020603050405020304" pitchFamily="18" charset="0"/>
                  <a:cs typeface="Times New Roman" panose="02020603050405020304" pitchFamily="18" charset="0"/>
                </a:rPr>
                <a:t>§ 217 StGB und Palliativmedizin</a:t>
              </a:r>
              <a:br>
                <a:rPr lang="de-DE" sz="3200" b="1" dirty="0" smtClean="0">
                  <a:latin typeface="Times New Roman" panose="02020603050405020304" pitchFamily="18" charset="0"/>
                  <a:ea typeface="Times New Roman" panose="02020603050405020304" pitchFamily="18" charset="0"/>
                  <a:cs typeface="Times New Roman" panose="02020603050405020304" pitchFamily="18" charset="0"/>
                </a:rPr>
              </a:br>
              <a:r>
                <a:rPr lang="de-DE" sz="32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de-DE" sz="3200" b="1" dirty="0" smtClean="0">
                  <a:latin typeface="Times New Roman" panose="02020603050405020304" pitchFamily="18" charset="0"/>
                  <a:ea typeface="Times New Roman" panose="02020603050405020304" pitchFamily="18" charset="0"/>
                </a:rPr>
                <a:t>Eine Gefahr für Ärztinnen und Ärzte?</a:t>
              </a:r>
              <a:endParaRPr lang="de-DE" sz="3200" dirty="0">
                <a:latin typeface="Times New Roman" panose="02020603050405020304" pitchFamily="18" charset="0"/>
                <a:ea typeface="Times New Roman" panose="02020603050405020304" pitchFamily="18" charset="0"/>
              </a:endParaRPr>
            </a:p>
            <a:p>
              <a:pPr indent="107950">
                <a:spcBef>
                  <a:spcPts val="2400"/>
                </a:spcBef>
                <a:spcAft>
                  <a:spcPts val="0"/>
                </a:spcAft>
              </a:pPr>
              <a:endParaRPr lang="de-DE" sz="3200" dirty="0" smtClean="0">
                <a:latin typeface="Times New Roman" panose="02020603050405020304" pitchFamily="18" charset="0"/>
                <a:ea typeface="Times New Roman" panose="02020603050405020304" pitchFamily="18" charset="0"/>
              </a:endParaRPr>
            </a:p>
            <a:p>
              <a:pPr indent="107950">
                <a:spcBef>
                  <a:spcPts val="250"/>
                </a:spcBef>
                <a:spcAft>
                  <a:spcPts val="250"/>
                </a:spcAft>
              </a:pPr>
              <a:r>
                <a:rPr lang="de-DE" sz="3200" dirty="0" smtClean="0">
                  <a:effectLst/>
                  <a:latin typeface="Times New Roman" panose="02020603050405020304" pitchFamily="18" charset="0"/>
                  <a:ea typeface="Times New Roman" panose="02020603050405020304" pitchFamily="18" charset="0"/>
                </a:rPr>
                <a:t>Dissertation Bonn, im Druck</a:t>
              </a:r>
              <a:endParaRPr lang="de-DE" sz="3200" dirty="0">
                <a:effectLst/>
                <a:latin typeface="Times New Roman" panose="02020603050405020304" pitchFamily="18" charset="0"/>
                <a:ea typeface="Times New Roman" panose="02020603050405020304" pitchFamily="18" charset="0"/>
              </a:endParaRPr>
            </a:p>
          </p:txBody>
        </p:sp>
        <p:sp>
          <p:nvSpPr>
            <p:cNvPr id="4" name="Vertikales Scrollen 3"/>
            <p:cNvSpPr/>
            <p:nvPr/>
          </p:nvSpPr>
          <p:spPr>
            <a:xfrm>
              <a:off x="867103" y="882869"/>
              <a:ext cx="6842235" cy="3846786"/>
            </a:xfrm>
            <a:prstGeom prst="verticalScroll">
              <a:avLst/>
            </a:prstGeom>
            <a:gr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6" name="Textplatzhalter 5"/>
          <p:cNvSpPr>
            <a:spLocks noGrp="1"/>
          </p:cNvSpPr>
          <p:nvPr>
            <p:ph type="body" sz="quarter" idx="15"/>
          </p:nvPr>
        </p:nvSpPr>
        <p:spPr/>
        <p:txBody>
          <a:bodyPr/>
          <a:lstStyle/>
          <a:p>
            <a:endParaRPr lang="de-DE" dirty="0"/>
          </a:p>
        </p:txBody>
      </p:sp>
    </p:spTree>
    <p:extLst>
      <p:ext uri="{BB962C8B-B14F-4D97-AF65-F5344CB8AC3E}">
        <p14:creationId xmlns:p14="http://schemas.microsoft.com/office/powerpoint/2010/main" val="1448409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p:nvPr/>
        </p:nvPicPr>
        <p:blipFill rotWithShape="1">
          <a:blip r:embed="rId2"/>
          <a:srcRect l="28329" t="41585" r="24156" b="26339"/>
          <a:stretch/>
        </p:blipFill>
        <p:spPr bwMode="auto">
          <a:xfrm>
            <a:off x="1308100" y="728663"/>
            <a:ext cx="10013795" cy="5247849"/>
          </a:xfrm>
          <a:prstGeom prst="rect">
            <a:avLst/>
          </a:prstGeom>
          <a:ln>
            <a:noFill/>
          </a:ln>
          <a:extLst>
            <a:ext uri="{53640926-AAD7-44D8-BBD7-CCE9431645EC}">
              <a14:shadowObscured xmlns:a14="http://schemas.microsoft.com/office/drawing/2010/main"/>
            </a:ext>
          </a:extLst>
        </p:spPr>
      </p:pic>
      <p:sp>
        <p:nvSpPr>
          <p:cNvPr id="4" name="Textplatzhalter 2"/>
          <p:cNvSpPr>
            <a:spLocks noGrp="1"/>
          </p:cNvSpPr>
          <p:nvPr>
            <p:ph type="body" sz="quarter" idx="15"/>
          </p:nvPr>
        </p:nvSpPr>
        <p:spPr/>
        <p:txBody>
          <a:bodyPr/>
          <a:lstStyle/>
          <a:p>
            <a:r>
              <a:rPr lang="de-DE" sz="2400" i="1" dirty="0" smtClean="0"/>
              <a:t>Orbach</a:t>
            </a:r>
            <a:r>
              <a:rPr lang="de-DE" sz="2400" dirty="0" smtClean="0"/>
              <a:t>: Befragung von 190 Staatsanwälten/innen u. Strafrichtern/innen aus NRW</a:t>
            </a:r>
            <a:endParaRPr lang="de-DE" sz="2400" dirty="0"/>
          </a:p>
        </p:txBody>
      </p:sp>
    </p:spTree>
    <p:extLst>
      <p:ext uri="{BB962C8B-B14F-4D97-AF65-F5344CB8AC3E}">
        <p14:creationId xmlns:p14="http://schemas.microsoft.com/office/powerpoint/2010/main" val="134828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9"/>
          </p:nvPr>
        </p:nvSpPr>
        <p:spPr/>
        <p:txBody>
          <a:bodyPr/>
          <a:lstStyle/>
          <a:p>
            <a:r>
              <a:rPr lang="de-DE" dirty="0" smtClean="0"/>
              <a:t>§ 217 StGB – eine verfassungswidrige Vorschrift?</a:t>
            </a:r>
            <a:endParaRPr lang="de-DE" dirty="0"/>
          </a:p>
        </p:txBody>
      </p:sp>
      <p:pic>
        <p:nvPicPr>
          <p:cNvPr id="3" name="Grafik 2"/>
          <p:cNvPicPr/>
          <p:nvPr/>
        </p:nvPicPr>
        <p:blipFill rotWithShape="1">
          <a:blip r:embed="rId2"/>
          <a:srcRect l="10307" t="12734" r="20962" b="3740"/>
          <a:stretch/>
        </p:blipFill>
        <p:spPr bwMode="auto">
          <a:xfrm>
            <a:off x="1483112" y="573088"/>
            <a:ext cx="5761463" cy="53568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9027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de-DE" sz="2400" i="1" dirty="0"/>
              <a:t>Orbach</a:t>
            </a:r>
            <a:r>
              <a:rPr lang="de-DE" sz="2400" dirty="0"/>
              <a:t>: Befragung von 190 Staatsanwälten/innen u. Strafrichtern/innen aus </a:t>
            </a:r>
            <a:r>
              <a:rPr lang="de-DE" sz="2400" dirty="0" smtClean="0"/>
              <a:t>NRW</a:t>
            </a:r>
            <a:endParaRPr lang="de-DE" sz="2400" dirty="0"/>
          </a:p>
        </p:txBody>
      </p:sp>
      <p:pic>
        <p:nvPicPr>
          <p:cNvPr id="3" name="Grafik 2"/>
          <p:cNvPicPr/>
          <p:nvPr/>
        </p:nvPicPr>
        <p:blipFill rotWithShape="1">
          <a:blip r:embed="rId2"/>
          <a:srcRect l="31416" t="27936" r="29233" b="35601"/>
          <a:stretch/>
        </p:blipFill>
        <p:spPr bwMode="auto">
          <a:xfrm>
            <a:off x="2646947" y="1010653"/>
            <a:ext cx="8301790" cy="47404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1950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de-DE" sz="2400" dirty="0" smtClean="0"/>
              <a:t>Miterfassung des Sterbefastens?</a:t>
            </a:r>
            <a:endParaRPr lang="de-DE" sz="2400" dirty="0"/>
          </a:p>
        </p:txBody>
      </p:sp>
      <p:sp>
        <p:nvSpPr>
          <p:cNvPr id="4" name="Textfeld 3"/>
          <p:cNvSpPr txBox="1"/>
          <p:nvPr/>
        </p:nvSpPr>
        <p:spPr>
          <a:xfrm>
            <a:off x="1414464" y="828675"/>
            <a:ext cx="10004386" cy="3416320"/>
          </a:xfrm>
          <a:prstGeom prst="rect">
            <a:avLst/>
          </a:prstGeom>
          <a:noFill/>
        </p:spPr>
        <p:txBody>
          <a:bodyPr wrap="square" rtlCol="0">
            <a:spAutoFit/>
          </a:bodyPr>
          <a:lstStyle/>
          <a:p>
            <a:pPr marL="173037" algn="just">
              <a:spcBef>
                <a:spcPts val="1200"/>
              </a:spcBef>
              <a:tabLst>
                <a:tab pos="361950" algn="l"/>
              </a:tabLst>
            </a:pPr>
            <a:r>
              <a:rPr lang="de-DE" sz="2400" dirty="0">
                <a:latin typeface="Arial" panose="020B0604020202020204" pitchFamily="34" charset="0"/>
                <a:cs typeface="Arial" panose="020B0604020202020204" pitchFamily="34" charset="0"/>
              </a:rPr>
              <a:t>„Eindeutig nicht strafbar ist demgegenüber die sogenannte Hilfe beim Sterben die durch medizinisches und pflegerisches Personal etwa in Krankenhäusern, Pflegeheimen, Hospizen und anderen </a:t>
            </a:r>
            <a:r>
              <a:rPr lang="de-DE" sz="2400" dirty="0" smtClean="0">
                <a:latin typeface="Arial" panose="020B0604020202020204" pitchFamily="34" charset="0"/>
                <a:cs typeface="Arial" panose="020B0604020202020204" pitchFamily="34" charset="0"/>
              </a:rPr>
              <a:t>palliativ-medizinischen </a:t>
            </a:r>
            <a:r>
              <a:rPr lang="de-DE" sz="2400" dirty="0">
                <a:latin typeface="Arial" panose="020B0604020202020204" pitchFamily="34" charset="0"/>
                <a:cs typeface="Arial" panose="020B0604020202020204" pitchFamily="34" charset="0"/>
              </a:rPr>
              <a:t>Einrichtungen geleistet wird. Im Gegensatz hierzu ist der assistierte Suizid gerade nicht medizinisch indiziert (…). Insofern unterscheidet er sich von dem auf dem tatsächlichen oder mutmaßlichen Patientenwillen beruhenden Behandlungsabbruch und der oder von der sogenannten indirekten Sterbehilfe oder Therapiezieländerung</a:t>
            </a:r>
            <a:r>
              <a:rPr lang="de-DE" sz="2400" dirty="0">
                <a:latin typeface="Arial" panose="020B0604020202020204" pitchFamily="34" charset="0"/>
                <a:cs typeface="Arial" panose="020B0604020202020204" pitchFamily="34" charset="0"/>
              </a:rPr>
              <a:t>.“(</a:t>
            </a:r>
            <a:r>
              <a:rPr lang="de-DE" sz="2400" dirty="0"/>
              <a:t>BT-Drs. 18/5373, S. </a:t>
            </a:r>
            <a:r>
              <a:rPr lang="de-DE" sz="2400" dirty="0">
                <a:cs typeface="Arial" panose="020B0604020202020204" pitchFamily="34" charset="0"/>
              </a:rPr>
              <a:t>17 f</a:t>
            </a:r>
            <a:r>
              <a:rPr lang="de-DE" sz="2400" dirty="0" smtClean="0">
                <a:cs typeface="Arial" panose="020B0604020202020204" pitchFamily="34" charset="0"/>
              </a:rPr>
              <a:t>.)</a:t>
            </a:r>
            <a:r>
              <a:rPr lang="de-DE" sz="2400" dirty="0" smtClean="0">
                <a:latin typeface="Arial" panose="020B0604020202020204" pitchFamily="34" charset="0"/>
                <a:cs typeface="Arial" panose="020B0604020202020204" pitchFamily="34" charset="0"/>
              </a:rPr>
              <a:t> </a:t>
            </a: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40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de-DE" sz="2400" dirty="0" smtClean="0"/>
              <a:t>FVFN als </a:t>
            </a:r>
            <a:r>
              <a:rPr lang="de-DE" sz="2400" dirty="0" smtClean="0"/>
              <a:t>„passiver Suizid“!</a:t>
            </a:r>
            <a:endParaRPr lang="de-DE" sz="2400" dirty="0"/>
          </a:p>
        </p:txBody>
      </p:sp>
      <p:graphicFrame>
        <p:nvGraphicFramePr>
          <p:cNvPr id="3" name="Tabelle 2"/>
          <p:cNvGraphicFramePr>
            <a:graphicFrameLocks noGrp="1"/>
          </p:cNvGraphicFramePr>
          <p:nvPr>
            <p:extLst>
              <p:ext uri="{D42A27DB-BD31-4B8C-83A1-F6EECF244321}">
                <p14:modId xmlns:p14="http://schemas.microsoft.com/office/powerpoint/2010/main" val="129539938"/>
              </p:ext>
            </p:extLst>
          </p:nvPr>
        </p:nvGraphicFramePr>
        <p:xfrm>
          <a:off x="1308100" y="938916"/>
          <a:ext cx="10547132" cy="2217438"/>
        </p:xfrm>
        <a:graphic>
          <a:graphicData uri="http://schemas.openxmlformats.org/drawingml/2006/table">
            <a:tbl>
              <a:tblPr firstRow="1" bandRow="1">
                <a:tableStyleId>{5C22544A-7EE6-4342-B048-85BDC9FD1C3A}</a:tableStyleId>
              </a:tblPr>
              <a:tblGrid>
                <a:gridCol w="5273566">
                  <a:extLst>
                    <a:ext uri="{9D8B030D-6E8A-4147-A177-3AD203B41FA5}">
                      <a16:colId xmlns:a16="http://schemas.microsoft.com/office/drawing/2014/main" val="20000"/>
                    </a:ext>
                  </a:extLst>
                </a:gridCol>
                <a:gridCol w="5273566">
                  <a:extLst>
                    <a:ext uri="{9D8B030D-6E8A-4147-A177-3AD203B41FA5}">
                      <a16:colId xmlns:a16="http://schemas.microsoft.com/office/drawing/2014/main" val="20001"/>
                    </a:ext>
                  </a:extLst>
                </a:gridCol>
              </a:tblGrid>
              <a:tr h="464826">
                <a:tc>
                  <a:txBody>
                    <a:bodyPr/>
                    <a:lstStyle/>
                    <a:p>
                      <a:r>
                        <a:rPr lang="de-DE" sz="2400" dirty="0" smtClean="0">
                          <a:latin typeface="Arial" panose="020B0604020202020204" pitchFamily="34" charset="0"/>
                          <a:cs typeface="Arial" panose="020B0604020202020204" pitchFamily="34" charset="0"/>
                        </a:rPr>
                        <a:t>FVET</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Behandlungsverzicht</a:t>
                      </a:r>
                      <a:endParaRPr lang="de-DE"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64826">
                <a:tc>
                  <a:txBody>
                    <a:bodyPr/>
                    <a:lstStyle/>
                    <a:p>
                      <a:r>
                        <a:rPr lang="de-DE" sz="2400" dirty="0" smtClean="0">
                          <a:latin typeface="Arial" panose="020B0604020202020204" pitchFamily="34" charset="0"/>
                          <a:cs typeface="Arial" panose="020B0604020202020204" pitchFamily="34" charset="0"/>
                        </a:rPr>
                        <a:t>Patient setzt eine neue Todesursache</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Patient lässt Krankheit ihren Lauf</a:t>
                      </a:r>
                      <a:endParaRPr lang="de-DE"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802302">
                <a:tc>
                  <a:txBody>
                    <a:bodyPr/>
                    <a:lstStyle/>
                    <a:p>
                      <a:r>
                        <a:rPr lang="de-DE" sz="2400" dirty="0" smtClean="0">
                          <a:latin typeface="Arial" panose="020B0604020202020204" pitchFamily="34" charset="0"/>
                          <a:cs typeface="Arial" panose="020B0604020202020204" pitchFamily="34" charset="0"/>
                        </a:rPr>
                        <a:t>Patient verzichtet auf ihm ohne med. Hilfe mögliche Nahrungsaufnahme</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Patient</a:t>
                      </a:r>
                      <a:r>
                        <a:rPr lang="de-DE" sz="2400" baseline="0" dirty="0" smtClean="0">
                          <a:latin typeface="Arial" panose="020B0604020202020204" pitchFamily="34" charset="0"/>
                          <a:cs typeface="Arial" panose="020B0604020202020204" pitchFamily="34" charset="0"/>
                        </a:rPr>
                        <a:t> verzichtet auf eine medizinisch indizierte Therapie</a:t>
                      </a:r>
                    </a:p>
                  </a:txBody>
                  <a:tcPr/>
                </a:tc>
                <a:extLst>
                  <a:ext uri="{0D108BD9-81ED-4DB2-BD59-A6C34878D82A}">
                    <a16:rowId xmlns:a16="http://schemas.microsoft.com/office/drawing/2014/main" val="10002"/>
                  </a:ext>
                </a:extLst>
              </a:tr>
              <a:tr h="464826">
                <a:tc>
                  <a:txBody>
                    <a:bodyPr/>
                    <a:lstStyle/>
                    <a:p>
                      <a:r>
                        <a:rPr lang="de-DE" sz="2400" dirty="0" smtClean="0">
                          <a:latin typeface="Arial" panose="020B0604020202020204" pitchFamily="34" charset="0"/>
                          <a:cs typeface="Arial" panose="020B0604020202020204" pitchFamily="34" charset="0"/>
                        </a:rPr>
                        <a:t>Patient  stirbt</a:t>
                      </a:r>
                      <a:r>
                        <a:rPr lang="de-DE" sz="2400" baseline="0" dirty="0" smtClean="0">
                          <a:latin typeface="Arial" panose="020B0604020202020204" pitchFamily="34" charset="0"/>
                          <a:cs typeface="Arial" panose="020B0604020202020204" pitchFamily="34" charset="0"/>
                        </a:rPr>
                        <a:t> an Nahrungsverzicht </a:t>
                      </a:r>
                      <a:endParaRPr lang="de-DE" sz="2400" dirty="0">
                        <a:latin typeface="Arial" panose="020B0604020202020204" pitchFamily="34" charset="0"/>
                        <a:cs typeface="Arial" panose="020B0604020202020204" pitchFamily="34" charset="0"/>
                      </a:endParaRPr>
                    </a:p>
                  </a:txBody>
                  <a:tcPr/>
                </a:tc>
                <a:tc>
                  <a:txBody>
                    <a:bodyPr/>
                    <a:lstStyle/>
                    <a:p>
                      <a:r>
                        <a:rPr lang="de-DE" sz="2400" dirty="0" smtClean="0">
                          <a:latin typeface="Arial" panose="020B0604020202020204" pitchFamily="34" charset="0"/>
                          <a:cs typeface="Arial" panose="020B0604020202020204" pitchFamily="34" charset="0"/>
                        </a:rPr>
                        <a:t>Patient stirbt an Grunderkrankung  </a:t>
                      </a:r>
                      <a:endParaRPr lang="de-DE"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4" name="Rechteck 3"/>
          <p:cNvSpPr/>
          <p:nvPr/>
        </p:nvSpPr>
        <p:spPr>
          <a:xfrm>
            <a:off x="1130968" y="728663"/>
            <a:ext cx="5366085" cy="264017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7785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de-DE" sz="2400" dirty="0" smtClean="0"/>
              <a:t>Pressemitteilung der DGP vom 17.2.2017 (s.a.  DÄBl. </a:t>
            </a:r>
            <a:r>
              <a:rPr lang="de-DE" sz="2400" dirty="0"/>
              <a:t>2017, A </a:t>
            </a:r>
            <a:r>
              <a:rPr lang="de-DE" sz="2400" dirty="0" smtClean="0"/>
              <a:t>302)</a:t>
            </a:r>
            <a:endParaRPr lang="de-DE" sz="2400" dirty="0"/>
          </a:p>
        </p:txBody>
      </p:sp>
      <p:sp>
        <p:nvSpPr>
          <p:cNvPr id="3" name="Rechteck 2"/>
          <p:cNvSpPr/>
          <p:nvPr/>
        </p:nvSpPr>
        <p:spPr>
          <a:xfrm>
            <a:off x="1308100" y="905135"/>
            <a:ext cx="10701762" cy="4129144"/>
          </a:xfrm>
          <a:prstGeom prst="rect">
            <a:avLst/>
          </a:prstGeom>
        </p:spPr>
        <p:txBody>
          <a:bodyPr wrap="square">
            <a:spAutoFit/>
          </a:bodyPr>
          <a:lstStyle/>
          <a:p>
            <a:pPr algn="just">
              <a:lnSpc>
                <a:spcPct val="107000"/>
              </a:lnSpc>
              <a:spcAft>
                <a:spcPts val="800"/>
              </a:spcAft>
            </a:pPr>
            <a:r>
              <a:rPr lang="de-DE" sz="2400" dirty="0" smtClean="0">
                <a:latin typeface="Calibri" panose="020F0502020204030204" pitchFamily="34" charset="0"/>
                <a:ea typeface="Calibri" panose="020F0502020204030204" pitchFamily="34" charset="0"/>
                <a:cs typeface="Times New Roman" panose="02020603050405020304" pitchFamily="18" charset="0"/>
              </a:rPr>
              <a:t>Dr</a:t>
            </a:r>
            <a:r>
              <a:rPr lang="de-DE" sz="2400" dirty="0">
                <a:latin typeface="Calibri" panose="020F0502020204030204" pitchFamily="34" charset="0"/>
                <a:ea typeface="Calibri" panose="020F0502020204030204" pitchFamily="34" charset="0"/>
                <a:cs typeface="Times New Roman" panose="02020603050405020304" pitchFamily="18" charset="0"/>
              </a:rPr>
              <a:t>. Oliver Tolmein, Rechtsanwalt, Sprecher der Sektion Rechtsberufe und Vorstandsmitglied der DGP, betont gemeinsam mit seinen Mitautoren</a:t>
            </a:r>
            <a:r>
              <a:rPr lang="de-DE" sz="2400" dirty="0" smtClean="0">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de-DE" sz="2400" dirty="0" smtClean="0">
                <a:latin typeface="Calibri" panose="020F0502020204030204" pitchFamily="34" charset="0"/>
                <a:ea typeface="Calibri" panose="020F0502020204030204" pitchFamily="34" charset="0"/>
                <a:cs typeface="Times New Roman" panose="02020603050405020304" pitchFamily="18" charset="0"/>
              </a:rPr>
              <a:t>„(…) Das </a:t>
            </a:r>
            <a:r>
              <a:rPr lang="de-DE" sz="2400" dirty="0">
                <a:latin typeface="Calibri" panose="020F0502020204030204" pitchFamily="34" charset="0"/>
                <a:ea typeface="Calibri" panose="020F0502020204030204" pitchFamily="34" charset="0"/>
                <a:cs typeface="Times New Roman" panose="02020603050405020304" pitchFamily="18" charset="0"/>
              </a:rPr>
              <a:t>sogenannte Sterbefasten (freiwilliger Verzicht auf Nahrung und Flüssigkeit) von Patienten medizinisch zu begleiten - und gegebenenfalls die erforderliche Basisversorgung zur Linderung von Durst- und Hungergefühlen zu leisten - ist ebenfalls keine strafbare Handlung. </a:t>
            </a:r>
            <a:r>
              <a:rPr lang="de-DE"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Die behandelnden Ärzte unterlassen hier eine vom Patienten oder der Patientin ausdrücklich abgelehnte medizinische Behandlung (Ernährung über Sonde oder durch Infusionslösungen). Es wird hier keine Beihilfe zum Suizid geleistet, sondern es werden insbesondere belastende Symptome gelindert.“</a:t>
            </a:r>
          </a:p>
        </p:txBody>
      </p:sp>
    </p:spTree>
    <p:extLst>
      <p:ext uri="{BB962C8B-B14F-4D97-AF65-F5344CB8AC3E}">
        <p14:creationId xmlns:p14="http://schemas.microsoft.com/office/powerpoint/2010/main" val="38537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p:nvPr/>
        </p:nvPicPr>
        <p:blipFill rotWithShape="1">
          <a:blip r:embed="rId2"/>
          <a:srcRect l="25148" t="29046" r="18954" b="35074"/>
          <a:stretch/>
        </p:blipFill>
        <p:spPr bwMode="auto">
          <a:xfrm>
            <a:off x="2843561" y="573089"/>
            <a:ext cx="8240751" cy="5024824"/>
          </a:xfrm>
          <a:prstGeom prst="rect">
            <a:avLst/>
          </a:prstGeom>
          <a:ln>
            <a:noFill/>
          </a:ln>
          <a:extLst>
            <a:ext uri="{53640926-AAD7-44D8-BBD7-CCE9431645EC}">
              <a14:shadowObscured xmlns:a14="http://schemas.microsoft.com/office/drawing/2010/main"/>
            </a:ext>
          </a:extLst>
        </p:spPr>
      </p:pic>
      <p:sp>
        <p:nvSpPr>
          <p:cNvPr id="2" name="Textplatzhalter 1"/>
          <p:cNvSpPr>
            <a:spLocks noGrp="1"/>
          </p:cNvSpPr>
          <p:nvPr>
            <p:ph type="body" sz="quarter" idx="15"/>
          </p:nvPr>
        </p:nvSpPr>
        <p:spPr/>
        <p:txBody>
          <a:bodyPr/>
          <a:lstStyle/>
          <a:p>
            <a:r>
              <a:rPr lang="de-DE" sz="2000" i="1" dirty="0"/>
              <a:t>Orbach</a:t>
            </a:r>
            <a:r>
              <a:rPr lang="de-DE" sz="2000" dirty="0"/>
              <a:t>: Befragung von 190 Staatsanwälten/innen u. Strafrichtern/innen aus </a:t>
            </a:r>
            <a:r>
              <a:rPr lang="de-DE" sz="2000" dirty="0" smtClean="0"/>
              <a:t>NRW</a:t>
            </a:r>
            <a:endParaRPr lang="de-DE" sz="2000" dirty="0"/>
          </a:p>
        </p:txBody>
      </p:sp>
    </p:spTree>
    <p:extLst>
      <p:ext uri="{BB962C8B-B14F-4D97-AF65-F5344CB8AC3E}">
        <p14:creationId xmlns:p14="http://schemas.microsoft.com/office/powerpoint/2010/main" val="2957442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p:nvPr/>
        </p:nvPicPr>
        <p:blipFill rotWithShape="1">
          <a:blip r:embed="rId2"/>
          <a:srcRect l="19430" t="28887" r="12987" b="20789"/>
          <a:stretch/>
        </p:blipFill>
        <p:spPr bwMode="auto">
          <a:xfrm>
            <a:off x="1851101" y="573088"/>
            <a:ext cx="8809463" cy="5508702"/>
          </a:xfrm>
          <a:prstGeom prst="rect">
            <a:avLst/>
          </a:prstGeom>
          <a:ln>
            <a:noFill/>
          </a:ln>
          <a:extLst>
            <a:ext uri="{53640926-AAD7-44D8-BBD7-CCE9431645EC}">
              <a14:shadowObscured xmlns:a14="http://schemas.microsoft.com/office/drawing/2010/main"/>
            </a:ext>
          </a:extLst>
        </p:spPr>
      </p:pic>
      <p:sp>
        <p:nvSpPr>
          <p:cNvPr id="2" name="Textplatzhalter 1"/>
          <p:cNvSpPr>
            <a:spLocks noGrp="1"/>
          </p:cNvSpPr>
          <p:nvPr>
            <p:ph type="body" sz="quarter" idx="15"/>
          </p:nvPr>
        </p:nvSpPr>
        <p:spPr/>
        <p:txBody>
          <a:bodyPr/>
          <a:lstStyle/>
          <a:p>
            <a:r>
              <a:rPr lang="de-DE" sz="2000" i="1" dirty="0"/>
              <a:t>Orbach</a:t>
            </a:r>
            <a:r>
              <a:rPr lang="de-DE" sz="2000" dirty="0"/>
              <a:t>: Befragung von 190 Staatsanwälten/innen u. Strafrichtern/innen aus </a:t>
            </a:r>
            <a:r>
              <a:rPr lang="de-DE" sz="2000" dirty="0" smtClean="0"/>
              <a:t>NRW</a:t>
            </a:r>
            <a:endParaRPr lang="de-DE" sz="2000" dirty="0"/>
          </a:p>
        </p:txBody>
      </p:sp>
    </p:spTree>
    <p:extLst>
      <p:ext uri="{BB962C8B-B14F-4D97-AF65-F5344CB8AC3E}">
        <p14:creationId xmlns:p14="http://schemas.microsoft.com/office/powerpoint/2010/main" val="1142997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4"/>
          <p:cNvSpPr txBox="1">
            <a:spLocks/>
          </p:cNvSpPr>
          <p:nvPr/>
        </p:nvSpPr>
        <p:spPr>
          <a:xfrm>
            <a:off x="957548" y="4901764"/>
            <a:ext cx="11451021" cy="43815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b="0"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de-DE" sz="3200" b="1" dirty="0" smtClean="0">
                <a:solidFill>
                  <a:schemeClr val="tx1"/>
                </a:solidFill>
                <a:latin typeface="Arial" panose="020B0604020202020204" pitchFamily="34" charset="0"/>
                <a:cs typeface="Arial" panose="020B0604020202020204" pitchFamily="34" charset="0"/>
              </a:rPr>
              <a:t>Wie wird das Bundesverfassungsgericht entscheiden?</a:t>
            </a:r>
            <a:endParaRPr lang="de-DE" sz="3200" b="1" dirty="0">
              <a:solidFill>
                <a:schemeClr val="tx1"/>
              </a:solidFill>
              <a:latin typeface="Arial" panose="020B0604020202020204" pitchFamily="34" charset="0"/>
              <a:cs typeface="Arial" panose="020B0604020202020204" pitchFamily="34" charset="0"/>
            </a:endParaRPr>
          </a:p>
        </p:txBody>
      </p:sp>
      <p:sp>
        <p:nvSpPr>
          <p:cNvPr id="8" name="Textplatzhalter 7"/>
          <p:cNvSpPr>
            <a:spLocks noGrp="1"/>
          </p:cNvSpPr>
          <p:nvPr>
            <p:ph type="body" sz="quarter" idx="19"/>
          </p:nvPr>
        </p:nvSpPr>
        <p:spPr/>
        <p:txBody>
          <a:bodyPr/>
          <a:lstStyle/>
          <a:p>
            <a:endParaRPr lang="de-DE"/>
          </a:p>
        </p:txBody>
      </p:sp>
      <p:grpSp>
        <p:nvGrpSpPr>
          <p:cNvPr id="6" name="Gruppieren 5"/>
          <p:cNvGrpSpPr/>
          <p:nvPr/>
        </p:nvGrpSpPr>
        <p:grpSpPr>
          <a:xfrm>
            <a:off x="3494722" y="728663"/>
            <a:ext cx="5821680" cy="3916918"/>
            <a:chOff x="3494722" y="154690"/>
            <a:chExt cx="5821680" cy="3916918"/>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4722" y="154690"/>
              <a:ext cx="5821680" cy="3547586"/>
            </a:xfrm>
            <a:prstGeom prst="rect">
              <a:avLst/>
            </a:prstGeom>
          </p:spPr>
        </p:pic>
        <p:sp>
          <p:nvSpPr>
            <p:cNvPr id="5" name="Textfeld 4"/>
            <p:cNvSpPr txBox="1"/>
            <p:nvPr/>
          </p:nvSpPr>
          <p:spPr>
            <a:xfrm>
              <a:off x="3494722" y="3702276"/>
              <a:ext cx="1815738" cy="369332"/>
            </a:xfrm>
            <a:prstGeom prst="rect">
              <a:avLst/>
            </a:prstGeom>
            <a:noFill/>
          </p:spPr>
          <p:txBody>
            <a:bodyPr wrap="square" rtlCol="0">
              <a:spAutoFit/>
            </a:bodyPr>
            <a:lstStyle/>
            <a:p>
              <a:r>
                <a:rPr lang="de-DE" dirty="0" smtClean="0"/>
                <a:t>John Braun</a:t>
              </a:r>
            </a:p>
          </p:txBody>
        </p:sp>
      </p:grpSp>
    </p:spTree>
    <p:extLst>
      <p:ext uri="{BB962C8B-B14F-4D97-AF65-F5344CB8AC3E}">
        <p14:creationId xmlns:p14="http://schemas.microsoft.com/office/powerpoint/2010/main" val="317606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1"/>
          <p:cNvSpPr>
            <a:spLocks noGrp="1"/>
          </p:cNvSpPr>
          <p:nvPr>
            <p:ph type="body" sz="quarter" idx="15"/>
          </p:nvPr>
        </p:nvSpPr>
        <p:spPr>
          <a:xfrm>
            <a:off x="619125" y="-7938"/>
            <a:ext cx="11572875" cy="581026"/>
          </a:xfrm>
        </p:spPr>
        <p:txBody>
          <a:bodyPr/>
          <a:lstStyle/>
          <a:p>
            <a:r>
              <a:rPr lang="de-DE" dirty="0" smtClean="0"/>
              <a:t>Verfassungskonforme Auslegung / anderweitige Kompensation?</a:t>
            </a:r>
            <a:endParaRPr lang="de-DE" dirty="0"/>
          </a:p>
        </p:txBody>
      </p:sp>
      <p:sp>
        <p:nvSpPr>
          <p:cNvPr id="2" name="Textfeld 1"/>
          <p:cNvSpPr txBox="1"/>
          <p:nvPr/>
        </p:nvSpPr>
        <p:spPr>
          <a:xfrm>
            <a:off x="1414463" y="725196"/>
            <a:ext cx="10504268" cy="6063198"/>
          </a:xfrm>
          <a:prstGeom prst="rect">
            <a:avLst/>
          </a:prstGeom>
          <a:noFill/>
        </p:spPr>
        <p:txBody>
          <a:bodyPr wrap="square" rtlCol="0">
            <a:spAutoFit/>
          </a:bodyPr>
          <a:lstStyle/>
          <a:p>
            <a:pPr marL="1339850" indent="-1339850" algn="just">
              <a:lnSpc>
                <a:spcPts val="3400"/>
              </a:lnSpc>
              <a:tabLst>
                <a:tab pos="1339850" algn="l"/>
              </a:tabLst>
            </a:pPr>
            <a:r>
              <a:rPr lang="de-DE" sz="2400" i="1" dirty="0">
                <a:latin typeface="Arial" panose="020B0604020202020204" pitchFamily="34" charset="0"/>
                <a:cs typeface="Arial" panose="020B0604020202020204" pitchFamily="34" charset="0"/>
              </a:rPr>
              <a:t>Kubiciel</a:t>
            </a:r>
            <a:r>
              <a:rPr lang="de-DE" sz="2400" dirty="0">
                <a:latin typeface="Arial" panose="020B0604020202020204" pitchFamily="34" charset="0"/>
                <a:cs typeface="Arial" panose="020B0604020202020204" pitchFamily="34" charset="0"/>
              </a:rPr>
              <a:t>:	Herausnahme solcher Fälle, in </a:t>
            </a:r>
            <a:r>
              <a:rPr lang="de-DE" sz="2400" dirty="0" smtClean="0">
                <a:latin typeface="Arial" panose="020B0604020202020204" pitchFamily="34" charset="0"/>
                <a:cs typeface="Arial" panose="020B0604020202020204" pitchFamily="34" charset="0"/>
              </a:rPr>
              <a:t>denen </a:t>
            </a:r>
            <a:r>
              <a:rPr lang="de-DE" sz="2400" i="1" dirty="0" smtClean="0">
                <a:latin typeface="Arial" panose="020B0604020202020204" pitchFamily="34" charset="0"/>
                <a:cs typeface="Arial" panose="020B0604020202020204" pitchFamily="34" charset="0"/>
              </a:rPr>
              <a:t>„keine </a:t>
            </a:r>
            <a:r>
              <a:rPr lang="de-DE" sz="2400" i="1" dirty="0">
                <a:latin typeface="Arial" panose="020B0604020202020204" pitchFamily="34" charset="0"/>
                <a:cs typeface="Arial" panose="020B0604020202020204" pitchFamily="34" charset="0"/>
              </a:rPr>
              <a:t>Gefahr einer voreilig-undurchdachten Lebensaufgabe“</a:t>
            </a:r>
            <a:r>
              <a:rPr lang="de-DE" sz="2400" dirty="0">
                <a:latin typeface="Arial" panose="020B0604020202020204" pitchFamily="34" charset="0"/>
                <a:cs typeface="Arial" panose="020B0604020202020204" pitchFamily="34" charset="0"/>
              </a:rPr>
              <a:t> </a:t>
            </a:r>
            <a:r>
              <a:rPr lang="de-DE" sz="2400" dirty="0" smtClean="0">
                <a:latin typeface="Arial" panose="020B0604020202020204" pitchFamily="34" charset="0"/>
                <a:cs typeface="Arial" panose="020B0604020202020204" pitchFamily="34" charset="0"/>
              </a:rPr>
              <a:t>besteht, der </a:t>
            </a:r>
            <a:r>
              <a:rPr lang="de-DE" sz="2400" i="1" dirty="0">
                <a:latin typeface="Arial" panose="020B0604020202020204" pitchFamily="34" charset="0"/>
                <a:cs typeface="Arial" panose="020B0604020202020204" pitchFamily="34" charset="0"/>
              </a:rPr>
              <a:t>„Wunsch nach Beendigung der Lebensaufgabe objektiv nachvollziehbar“ </a:t>
            </a:r>
            <a:r>
              <a:rPr lang="de-DE" sz="2400" dirty="0" smtClean="0">
                <a:latin typeface="Arial" panose="020B0604020202020204" pitchFamily="34" charset="0"/>
                <a:cs typeface="Arial" panose="020B0604020202020204" pitchFamily="34" charset="0"/>
              </a:rPr>
              <a:t>ist, an der </a:t>
            </a:r>
            <a:r>
              <a:rPr lang="de-DE" sz="2400" i="1" dirty="0" smtClean="0">
                <a:latin typeface="Arial" panose="020B0604020202020204" pitchFamily="34" charset="0"/>
                <a:cs typeface="Arial" panose="020B0604020202020204" pitchFamily="34" charset="0"/>
              </a:rPr>
              <a:t>„</a:t>
            </a:r>
            <a:r>
              <a:rPr lang="de-DE" sz="2400" i="1" dirty="0">
                <a:latin typeface="Arial" panose="020B0604020202020204" pitchFamily="34" charset="0"/>
                <a:cs typeface="Arial" panose="020B0604020202020204" pitchFamily="34" charset="0"/>
              </a:rPr>
              <a:t>Reflektiertheit und Vollzugsreife des </a:t>
            </a:r>
            <a:r>
              <a:rPr lang="de-DE" sz="2400" i="1" dirty="0" smtClean="0">
                <a:latin typeface="Arial" panose="020B0604020202020204" pitchFamily="34" charset="0"/>
                <a:cs typeface="Arial" panose="020B0604020202020204" pitchFamily="34" charset="0"/>
              </a:rPr>
              <a:t>Selbsttötungswillens kein Zweifel</a:t>
            </a:r>
            <a:r>
              <a:rPr lang="de-DE" sz="2400" dirty="0" smtClean="0">
                <a:latin typeface="Arial" panose="020B0604020202020204" pitchFamily="34" charset="0"/>
                <a:cs typeface="Arial" panose="020B0604020202020204" pitchFamily="34" charset="0"/>
              </a:rPr>
              <a:t>“ bestehen kann.</a:t>
            </a:r>
          </a:p>
          <a:p>
            <a:pPr marL="1339850" indent="-1339850" algn="just">
              <a:lnSpc>
                <a:spcPts val="3400"/>
              </a:lnSpc>
              <a:tabLst>
                <a:tab pos="1339850" algn="l"/>
              </a:tabLst>
            </a:pPr>
            <a:r>
              <a:rPr lang="de-DE" sz="2400" dirty="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(ZIS 2016, 396, 402)</a:t>
            </a:r>
          </a:p>
          <a:p>
            <a:pPr marL="1339850" indent="-1339850">
              <a:lnSpc>
                <a:spcPts val="3400"/>
              </a:lnSpc>
              <a:tabLst>
                <a:tab pos="1339850" algn="l"/>
              </a:tabLst>
            </a:pPr>
            <a:endParaRPr lang="de-DE" sz="2400" dirty="0">
              <a:latin typeface="Arial" panose="020B0604020202020204" pitchFamily="34" charset="0"/>
              <a:cs typeface="Arial" panose="020B0604020202020204" pitchFamily="34" charset="0"/>
            </a:endParaRPr>
          </a:p>
          <a:p>
            <a:pPr marL="1339850" indent="-1339850">
              <a:lnSpc>
                <a:spcPts val="3400"/>
              </a:lnSpc>
              <a:tabLst>
                <a:tab pos="1339850" algn="l"/>
              </a:tabLst>
            </a:pPr>
            <a:r>
              <a:rPr lang="de-DE" sz="2400" i="1" dirty="0" smtClean="0">
                <a:latin typeface="Arial" panose="020B0604020202020204" pitchFamily="34" charset="0"/>
                <a:cs typeface="Arial" panose="020B0604020202020204" pitchFamily="34" charset="0"/>
              </a:rPr>
              <a:t>Gaede</a:t>
            </a:r>
            <a:r>
              <a:rPr lang="de-DE" sz="2400" dirty="0" smtClean="0">
                <a:latin typeface="Arial" panose="020B0604020202020204" pitchFamily="34" charset="0"/>
                <a:cs typeface="Arial" panose="020B0604020202020204" pitchFamily="34" charset="0"/>
              </a:rPr>
              <a:t>:	Beschränkung von § 217 </a:t>
            </a:r>
            <a:r>
              <a:rPr lang="de-DE" sz="2400" dirty="0">
                <a:latin typeface="Arial" panose="020B0604020202020204" pitchFamily="34" charset="0"/>
                <a:cs typeface="Arial" panose="020B0604020202020204" pitchFamily="34" charset="0"/>
              </a:rPr>
              <a:t>auf </a:t>
            </a:r>
            <a:r>
              <a:rPr lang="de-DE" sz="2400" dirty="0" smtClean="0">
                <a:latin typeface="Arial" panose="020B0604020202020204" pitchFamily="34" charset="0"/>
                <a:cs typeface="Arial" panose="020B0604020202020204" pitchFamily="34" charset="0"/>
              </a:rPr>
              <a:t>Fälle, </a:t>
            </a:r>
            <a:r>
              <a:rPr lang="de-DE" sz="2400" dirty="0">
                <a:latin typeface="Arial" panose="020B0604020202020204" pitchFamily="34" charset="0"/>
                <a:cs typeface="Arial" panose="020B0604020202020204" pitchFamily="34" charset="0"/>
              </a:rPr>
              <a:t>in denen die „</a:t>
            </a:r>
            <a:r>
              <a:rPr lang="de-DE" sz="2400" i="1" dirty="0">
                <a:latin typeface="Arial" panose="020B0604020202020204" pitchFamily="34" charset="0"/>
                <a:cs typeface="Arial" panose="020B0604020202020204" pitchFamily="34" charset="0"/>
              </a:rPr>
              <a:t>wiederholte Suizidhilfe entweder die Hauptaufgabe der Tätigkeit darstellt oder auf eine Art und Weise geleistet wird, die sie nicht mehr nur als ultima ratio innerhalb der Patientenbeziehung ausweist.</a:t>
            </a:r>
            <a:r>
              <a:rPr lang="de-DE" sz="2400" dirty="0">
                <a:latin typeface="Arial" panose="020B0604020202020204" pitchFamily="34" charset="0"/>
                <a:cs typeface="Arial" panose="020B0604020202020204" pitchFamily="34" charset="0"/>
              </a:rPr>
              <a:t>“ </a:t>
            </a:r>
            <a:r>
              <a:rPr lang="de-DE" sz="2400" dirty="0" smtClean="0">
                <a:latin typeface="Arial" panose="020B0604020202020204" pitchFamily="34" charset="0"/>
                <a:cs typeface="Arial" panose="020B0604020202020204" pitchFamily="34" charset="0"/>
              </a:rPr>
              <a:t/>
            </a:r>
            <a:br>
              <a:rPr lang="de-DE" sz="2400" dirty="0" smtClean="0">
                <a:latin typeface="Arial" panose="020B0604020202020204" pitchFamily="34" charset="0"/>
                <a:cs typeface="Arial" panose="020B0604020202020204" pitchFamily="34" charset="0"/>
              </a:rPr>
            </a:br>
            <a:r>
              <a:rPr lang="de-DE" sz="1600" dirty="0" smtClean="0">
                <a:latin typeface="Arial" panose="020B0604020202020204" pitchFamily="34" charset="0"/>
                <a:cs typeface="Arial" panose="020B0604020202020204" pitchFamily="34" charset="0"/>
              </a:rPr>
              <a:t>(JuS 2016, 385, 390)</a:t>
            </a:r>
            <a:endParaRPr lang="de-DE" sz="1600" dirty="0">
              <a:latin typeface="Arial" panose="020B0604020202020204" pitchFamily="34" charset="0"/>
              <a:cs typeface="Arial" panose="020B0604020202020204" pitchFamily="34" charset="0"/>
            </a:endParaRPr>
          </a:p>
          <a:p>
            <a:pPr marL="1260475" indent="-1260475">
              <a:tabLst>
                <a:tab pos="1260475" algn="l"/>
              </a:tabLst>
            </a:pPr>
            <a:endParaRPr lang="de-DE" sz="2400" dirty="0" smtClean="0">
              <a:latin typeface="Arial" panose="020B0604020202020204" pitchFamily="34" charset="0"/>
              <a:cs typeface="Arial" panose="020B0604020202020204" pitchFamily="34" charset="0"/>
            </a:endParaRPr>
          </a:p>
          <a:p>
            <a:pPr marL="1260475" indent="-1260475">
              <a:tabLst>
                <a:tab pos="1260475" algn="l"/>
              </a:tabLst>
            </a:pP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279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92772" y="693664"/>
            <a:ext cx="10736318" cy="5416868"/>
          </a:xfrm>
          <a:prstGeom prst="rect">
            <a:avLst/>
          </a:prstGeom>
          <a:noFill/>
        </p:spPr>
        <p:txBody>
          <a:bodyPr wrap="square" rtlCol="0">
            <a:spAutoFit/>
          </a:bodyPr>
          <a:lstStyle/>
          <a:p>
            <a:pPr marL="2238375" indent="-2238375" algn="just">
              <a:tabLst>
                <a:tab pos="1260475" algn="l"/>
              </a:tabLst>
            </a:pPr>
            <a:r>
              <a:rPr lang="de-DE" sz="2400" i="1" dirty="0">
                <a:latin typeface="Arial" panose="020B0604020202020204" pitchFamily="34" charset="0"/>
                <a:cs typeface="Arial" panose="020B0604020202020204" pitchFamily="34" charset="0"/>
              </a:rPr>
              <a:t>Sensburg u.a</a:t>
            </a:r>
            <a:r>
              <a:rPr lang="de-DE" sz="2400" i="1" dirty="0" smtClean="0">
                <a:latin typeface="Arial" panose="020B0604020202020204" pitchFamily="34" charset="0"/>
                <a:cs typeface="Arial" panose="020B0604020202020204" pitchFamily="34" charset="0"/>
              </a:rPr>
              <a:t>.: „</a:t>
            </a:r>
            <a:r>
              <a:rPr lang="de-DE" sz="2400" dirty="0" smtClean="0">
                <a:latin typeface="Arial" panose="020B0604020202020204" pitchFamily="34" charset="0"/>
                <a:cs typeface="Arial" panose="020B0604020202020204" pitchFamily="34" charset="0"/>
              </a:rPr>
              <a:t>In den Bestimmungen </a:t>
            </a:r>
            <a:r>
              <a:rPr lang="de-DE" sz="2400" dirty="0">
                <a:latin typeface="Arial" panose="020B0604020202020204" pitchFamily="34" charset="0"/>
                <a:cs typeface="Arial" panose="020B0604020202020204" pitchFamily="34" charset="0"/>
              </a:rPr>
              <a:t>über die Grundlagen der Strafbarkeit (§§ 13 ff. StGB) und in weiteren Bestimmungen, wie </a:t>
            </a:r>
            <a:r>
              <a:rPr lang="de-DE" sz="2400" dirty="0" smtClean="0">
                <a:latin typeface="Arial" panose="020B0604020202020204" pitchFamily="34" charset="0"/>
                <a:cs typeface="Arial" panose="020B0604020202020204" pitchFamily="34" charset="0"/>
              </a:rPr>
              <a:t>etwa den </a:t>
            </a:r>
            <a:r>
              <a:rPr lang="de-DE" sz="2400" dirty="0">
                <a:latin typeface="Arial" panose="020B0604020202020204" pitchFamily="34" charset="0"/>
                <a:cs typeface="Arial" panose="020B0604020202020204" pitchFamily="34" charset="0"/>
              </a:rPr>
              <a:t>§§ 46 und 60 StGB, gibt das Strafgesetzbuch vor, dass eine Bestrafung nur schuldangemessen erfolgen </a:t>
            </a:r>
            <a:r>
              <a:rPr lang="de-DE" sz="2400" dirty="0" smtClean="0">
                <a:latin typeface="Arial" panose="020B0604020202020204" pitchFamily="34" charset="0"/>
                <a:cs typeface="Arial" panose="020B0604020202020204" pitchFamily="34" charset="0"/>
              </a:rPr>
              <a:t>darf. Darüber </a:t>
            </a:r>
            <a:r>
              <a:rPr lang="de-DE" sz="2400" dirty="0">
                <a:latin typeface="Arial" panose="020B0604020202020204" pitchFamily="34" charset="0"/>
                <a:cs typeface="Arial" panose="020B0604020202020204" pitchFamily="34" charset="0"/>
              </a:rPr>
              <a:t>hinaus ergeben sich aus der Strafprozessordnung eine ganze Reihe von </a:t>
            </a:r>
            <a:r>
              <a:rPr lang="de-DE" sz="2400" dirty="0" smtClean="0">
                <a:latin typeface="Arial" panose="020B0604020202020204" pitchFamily="34" charset="0"/>
                <a:cs typeface="Arial" panose="020B0604020202020204" pitchFamily="34" charset="0"/>
              </a:rPr>
              <a:t>Verfahrenseinstellungsmöglichkeiten in </a:t>
            </a:r>
            <a:r>
              <a:rPr lang="de-DE" sz="2400" dirty="0">
                <a:latin typeface="Arial" panose="020B0604020202020204" pitchFamily="34" charset="0"/>
                <a:cs typeface="Arial" panose="020B0604020202020204" pitchFamily="34" charset="0"/>
              </a:rPr>
              <a:t>Hinblick auf eine geringe Schuld (§§ 153 ff. StPO). </a:t>
            </a:r>
            <a:r>
              <a:rPr lang="de-DE" sz="2400" b="1" dirty="0">
                <a:latin typeface="Arial" panose="020B0604020202020204" pitchFamily="34" charset="0"/>
                <a:cs typeface="Arial" panose="020B0604020202020204" pitchFamily="34" charset="0"/>
              </a:rPr>
              <a:t>Die Rechtspraxis wendet diese Bestimmungen </a:t>
            </a:r>
            <a:r>
              <a:rPr lang="de-DE" sz="2400" b="1" dirty="0" smtClean="0">
                <a:latin typeface="Arial" panose="020B0604020202020204" pitchFamily="34" charset="0"/>
                <a:cs typeface="Arial" panose="020B0604020202020204" pitchFamily="34" charset="0"/>
              </a:rPr>
              <a:t>ganz allgemein </a:t>
            </a:r>
            <a:r>
              <a:rPr lang="de-DE" sz="2400" b="1" dirty="0">
                <a:latin typeface="Arial" panose="020B0604020202020204" pitchFamily="34" charset="0"/>
                <a:cs typeface="Arial" panose="020B0604020202020204" pitchFamily="34" charset="0"/>
              </a:rPr>
              <a:t>in befriedigender und im Ergebnis </a:t>
            </a:r>
            <a:r>
              <a:rPr lang="de-DE" sz="2400" b="1">
                <a:latin typeface="Arial" panose="020B0604020202020204" pitchFamily="34" charset="0"/>
                <a:cs typeface="Arial" panose="020B0604020202020204" pitchFamily="34" charset="0"/>
              </a:rPr>
              <a:t>deutlich </a:t>
            </a:r>
            <a:r>
              <a:rPr lang="de-DE" sz="2400" b="1" smtClean="0">
                <a:latin typeface="Arial" panose="020B0604020202020204" pitchFamily="34" charset="0"/>
                <a:cs typeface="Arial" panose="020B0604020202020204" pitchFamily="34" charset="0"/>
              </a:rPr>
              <a:t>strafrechtsbegrenzender </a:t>
            </a:r>
            <a:r>
              <a:rPr lang="de-DE" sz="2400" b="1" dirty="0">
                <a:latin typeface="Arial" panose="020B0604020202020204" pitchFamily="34" charset="0"/>
                <a:cs typeface="Arial" panose="020B0604020202020204" pitchFamily="34" charset="0"/>
              </a:rPr>
              <a:t>Weise an</a:t>
            </a:r>
            <a:r>
              <a:rPr lang="de-DE" sz="2400" b="1" dirty="0" smtClean="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(9)</a:t>
            </a:r>
            <a:r>
              <a:rPr lang="de-DE" sz="2400" dirty="0">
                <a:latin typeface="Arial" panose="020B0604020202020204" pitchFamily="34" charset="0"/>
                <a:cs typeface="Arial" panose="020B0604020202020204" pitchFamily="34" charset="0"/>
              </a:rPr>
              <a:t>	</a:t>
            </a:r>
          </a:p>
          <a:p>
            <a:pPr marL="2238375" indent="-2238375" algn="just">
              <a:spcBef>
                <a:spcPts val="1200"/>
              </a:spcBef>
            </a:pPr>
            <a:r>
              <a:rPr lang="de-DE" sz="2400" i="1" dirty="0" smtClean="0">
                <a:latin typeface="Arial" panose="020B0604020202020204" pitchFamily="34" charset="0"/>
                <a:cs typeface="Arial" panose="020B0604020202020204" pitchFamily="34" charset="0"/>
              </a:rPr>
              <a:t>Gärditz</a:t>
            </a:r>
            <a:r>
              <a:rPr lang="de-DE" sz="2400" dirty="0" smtClean="0">
                <a:latin typeface="Arial" panose="020B0604020202020204" pitchFamily="34" charset="0"/>
                <a:cs typeface="Arial" panose="020B0604020202020204" pitchFamily="34" charset="0"/>
              </a:rPr>
              <a:t>:	</a:t>
            </a:r>
            <a:r>
              <a:rPr lang="de-DE" sz="2400" dirty="0" smtClean="0"/>
              <a:t>„</a:t>
            </a:r>
            <a:r>
              <a:rPr lang="de-DE" sz="2400" dirty="0">
                <a:latin typeface="Arial" panose="020B0604020202020204" pitchFamily="34" charset="0"/>
                <a:cs typeface="Arial" panose="020B0604020202020204" pitchFamily="34" charset="0"/>
              </a:rPr>
              <a:t>Strafbefreiungsvorschriften oder </a:t>
            </a:r>
            <a:r>
              <a:rPr lang="de-DE" sz="2400" dirty="0" smtClean="0">
                <a:latin typeface="Arial" panose="020B0604020202020204" pitchFamily="34" charset="0"/>
                <a:cs typeface="Arial" panose="020B0604020202020204" pitchFamily="34" charset="0"/>
              </a:rPr>
              <a:t>verfahrensrechtliche Erle-digungsmöglichkeiten </a:t>
            </a:r>
            <a:r>
              <a:rPr lang="de-DE" sz="2400" dirty="0">
                <a:latin typeface="Arial" panose="020B0604020202020204" pitchFamily="34" charset="0"/>
                <a:cs typeface="Arial" panose="020B0604020202020204" pitchFamily="34" charset="0"/>
              </a:rPr>
              <a:t>(§§ 153 </a:t>
            </a:r>
            <a:r>
              <a:rPr lang="de-DE" sz="2400" dirty="0" smtClean="0">
                <a:latin typeface="Arial" panose="020B0604020202020204" pitchFamily="34" charset="0"/>
                <a:cs typeface="Arial" panose="020B0604020202020204" pitchFamily="34" charset="0"/>
              </a:rPr>
              <a:t>ff. StPO</a:t>
            </a:r>
            <a:r>
              <a:rPr lang="de-DE" sz="2400" dirty="0">
                <a:latin typeface="Arial" panose="020B0604020202020204" pitchFamily="34" charset="0"/>
                <a:cs typeface="Arial" panose="020B0604020202020204" pitchFamily="34" charset="0"/>
              </a:rPr>
              <a:t>) sind </a:t>
            </a:r>
            <a:r>
              <a:rPr lang="de-DE" sz="2400" dirty="0" smtClean="0">
                <a:latin typeface="Arial" panose="020B0604020202020204" pitchFamily="34" charset="0"/>
                <a:cs typeface="Arial" panose="020B0604020202020204" pitchFamily="34" charset="0"/>
              </a:rPr>
              <a:t>grundsätzlich ungeeignet</a:t>
            </a:r>
            <a:r>
              <a:rPr lang="de-DE" sz="2400" dirty="0">
                <a:latin typeface="Arial" panose="020B0604020202020204" pitchFamily="34" charset="0"/>
                <a:cs typeface="Arial" panose="020B0604020202020204" pitchFamily="34" charset="0"/>
              </a:rPr>
              <a:t>, eine verfassungswidrig zu weit geratene </a:t>
            </a:r>
            <a:r>
              <a:rPr lang="de-DE" sz="2400" dirty="0" smtClean="0">
                <a:latin typeface="Arial" panose="020B0604020202020204" pitchFamily="34" charset="0"/>
                <a:cs typeface="Arial" panose="020B0604020202020204" pitchFamily="34" charset="0"/>
              </a:rPr>
              <a:t>Vor-schrift </a:t>
            </a:r>
            <a:r>
              <a:rPr lang="de-DE" sz="2400" dirty="0">
                <a:latin typeface="Arial" panose="020B0604020202020204" pitchFamily="34" charset="0"/>
                <a:cs typeface="Arial" panose="020B0604020202020204" pitchFamily="34" charset="0"/>
              </a:rPr>
              <a:t>wieder normativ einzufangen</a:t>
            </a:r>
            <a:r>
              <a:rPr lang="de-DE" sz="2400" dirty="0" smtClean="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(Zfl 2016, 114, 115)</a:t>
            </a:r>
            <a:endParaRPr lang="de-DE" dirty="0">
              <a:latin typeface="Arial" panose="020B0604020202020204" pitchFamily="34" charset="0"/>
              <a:cs typeface="Arial" panose="020B0604020202020204" pitchFamily="34" charset="0"/>
            </a:endParaRPr>
          </a:p>
        </p:txBody>
      </p:sp>
      <p:sp>
        <p:nvSpPr>
          <p:cNvPr id="7" name="Textplatzhalter 1"/>
          <p:cNvSpPr>
            <a:spLocks noGrp="1"/>
          </p:cNvSpPr>
          <p:nvPr>
            <p:ph type="body" sz="quarter" idx="15"/>
          </p:nvPr>
        </p:nvSpPr>
        <p:spPr>
          <a:xfrm>
            <a:off x="619125" y="-7938"/>
            <a:ext cx="11572875" cy="581026"/>
          </a:xfrm>
        </p:spPr>
        <p:txBody>
          <a:bodyPr/>
          <a:lstStyle/>
          <a:p>
            <a:r>
              <a:rPr lang="de-DE" dirty="0" smtClean="0"/>
              <a:t>Verfassungskonforme Auslegung / anderweitige Kompensation?</a:t>
            </a:r>
            <a:endParaRPr lang="de-DE" dirty="0"/>
          </a:p>
        </p:txBody>
      </p:sp>
    </p:spTree>
    <p:extLst>
      <p:ext uri="{BB962C8B-B14F-4D97-AF65-F5344CB8AC3E}">
        <p14:creationId xmlns:p14="http://schemas.microsoft.com/office/powerpoint/2010/main" val="114955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1259623" y="4663801"/>
            <a:ext cx="3895492" cy="1077218"/>
          </a:xfrm>
          <a:prstGeom prst="rect">
            <a:avLst/>
          </a:prstGeom>
        </p:spPr>
        <p:txBody>
          <a:bodyPr wrap="square">
            <a:spAutoFit/>
          </a:bodyPr>
          <a:lstStyle/>
          <a:p>
            <a:r>
              <a:rPr lang="de-DE" sz="1600" b="1" dirty="0"/>
              <a:t>Prof. Dr. Torsten Verrel</a:t>
            </a:r>
          </a:p>
          <a:p>
            <a:r>
              <a:rPr lang="de-DE" sz="1600" dirty="0"/>
              <a:t>Kriminologisches Seminar</a:t>
            </a:r>
          </a:p>
          <a:p>
            <a:r>
              <a:rPr lang="de-DE" sz="1600" dirty="0"/>
              <a:t>Rechts- und Staatswissenschaftliche Fakultät</a:t>
            </a:r>
          </a:p>
          <a:p>
            <a:r>
              <a:rPr lang="de-DE" sz="1600" dirty="0"/>
              <a:t>der Universität Bonn</a:t>
            </a:r>
          </a:p>
        </p:txBody>
      </p:sp>
      <p:sp>
        <p:nvSpPr>
          <p:cNvPr id="2" name="Textfeld 1"/>
          <p:cNvSpPr txBox="1"/>
          <p:nvPr/>
        </p:nvSpPr>
        <p:spPr>
          <a:xfrm>
            <a:off x="1259623" y="2632676"/>
            <a:ext cx="7668632" cy="1200329"/>
          </a:xfrm>
          <a:prstGeom prst="rect">
            <a:avLst/>
          </a:prstGeom>
          <a:noFill/>
        </p:spPr>
        <p:txBody>
          <a:bodyPr wrap="square" rtlCol="0">
            <a:spAutoFit/>
          </a:bodyPr>
          <a:lstStyle/>
          <a:p>
            <a:r>
              <a:rPr lang="de-DE" sz="3600" b="1" dirty="0" smtClean="0"/>
              <a:t>§ 217 StGB</a:t>
            </a:r>
          </a:p>
          <a:p>
            <a:r>
              <a:rPr lang="de-DE" sz="3600" b="1" dirty="0" smtClean="0"/>
              <a:t>Kriminalisierung der Palliativmedizin?</a:t>
            </a:r>
            <a:endParaRPr lang="de-DE" sz="3600" b="1" dirty="0"/>
          </a:p>
        </p:txBody>
      </p:sp>
      <p:sp>
        <p:nvSpPr>
          <p:cNvPr id="4" name="Textfeld 3"/>
          <p:cNvSpPr txBox="1"/>
          <p:nvPr/>
        </p:nvSpPr>
        <p:spPr>
          <a:xfrm>
            <a:off x="1308100" y="1386281"/>
            <a:ext cx="7394466" cy="830997"/>
          </a:xfrm>
          <a:prstGeom prst="rect">
            <a:avLst/>
          </a:prstGeom>
          <a:noFill/>
        </p:spPr>
        <p:txBody>
          <a:bodyPr wrap="square" rtlCol="0">
            <a:spAutoFit/>
          </a:bodyPr>
          <a:lstStyle/>
          <a:p>
            <a:r>
              <a:rPr lang="de-DE" sz="2400" i="1" dirty="0" smtClean="0"/>
              <a:t>Kölner Symposium AG MedR</a:t>
            </a:r>
            <a:r>
              <a:rPr lang="de-DE" sz="2400" dirty="0" smtClean="0"/>
              <a:t> am 9. November 2019</a:t>
            </a:r>
          </a:p>
          <a:p>
            <a:r>
              <a:rPr lang="de-DE" sz="2400" dirty="0" smtClean="0"/>
              <a:t>- Juristische Entwicklung -</a:t>
            </a:r>
            <a:endParaRPr lang="de-DE" sz="2400" dirty="0"/>
          </a:p>
        </p:txBody>
      </p:sp>
      <p:sp>
        <p:nvSpPr>
          <p:cNvPr id="5" name="Textfeld 4"/>
          <p:cNvSpPr txBox="1"/>
          <p:nvPr/>
        </p:nvSpPr>
        <p:spPr>
          <a:xfrm rot="881304">
            <a:off x="869026" y="2524576"/>
            <a:ext cx="11098925" cy="1938992"/>
          </a:xfrm>
          <a:prstGeom prst="rect">
            <a:avLst/>
          </a:prstGeom>
          <a:solidFill>
            <a:schemeClr val="bg1">
              <a:lumMod val="85000"/>
            </a:schemeClr>
          </a:solidFill>
          <a:ln w="38100">
            <a:solidFill>
              <a:srgbClr val="2F5597"/>
            </a:solidFill>
          </a:ln>
        </p:spPr>
        <p:txBody>
          <a:bodyPr wrap="square" rtlCol="0">
            <a:spAutoFit/>
          </a:bodyPr>
          <a:lstStyle/>
          <a:p>
            <a:pPr>
              <a:tabLst>
                <a:tab pos="1528763" algn="l"/>
              </a:tabLst>
            </a:pPr>
            <a:r>
              <a:rPr lang="de-DE" sz="2400" b="1" dirty="0" smtClean="0">
                <a:latin typeface="Arial" panose="020B0604020202020204" pitchFamily="34" charset="0"/>
                <a:cs typeface="Arial" panose="020B0604020202020204" pitchFamily="34" charset="0"/>
              </a:rPr>
              <a:t>Literatur</a:t>
            </a:r>
            <a:r>
              <a:rPr lang="de-DE" sz="2400" dirty="0" smtClean="0">
                <a:latin typeface="Arial" panose="020B0604020202020204" pitchFamily="34" charset="0"/>
                <a:cs typeface="Arial" panose="020B0604020202020204" pitchFamily="34" charset="0"/>
              </a:rPr>
              <a:t>:	</a:t>
            </a:r>
            <a:r>
              <a:rPr lang="de-DE" sz="2400" i="1" dirty="0" smtClean="0">
                <a:latin typeface="Arial" panose="020B0604020202020204" pitchFamily="34" charset="0"/>
                <a:cs typeface="Arial" panose="020B0604020202020204" pitchFamily="34" charset="0"/>
              </a:rPr>
              <a:t>Duttge</a:t>
            </a:r>
            <a:r>
              <a:rPr lang="de-DE" sz="2400" dirty="0" smtClean="0">
                <a:latin typeface="Arial" panose="020B0604020202020204" pitchFamily="34" charset="0"/>
                <a:cs typeface="Arial" panose="020B0604020202020204" pitchFamily="34" charset="0"/>
              </a:rPr>
              <a:t>, NJW 2016, 120</a:t>
            </a:r>
          </a:p>
          <a:p>
            <a:pPr>
              <a:tabLst>
                <a:tab pos="1528763" algn="l"/>
              </a:tabLst>
            </a:pPr>
            <a:r>
              <a:rPr lang="de-DE" sz="2400" i="1" dirty="0">
                <a:latin typeface="Arial" panose="020B0604020202020204" pitchFamily="34" charset="0"/>
                <a:cs typeface="Arial" panose="020B0604020202020204" pitchFamily="34" charset="0"/>
              </a:rPr>
              <a:t>	</a:t>
            </a:r>
            <a:r>
              <a:rPr lang="de-DE" sz="2400" i="1" dirty="0" smtClean="0">
                <a:latin typeface="Arial" panose="020B0604020202020204" pitchFamily="34" charset="0"/>
                <a:cs typeface="Arial" panose="020B0604020202020204" pitchFamily="34" charset="0"/>
              </a:rPr>
              <a:t>Grünewald</a:t>
            </a:r>
            <a:r>
              <a:rPr lang="de-DE" sz="2400" dirty="0" smtClean="0">
                <a:latin typeface="Arial" panose="020B0604020202020204" pitchFamily="34" charset="0"/>
                <a:cs typeface="Arial" panose="020B0604020202020204" pitchFamily="34" charset="0"/>
              </a:rPr>
              <a:t>, JZ 2016, 939</a:t>
            </a:r>
          </a:p>
          <a:p>
            <a:pPr>
              <a:tabLst>
                <a:tab pos="1528763" algn="l"/>
              </a:tabLst>
            </a:pPr>
            <a:r>
              <a:rPr lang="de-DE" sz="2400" dirty="0">
                <a:latin typeface="Arial" panose="020B0604020202020204" pitchFamily="34" charset="0"/>
                <a:cs typeface="Arial" panose="020B0604020202020204" pitchFamily="34" charset="0"/>
              </a:rPr>
              <a:t>	</a:t>
            </a:r>
            <a:r>
              <a:rPr lang="de-DE" sz="2400" i="1" dirty="0" smtClean="0">
                <a:latin typeface="Arial" panose="020B0604020202020204" pitchFamily="34" charset="0"/>
                <a:cs typeface="Arial" panose="020B0604020202020204" pitchFamily="34" charset="0"/>
              </a:rPr>
              <a:t>Roxin</a:t>
            </a:r>
            <a:r>
              <a:rPr lang="de-DE" sz="2400" dirty="0" smtClean="0">
                <a:latin typeface="Arial" panose="020B0604020202020204" pitchFamily="34" charset="0"/>
                <a:cs typeface="Arial" panose="020B0604020202020204" pitchFamily="34" charset="0"/>
              </a:rPr>
              <a:t>, 2016, 185</a:t>
            </a:r>
            <a:br>
              <a:rPr lang="de-DE" sz="2400" dirty="0" smtClean="0">
                <a:latin typeface="Arial" panose="020B0604020202020204" pitchFamily="34" charset="0"/>
                <a:cs typeface="Arial" panose="020B0604020202020204" pitchFamily="34" charset="0"/>
              </a:rPr>
            </a:br>
            <a:r>
              <a:rPr lang="de-DE" sz="2400" dirty="0" smtClean="0">
                <a:latin typeface="Arial" panose="020B0604020202020204" pitchFamily="34" charset="0"/>
                <a:cs typeface="Arial" panose="020B0604020202020204" pitchFamily="34" charset="0"/>
              </a:rPr>
              <a:t>	</a:t>
            </a:r>
            <a:r>
              <a:rPr lang="de-DE" sz="2400" i="1" dirty="0" smtClean="0">
                <a:latin typeface="Arial" panose="020B0604020202020204" pitchFamily="34" charset="0"/>
                <a:cs typeface="Arial" panose="020B0604020202020204" pitchFamily="34" charset="0"/>
              </a:rPr>
              <a:t>Verrel</a:t>
            </a:r>
            <a:r>
              <a:rPr lang="de-DE" sz="2400" dirty="0" smtClean="0">
                <a:latin typeface="Arial" panose="020B0604020202020204" pitchFamily="34" charset="0"/>
                <a:cs typeface="Arial" panose="020B0604020202020204" pitchFamily="34" charset="0"/>
              </a:rPr>
              <a:t>, GuP 2016, 45-49; BtPrax 2015, </a:t>
            </a:r>
            <a:r>
              <a:rPr lang="de-DE" sz="2400" dirty="0" smtClean="0">
                <a:latin typeface="Arial" panose="020B0604020202020204" pitchFamily="34" charset="0"/>
                <a:cs typeface="Arial" panose="020B0604020202020204" pitchFamily="34" charset="0"/>
              </a:rPr>
              <a:t>173-176</a:t>
            </a:r>
          </a:p>
          <a:p>
            <a:pPr>
              <a:tabLst>
                <a:tab pos="1528763" algn="l"/>
              </a:tabLst>
            </a:pPr>
            <a:r>
              <a:rPr lang="de-DE" sz="2400" dirty="0">
                <a:latin typeface="Arial" panose="020B0604020202020204" pitchFamily="34" charset="0"/>
                <a:cs typeface="Arial" panose="020B0604020202020204" pitchFamily="34" charset="0"/>
              </a:rPr>
              <a:t>	</a:t>
            </a:r>
            <a:r>
              <a:rPr lang="de-DE" sz="2400" i="1" dirty="0" smtClean="0">
                <a:latin typeface="Arial" panose="020B0604020202020204" pitchFamily="34" charset="0"/>
                <a:cs typeface="Arial" panose="020B0604020202020204" pitchFamily="34" charset="0"/>
              </a:rPr>
              <a:t>Orbach</a:t>
            </a:r>
            <a:r>
              <a:rPr lang="de-DE" sz="2400" dirty="0" smtClean="0">
                <a:latin typeface="Arial" panose="020B0604020202020204" pitchFamily="34" charset="0"/>
                <a:cs typeface="Arial" panose="020B0604020202020204" pitchFamily="34" charset="0"/>
              </a:rPr>
              <a:t>, erscheint demnächst im </a:t>
            </a:r>
            <a:r>
              <a:rPr lang="de-DE" sz="2400" dirty="0" err="1" smtClean="0">
                <a:latin typeface="Arial" panose="020B0604020202020204" pitchFamily="34" charset="0"/>
                <a:cs typeface="Arial" panose="020B0604020202020204" pitchFamily="34" charset="0"/>
              </a:rPr>
              <a:t>LiT</a:t>
            </a:r>
            <a:r>
              <a:rPr lang="de-DE" sz="2400" dirty="0" smtClean="0">
                <a:latin typeface="Arial" panose="020B0604020202020204" pitchFamily="34" charset="0"/>
                <a:cs typeface="Arial" panose="020B0604020202020204" pitchFamily="34" charset="0"/>
              </a:rPr>
              <a:t>-Verlag</a:t>
            </a: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43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DE" dirty="0" smtClean="0"/>
              <a:t>wie kam es zu § 217 StGB?</a:t>
            </a:r>
            <a:endParaRPr lang="de-DE" dirty="0"/>
          </a:p>
        </p:txBody>
      </p:sp>
      <p:sp>
        <p:nvSpPr>
          <p:cNvPr id="3" name="Textplatzhalter 2"/>
          <p:cNvSpPr>
            <a:spLocks noGrp="1"/>
          </p:cNvSpPr>
          <p:nvPr>
            <p:ph type="body" sz="quarter" idx="15"/>
          </p:nvPr>
        </p:nvSpPr>
        <p:spPr/>
        <p:txBody>
          <a:bodyPr/>
          <a:lstStyle/>
          <a:p>
            <a:r>
              <a:rPr lang="de-DE" dirty="0" smtClean="0"/>
              <a:t>Normstruktur und Kritik</a:t>
            </a:r>
            <a:endParaRPr lang="de-DE" dirty="0"/>
          </a:p>
        </p:txBody>
      </p:sp>
      <p:sp>
        <p:nvSpPr>
          <p:cNvPr id="4" name="Textplatzhalter 3"/>
          <p:cNvSpPr>
            <a:spLocks noGrp="1"/>
          </p:cNvSpPr>
          <p:nvPr>
            <p:ph type="body" sz="quarter" idx="16"/>
          </p:nvPr>
        </p:nvSpPr>
        <p:spPr/>
        <p:txBody>
          <a:bodyPr/>
          <a:lstStyle/>
          <a:p>
            <a:r>
              <a:rPr lang="de-DE" dirty="0"/>
              <a:t>g</a:t>
            </a:r>
            <a:r>
              <a:rPr lang="de-DE" dirty="0" smtClean="0"/>
              <a:t>eschäftsmäßig vs. Einzel-/Konfliktfall </a:t>
            </a:r>
            <a:br>
              <a:rPr lang="de-DE" dirty="0" smtClean="0"/>
            </a:br>
            <a:endParaRPr lang="de-DE" dirty="0"/>
          </a:p>
        </p:txBody>
      </p:sp>
      <p:sp>
        <p:nvSpPr>
          <p:cNvPr id="6" name="Textplatzhalter 5"/>
          <p:cNvSpPr>
            <a:spLocks noGrp="1"/>
          </p:cNvSpPr>
          <p:nvPr>
            <p:ph type="body" sz="quarter" idx="19"/>
          </p:nvPr>
        </p:nvSpPr>
        <p:spPr/>
        <p:txBody>
          <a:bodyPr/>
          <a:lstStyle/>
          <a:p>
            <a:r>
              <a:rPr lang="de-DE" sz="2400" dirty="0" smtClean="0"/>
              <a:t>agenda</a:t>
            </a:r>
            <a:endParaRPr lang="de-DE" sz="2400" dirty="0"/>
          </a:p>
        </p:txBody>
      </p:sp>
      <p:sp>
        <p:nvSpPr>
          <p:cNvPr id="8" name="Textplatzhalter 2"/>
          <p:cNvSpPr>
            <a:spLocks noGrp="1"/>
          </p:cNvSpPr>
          <p:nvPr>
            <p:ph type="body" sz="quarter" idx="15"/>
          </p:nvPr>
        </p:nvSpPr>
        <p:spPr>
          <a:xfrm>
            <a:off x="2958071" y="4195089"/>
            <a:ext cx="9091613" cy="438150"/>
          </a:xfrm>
        </p:spPr>
        <p:txBody>
          <a:bodyPr/>
          <a:lstStyle/>
          <a:p>
            <a:r>
              <a:rPr lang="de-DE" dirty="0" smtClean="0"/>
              <a:t>Empirie: Ergebnisse </a:t>
            </a:r>
            <a:r>
              <a:rPr lang="de-DE" dirty="0"/>
              <a:t>einer Bonner </a:t>
            </a:r>
            <a:r>
              <a:rPr lang="de-DE" dirty="0" smtClean="0"/>
              <a:t>Befragungsstudie</a:t>
            </a:r>
            <a:endParaRPr lang="de-DE" dirty="0"/>
          </a:p>
        </p:txBody>
      </p:sp>
    </p:spTree>
    <p:extLst>
      <p:ext uri="{BB962C8B-B14F-4D97-AF65-F5344CB8AC3E}">
        <p14:creationId xmlns:p14="http://schemas.microsoft.com/office/powerpoint/2010/main" val="4070406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5"/>
          </p:nvPr>
        </p:nvSpPr>
        <p:spPr/>
        <p:txBody>
          <a:bodyPr/>
          <a:lstStyle/>
          <a:p>
            <a:endParaRPr lang="de-DE"/>
          </a:p>
        </p:txBody>
      </p:sp>
      <p:pic>
        <p:nvPicPr>
          <p:cNvPr id="3" name="Grafik 7"/>
          <p:cNvPicPr>
            <a:picLocks noChangeAspect="1" noChangeArrowheads="1"/>
          </p:cNvPicPr>
          <p:nvPr/>
        </p:nvPicPr>
        <p:blipFill>
          <a:blip r:embed="rId2">
            <a:extLst>
              <a:ext uri="{28A0092B-C50C-407E-A947-70E740481C1C}">
                <a14:useLocalDpi xmlns:a14="http://schemas.microsoft.com/office/drawing/2010/main" val="0"/>
              </a:ext>
            </a:extLst>
          </a:blip>
          <a:srcRect l="32068" t="14049" r="33221" b="15703"/>
          <a:stretch>
            <a:fillRect/>
          </a:stretch>
        </p:blipFill>
        <p:spPr bwMode="auto">
          <a:xfrm>
            <a:off x="2135857" y="766556"/>
            <a:ext cx="344805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pieren 4"/>
          <p:cNvGrpSpPr>
            <a:grpSpLocks/>
          </p:cNvGrpSpPr>
          <p:nvPr/>
        </p:nvGrpSpPr>
        <p:grpSpPr bwMode="auto">
          <a:xfrm>
            <a:off x="6405562" y="728663"/>
            <a:ext cx="5361322" cy="4813774"/>
            <a:chOff x="4499991" y="1124744"/>
            <a:chExt cx="4355977" cy="4815000"/>
          </a:xfrm>
        </p:grpSpPr>
        <p:sp>
          <p:nvSpPr>
            <p:cNvPr id="6" name="Textfeld 1"/>
            <p:cNvSpPr txBox="1">
              <a:spLocks noChangeArrowheads="1"/>
            </p:cNvSpPr>
            <p:nvPr/>
          </p:nvSpPr>
          <p:spPr bwMode="auto">
            <a:xfrm>
              <a:off x="4499992" y="1124744"/>
              <a:ext cx="4355976" cy="224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de-DE" altLang="de-DE" sz="2000" dirty="0"/>
                <a:t>S. 13: „Selbst bei exzellenter Palliativ-medizin wird es Menschen geben, die aus der Situation ihrer schweren Erkrankung heraus Suizid begehen möchten, diesen unter Umständen aber nicht selbst durchführen können oder wollen.“</a:t>
              </a:r>
            </a:p>
          </p:txBody>
        </p:sp>
        <p:sp>
          <p:nvSpPr>
            <p:cNvPr id="7" name="Textfeld 2"/>
            <p:cNvSpPr txBox="1">
              <a:spLocks noChangeArrowheads="1"/>
            </p:cNvSpPr>
            <p:nvPr/>
          </p:nvSpPr>
          <p:spPr bwMode="auto">
            <a:xfrm>
              <a:off x="4499991" y="3179453"/>
              <a:ext cx="4248597" cy="101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2000" dirty="0"/>
                <a:t>„Für Ärztinnen und Ärzte kann es im Umgang mit schwierigen Einzelfällen zu Dilemmasituationen kommen.“</a:t>
              </a:r>
            </a:p>
          </p:txBody>
        </p:sp>
        <p:sp>
          <p:nvSpPr>
            <p:cNvPr id="8" name="Textfeld 3"/>
            <p:cNvSpPr txBox="1">
              <a:spLocks noChangeArrowheads="1"/>
            </p:cNvSpPr>
            <p:nvPr/>
          </p:nvSpPr>
          <p:spPr bwMode="auto">
            <a:xfrm>
              <a:off x="4499991" y="4615968"/>
              <a:ext cx="4355977" cy="132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2000" dirty="0"/>
                <a:t>S. 5: „Jenseits </a:t>
              </a:r>
              <a:r>
                <a:rPr lang="de-DE" altLang="de-DE" dirty="0"/>
                <a:t>des</a:t>
              </a:r>
              <a:r>
                <a:rPr lang="de-DE" altLang="de-DE" sz="2000" dirty="0"/>
                <a:t> Erfordernisses, eine berufsrechtliche Klärung herbeizuführen, </a:t>
              </a:r>
              <a:r>
                <a:rPr lang="de-DE" altLang="de-DE" sz="2000" b="1" dirty="0">
                  <a:solidFill>
                    <a:srgbClr val="2F5597"/>
                  </a:solidFill>
                </a:rPr>
                <a:t>wird derzeit kein Neuregelungsbedarf gesehen, insbesondere nicht im Strafrecht</a:t>
              </a:r>
              <a:r>
                <a:rPr lang="de-DE" altLang="de-DE" sz="2000" dirty="0"/>
                <a:t>.“</a:t>
              </a:r>
            </a:p>
          </p:txBody>
        </p:sp>
      </p:grpSp>
      <p:sp>
        <p:nvSpPr>
          <p:cNvPr id="9" name="Textfeld 8"/>
          <p:cNvSpPr txBox="1"/>
          <p:nvPr/>
        </p:nvSpPr>
        <p:spPr>
          <a:xfrm>
            <a:off x="1043574" y="4434254"/>
            <a:ext cx="1362911" cy="523220"/>
          </a:xfrm>
          <a:prstGeom prst="rect">
            <a:avLst/>
          </a:prstGeom>
          <a:noFill/>
        </p:spPr>
        <p:txBody>
          <a:bodyPr wrap="square" rtlCol="0">
            <a:spAutoFit/>
          </a:bodyPr>
          <a:lstStyle/>
          <a:p>
            <a:r>
              <a:rPr lang="de-DE" sz="2800" b="1" dirty="0" smtClean="0"/>
              <a:t>2014</a:t>
            </a:r>
            <a:endParaRPr lang="de-DE" sz="2800" b="1" dirty="0"/>
          </a:p>
        </p:txBody>
      </p:sp>
    </p:spTree>
    <p:extLst>
      <p:ext uri="{BB962C8B-B14F-4D97-AF65-F5344CB8AC3E}">
        <p14:creationId xmlns:p14="http://schemas.microsoft.com/office/powerpoint/2010/main" val="4260491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noChangeArrowheads="1"/>
          </p:cNvPicPr>
          <p:nvPr/>
        </p:nvPicPr>
        <p:blipFill>
          <a:blip r:embed="rId2">
            <a:extLst>
              <a:ext uri="{28A0092B-C50C-407E-A947-70E740481C1C}">
                <a14:useLocalDpi xmlns:a14="http://schemas.microsoft.com/office/drawing/2010/main" val="0"/>
              </a:ext>
            </a:extLst>
          </a:blip>
          <a:srcRect l="11493" t="8847" r="12440" b="25224"/>
          <a:stretch>
            <a:fillRect/>
          </a:stretch>
        </p:blipFill>
        <p:spPr bwMode="auto">
          <a:xfrm>
            <a:off x="1526264" y="829024"/>
            <a:ext cx="9408578"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platzhalter 1"/>
          <p:cNvSpPr>
            <a:spLocks noGrp="1"/>
          </p:cNvSpPr>
          <p:nvPr>
            <p:ph type="body" sz="quarter" idx="15"/>
          </p:nvPr>
        </p:nvSpPr>
        <p:spPr/>
        <p:txBody>
          <a:bodyPr/>
          <a:lstStyle/>
          <a:p>
            <a:r>
              <a:rPr lang="de-DE" dirty="0" smtClean="0"/>
              <a:t>Was gab den Ausschlag für das Abstimmungsergebnis (</a:t>
            </a:r>
            <a:r>
              <a:rPr lang="de-DE" sz="2800" dirty="0" smtClean="0">
                <a:solidFill>
                  <a:srgbClr val="00B050"/>
                </a:solidFill>
              </a:rPr>
              <a:t>360</a:t>
            </a:r>
            <a:r>
              <a:rPr lang="de-DE" sz="2800" dirty="0" smtClean="0"/>
              <a:t>:</a:t>
            </a:r>
            <a:r>
              <a:rPr lang="de-DE" sz="2800" dirty="0" smtClean="0">
                <a:solidFill>
                  <a:srgbClr val="FF0000"/>
                </a:solidFill>
              </a:rPr>
              <a:t>233</a:t>
            </a:r>
            <a:r>
              <a:rPr lang="de-DE" sz="2800" dirty="0" smtClean="0"/>
              <a:t>:</a:t>
            </a:r>
            <a:r>
              <a:rPr lang="de-DE" sz="2800" dirty="0" smtClean="0">
                <a:solidFill>
                  <a:srgbClr val="2F5597"/>
                </a:solidFill>
              </a:rPr>
              <a:t>2</a:t>
            </a:r>
            <a:r>
              <a:rPr lang="de-DE" sz="2800" dirty="0" smtClean="0"/>
              <a:t>)</a:t>
            </a:r>
            <a:r>
              <a:rPr lang="de-DE" dirty="0" smtClean="0"/>
              <a:t>?  </a:t>
            </a:r>
            <a:endParaRPr lang="de-DE" dirty="0"/>
          </a:p>
        </p:txBody>
      </p:sp>
    </p:spTree>
    <p:extLst>
      <p:ext uri="{BB962C8B-B14F-4D97-AF65-F5344CB8AC3E}">
        <p14:creationId xmlns:p14="http://schemas.microsoft.com/office/powerpoint/2010/main" val="786064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283330" y="522436"/>
            <a:ext cx="11006040" cy="768800"/>
          </a:xfrm>
          <a:prstGeom prst="rect">
            <a:avLst/>
          </a:prstGeom>
        </p:spPr>
        <p:txBody>
          <a:bodyPr wrap="square">
            <a:spAutoFit/>
          </a:bodyPr>
          <a:lstStyle/>
          <a:p>
            <a:pPr marL="342900" lvl="2" indent="-342900">
              <a:lnSpc>
                <a:spcPts val="2800"/>
              </a:lnSpc>
              <a:buFont typeface="Arial" panose="020B0604020202020204" pitchFamily="34" charset="0"/>
              <a:buChar char="•"/>
            </a:pPr>
            <a:endParaRPr lang="de-DE" altLang="de-DE" sz="1600" b="1" dirty="0">
              <a:latin typeface="Times New Roman" panose="02020603050405020304" pitchFamily="18" charset="0"/>
              <a:cs typeface="Times New Roman" panose="02020603050405020304" pitchFamily="18" charset="0"/>
            </a:endParaRPr>
          </a:p>
          <a:p>
            <a:pPr marL="900113" lvl="2" indent="-273050">
              <a:lnSpc>
                <a:spcPts val="2800"/>
              </a:lnSpc>
              <a:buFont typeface="Wingdings" panose="05000000000000000000" pitchFamily="2" charset="2"/>
              <a:buChar char="§"/>
            </a:pPr>
            <a:endParaRPr lang="de-DE" altLang="de-DE" sz="1600" b="1" dirty="0">
              <a:latin typeface="Times New Roman" panose="02020603050405020304" pitchFamily="18" charset="0"/>
              <a:cs typeface="Times New Roman" panose="02020603050405020304" pitchFamily="18" charset="0"/>
            </a:endParaRPr>
          </a:p>
        </p:txBody>
      </p:sp>
      <p:sp>
        <p:nvSpPr>
          <p:cNvPr id="6" name="Rechteck 5"/>
          <p:cNvSpPr/>
          <p:nvPr/>
        </p:nvSpPr>
        <p:spPr>
          <a:xfrm>
            <a:off x="1283330" y="664518"/>
            <a:ext cx="10556570" cy="5539978"/>
          </a:xfrm>
          <a:prstGeom prst="rect">
            <a:avLst/>
          </a:prstGeom>
        </p:spPr>
        <p:txBody>
          <a:bodyPr wrap="square">
            <a:spAutoFit/>
          </a:bodyPr>
          <a:lstStyle/>
          <a:p>
            <a:r>
              <a:rPr lang="de-DE" sz="2400" b="1" dirty="0" smtClean="0">
                <a:latin typeface="Arial" panose="020B0604020202020204" pitchFamily="34" charset="0"/>
                <a:cs typeface="Arial" panose="020B0604020202020204" pitchFamily="34" charset="0"/>
              </a:rPr>
              <a:t>Kerstin Griese  </a:t>
            </a:r>
            <a:r>
              <a:rPr lang="de-DE" dirty="0" smtClean="0">
                <a:latin typeface="Arial" panose="020B0604020202020204" pitchFamily="34" charset="0"/>
                <a:cs typeface="Arial" panose="020B0604020202020204" pitchFamily="34" charset="0"/>
              </a:rPr>
              <a:t>(Plenarprotokoll 18/34, S. 13072)</a:t>
            </a:r>
            <a:r>
              <a:rPr lang="de-DE" sz="2400" dirty="0" smtClean="0">
                <a:latin typeface="Arial" panose="020B0604020202020204" pitchFamily="34" charset="0"/>
                <a:cs typeface="Arial" panose="020B0604020202020204" pitchFamily="34" charset="0"/>
              </a:rPr>
              <a:t>:</a:t>
            </a:r>
          </a:p>
          <a:p>
            <a:pPr algn="just">
              <a:lnSpc>
                <a:spcPts val="3600"/>
              </a:lnSpc>
            </a:pPr>
            <a:r>
              <a:rPr lang="de-DE" sz="2400" dirty="0" smtClean="0">
                <a:latin typeface="Arial" panose="020B0604020202020204" pitchFamily="34" charset="0"/>
                <a:cs typeface="Arial" panose="020B0604020202020204" pitchFamily="34" charset="0"/>
              </a:rPr>
              <a:t>„Unser </a:t>
            </a:r>
            <a:r>
              <a:rPr lang="de-DE" sz="2400" dirty="0">
                <a:latin typeface="Arial" panose="020B0604020202020204" pitchFamily="34" charset="0"/>
                <a:cs typeface="Arial" panose="020B0604020202020204" pitchFamily="34" charset="0"/>
              </a:rPr>
              <a:t>Gesetzentwurf ist ein </a:t>
            </a:r>
            <a:r>
              <a:rPr lang="de-DE" sz="2400" b="1" dirty="0">
                <a:latin typeface="Arial" panose="020B0604020202020204" pitchFamily="34" charset="0"/>
                <a:cs typeface="Arial" panose="020B0604020202020204" pitchFamily="34" charset="0"/>
              </a:rPr>
              <a:t>Weg der Mitte</a:t>
            </a:r>
            <a:r>
              <a:rPr lang="de-DE" sz="2400" dirty="0">
                <a:latin typeface="Arial" panose="020B0604020202020204" pitchFamily="34" charset="0"/>
                <a:cs typeface="Arial" panose="020B0604020202020204" pitchFamily="34" charset="0"/>
              </a:rPr>
              <a:t>, weil un­sere grundsätzliche Rechtsordnung so bleibt, wie sie ist. Ich betone: Der Suizid und auch die Beihilfe dazu blei­ben straffrei. Indirekte und passive Sterbehilfe bis hin zur palliativen Sedierung sind legal. </a:t>
            </a:r>
            <a:r>
              <a:rPr lang="de-DE" sz="2400" b="1" dirty="0">
                <a:latin typeface="Arial" panose="020B0604020202020204" pitchFamily="34" charset="0"/>
                <a:cs typeface="Arial" panose="020B0604020202020204" pitchFamily="34" charset="0"/>
              </a:rPr>
              <a:t>Ja, auch der </a:t>
            </a:r>
            <a:r>
              <a:rPr lang="de-DE" sz="2400" dirty="0">
                <a:latin typeface="Arial" panose="020B0604020202020204" pitchFamily="34" charset="0"/>
                <a:cs typeface="Arial" panose="020B0604020202020204" pitchFamily="34" charset="0"/>
              </a:rPr>
              <a:t>Fall, in dem ein </a:t>
            </a:r>
            <a:r>
              <a:rPr lang="de-DE" sz="2400" b="1" dirty="0">
                <a:latin typeface="Arial" panose="020B0604020202020204" pitchFamily="34" charset="0"/>
                <a:cs typeface="Arial" panose="020B0604020202020204" pitchFamily="34" charset="0"/>
              </a:rPr>
              <a:t>Arzt</a:t>
            </a:r>
            <a:r>
              <a:rPr lang="de-DE" sz="2400" dirty="0">
                <a:latin typeface="Arial" panose="020B0604020202020204" pitchFamily="34" charset="0"/>
                <a:cs typeface="Arial" panose="020B0604020202020204" pitchFamily="34" charset="0"/>
              </a:rPr>
              <a:t> in einem ethisch begründeten </a:t>
            </a:r>
            <a:r>
              <a:rPr lang="de-DE" sz="2400" b="1" dirty="0">
                <a:latin typeface="Arial" panose="020B0604020202020204" pitchFamily="34" charset="0"/>
                <a:cs typeface="Arial" panose="020B0604020202020204" pitchFamily="34" charset="0"/>
              </a:rPr>
              <a:t>Einzelfall</a:t>
            </a:r>
            <a:r>
              <a:rPr lang="de-DE" sz="2400" dirty="0">
                <a:latin typeface="Arial" panose="020B0604020202020204" pitchFamily="34" charset="0"/>
                <a:cs typeface="Arial" panose="020B0604020202020204" pitchFamily="34" charset="0"/>
              </a:rPr>
              <a:t> aufgrund einer Gewissensentscheidung dem Wunsch des Patienten nachkommt, ihm zu helfen, aus dem Leben zu scheiden, </a:t>
            </a:r>
            <a:r>
              <a:rPr lang="de-DE" sz="2400" b="1" dirty="0">
                <a:latin typeface="Arial" panose="020B0604020202020204" pitchFamily="34" charset="0"/>
                <a:cs typeface="Arial" panose="020B0604020202020204" pitchFamily="34" charset="0"/>
              </a:rPr>
              <a:t>bleibt straffrei</a:t>
            </a:r>
            <a:r>
              <a:rPr lang="de-DE" sz="2400" dirty="0">
                <a:latin typeface="Arial" panose="020B0604020202020204" pitchFamily="34" charset="0"/>
                <a:cs typeface="Arial" panose="020B0604020202020204" pitchFamily="34" charset="0"/>
              </a:rPr>
              <a:t>. </a:t>
            </a:r>
            <a:r>
              <a:rPr lang="de-DE" sz="2400" b="1" dirty="0">
                <a:solidFill>
                  <a:srgbClr val="2F5597"/>
                </a:solidFill>
                <a:latin typeface="Arial" panose="020B0604020202020204" pitchFamily="34" charset="0"/>
                <a:cs typeface="Arial" panose="020B0604020202020204" pitchFamily="34" charset="0"/>
              </a:rPr>
              <a:t>Das ist in unserem Gesetzent­wurf ganz klar geregelt.</a:t>
            </a:r>
            <a:r>
              <a:rPr lang="de-DE" sz="2400" dirty="0">
                <a:solidFill>
                  <a:srgbClr val="2F5597"/>
                </a:solidFill>
                <a:latin typeface="Arial" panose="020B0604020202020204" pitchFamily="34" charset="0"/>
                <a:cs typeface="Arial" panose="020B0604020202020204" pitchFamily="34" charset="0"/>
              </a:rPr>
              <a:t> </a:t>
            </a:r>
            <a:r>
              <a:rPr lang="de-DE" sz="2400" dirty="0">
                <a:latin typeface="Arial" panose="020B0604020202020204" pitchFamily="34" charset="0"/>
                <a:cs typeface="Arial" panose="020B0604020202020204" pitchFamily="34" charset="0"/>
              </a:rPr>
              <a:t>Ich zitiere daraus:</a:t>
            </a:r>
          </a:p>
          <a:p>
            <a:pPr algn="just">
              <a:lnSpc>
                <a:spcPts val="3600"/>
              </a:lnSpc>
            </a:pPr>
            <a:r>
              <a:rPr lang="de-DE" sz="2400" b="1" dirty="0" smtClean="0">
                <a:latin typeface="Arial" panose="020B0604020202020204" pitchFamily="34" charset="0"/>
                <a:cs typeface="Arial" panose="020B0604020202020204" pitchFamily="34" charset="0"/>
              </a:rPr>
              <a:t>‚Der </a:t>
            </a:r>
            <a:r>
              <a:rPr lang="de-DE" sz="2400" b="1" dirty="0">
                <a:latin typeface="Arial" panose="020B0604020202020204" pitchFamily="34" charset="0"/>
                <a:cs typeface="Arial" panose="020B0604020202020204" pitchFamily="34" charset="0"/>
              </a:rPr>
              <a:t>hier vorgelegte Entwurf kriminalisiert aus­drücklich nicht die Suizidhilfe, die im Einzelfall in einer schwierigen Konfliktsituation gewährt </a:t>
            </a:r>
            <a:r>
              <a:rPr lang="de-DE" sz="2400" b="1" dirty="0" smtClean="0">
                <a:latin typeface="Arial" panose="020B0604020202020204" pitchFamily="34" charset="0"/>
                <a:cs typeface="Arial" panose="020B0604020202020204" pitchFamily="34" charset="0"/>
              </a:rPr>
              <a:t>wird‘.“</a:t>
            </a:r>
            <a:endParaRPr lang="de-DE" sz="2400" b="1" dirty="0">
              <a:latin typeface="Arial" panose="020B0604020202020204" pitchFamily="34" charset="0"/>
              <a:cs typeface="Arial" panose="020B0604020202020204" pitchFamily="34" charset="0"/>
            </a:endParaRPr>
          </a:p>
        </p:txBody>
      </p:sp>
      <p:sp>
        <p:nvSpPr>
          <p:cNvPr id="9" name="Textplatzhalter 1"/>
          <p:cNvSpPr>
            <a:spLocks noGrp="1"/>
          </p:cNvSpPr>
          <p:nvPr>
            <p:ph type="body" sz="quarter" idx="15"/>
          </p:nvPr>
        </p:nvSpPr>
        <p:spPr/>
        <p:txBody>
          <a:bodyPr/>
          <a:lstStyle/>
          <a:p>
            <a:r>
              <a:rPr lang="de-DE" dirty="0" smtClean="0"/>
              <a:t>Was gab den Ausschlag für das Abstimmungsergebnis (</a:t>
            </a:r>
            <a:r>
              <a:rPr lang="de-DE" sz="2800" dirty="0" smtClean="0">
                <a:solidFill>
                  <a:srgbClr val="00B050"/>
                </a:solidFill>
              </a:rPr>
              <a:t>360</a:t>
            </a:r>
            <a:r>
              <a:rPr lang="de-DE" sz="2800" dirty="0" smtClean="0"/>
              <a:t>:</a:t>
            </a:r>
            <a:r>
              <a:rPr lang="de-DE" sz="2800" dirty="0" smtClean="0">
                <a:solidFill>
                  <a:srgbClr val="FF0000"/>
                </a:solidFill>
              </a:rPr>
              <a:t>233</a:t>
            </a:r>
            <a:r>
              <a:rPr lang="de-DE" sz="2800" dirty="0" smtClean="0"/>
              <a:t>:</a:t>
            </a:r>
            <a:r>
              <a:rPr lang="de-DE" sz="2800" dirty="0" smtClean="0">
                <a:solidFill>
                  <a:srgbClr val="2F5597"/>
                </a:solidFill>
              </a:rPr>
              <a:t>2</a:t>
            </a:r>
            <a:r>
              <a:rPr lang="de-DE" sz="2800" dirty="0" smtClean="0"/>
              <a:t>)</a:t>
            </a:r>
            <a:r>
              <a:rPr lang="de-DE" dirty="0" smtClean="0"/>
              <a:t>?  </a:t>
            </a:r>
            <a:endParaRPr lang="de-DE" dirty="0"/>
          </a:p>
        </p:txBody>
      </p:sp>
    </p:spTree>
    <p:extLst>
      <p:ext uri="{BB962C8B-B14F-4D97-AF65-F5344CB8AC3E}">
        <p14:creationId xmlns:p14="http://schemas.microsoft.com/office/powerpoint/2010/main" val="3992157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de-DE" dirty="0" smtClean="0"/>
              <a:t>„Weg der Mitte“?</a:t>
            </a:r>
            <a:endParaRPr lang="de-DE" dirty="0"/>
          </a:p>
        </p:txBody>
      </p:sp>
      <p:grpSp>
        <p:nvGrpSpPr>
          <p:cNvPr id="6" name="Gruppieren 5"/>
          <p:cNvGrpSpPr/>
          <p:nvPr/>
        </p:nvGrpSpPr>
        <p:grpSpPr>
          <a:xfrm>
            <a:off x="1297630" y="1002476"/>
            <a:ext cx="11192458" cy="4154984"/>
            <a:chOff x="1096912" y="1002476"/>
            <a:chExt cx="11192458" cy="4154984"/>
          </a:xfrm>
        </p:grpSpPr>
        <p:sp>
          <p:nvSpPr>
            <p:cNvPr id="3" name="Textfeld 4"/>
            <p:cNvSpPr txBox="1">
              <a:spLocks noChangeArrowheads="1"/>
            </p:cNvSpPr>
            <p:nvPr/>
          </p:nvSpPr>
          <p:spPr bwMode="auto">
            <a:xfrm>
              <a:off x="1910401" y="1002476"/>
              <a:ext cx="10378969"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74950" indent="-2232025" algn="l" eaLnBrk="0" hangingPunct="0">
                <a:spcBef>
                  <a:spcPct val="20000"/>
                </a:spcBef>
                <a:buChar char="•"/>
                <a:tabLst>
                  <a:tab pos="2774950" algn="l"/>
                </a:tabLst>
                <a:defRPr sz="3200">
                  <a:solidFill>
                    <a:schemeClr val="tx1"/>
                  </a:solidFill>
                  <a:latin typeface="Arial" charset="0"/>
                </a:defRPr>
              </a:lvl1pPr>
              <a:lvl2pPr marL="742950" indent="-285750" algn="l" eaLnBrk="0" hangingPunct="0">
                <a:spcBef>
                  <a:spcPct val="20000"/>
                </a:spcBef>
                <a:buChar char="–"/>
                <a:tabLst>
                  <a:tab pos="2774950" algn="l"/>
                </a:tabLst>
                <a:defRPr sz="2800">
                  <a:solidFill>
                    <a:schemeClr val="tx1"/>
                  </a:solidFill>
                  <a:latin typeface="Arial" charset="0"/>
                </a:defRPr>
              </a:lvl2pPr>
              <a:lvl3pPr marL="1143000" indent="-228600" algn="l" eaLnBrk="0" hangingPunct="0">
                <a:spcBef>
                  <a:spcPct val="20000"/>
                </a:spcBef>
                <a:buChar char="•"/>
                <a:tabLst>
                  <a:tab pos="2774950" algn="l"/>
                </a:tabLst>
                <a:defRPr sz="2400">
                  <a:solidFill>
                    <a:schemeClr val="tx1"/>
                  </a:solidFill>
                  <a:latin typeface="Arial" charset="0"/>
                </a:defRPr>
              </a:lvl3pPr>
              <a:lvl4pPr marL="1600200" indent="-228600" algn="l" eaLnBrk="0" hangingPunct="0">
                <a:spcBef>
                  <a:spcPct val="20000"/>
                </a:spcBef>
                <a:buChar char="–"/>
                <a:tabLst>
                  <a:tab pos="2774950" algn="l"/>
                </a:tabLst>
                <a:defRPr sz="2000">
                  <a:solidFill>
                    <a:schemeClr val="tx1"/>
                  </a:solidFill>
                  <a:latin typeface="Arial" charset="0"/>
                </a:defRPr>
              </a:lvl4pPr>
              <a:lvl5pPr marL="2057400" indent="-228600" algn="l" eaLnBrk="0" hangingPunct="0">
                <a:spcBef>
                  <a:spcPct val="20000"/>
                </a:spcBef>
                <a:buChar char="»"/>
                <a:tabLst>
                  <a:tab pos="2774950" algn="l"/>
                </a:tabLst>
                <a:defRPr sz="2000">
                  <a:solidFill>
                    <a:schemeClr val="tx1"/>
                  </a:solidFill>
                  <a:latin typeface="Arial" charset="0"/>
                </a:defRPr>
              </a:lvl5pPr>
              <a:lvl6pPr marL="2514600" indent="-228600" eaLnBrk="0" fontAlgn="base" hangingPunct="0">
                <a:spcBef>
                  <a:spcPct val="20000"/>
                </a:spcBef>
                <a:spcAft>
                  <a:spcPct val="0"/>
                </a:spcAft>
                <a:buChar char="»"/>
                <a:tabLst>
                  <a:tab pos="2774950" algn="l"/>
                </a:tabLst>
                <a:defRPr sz="2000">
                  <a:solidFill>
                    <a:schemeClr val="tx1"/>
                  </a:solidFill>
                  <a:latin typeface="Arial" charset="0"/>
                </a:defRPr>
              </a:lvl6pPr>
              <a:lvl7pPr marL="2971800" indent="-228600" eaLnBrk="0" fontAlgn="base" hangingPunct="0">
                <a:spcBef>
                  <a:spcPct val="20000"/>
                </a:spcBef>
                <a:spcAft>
                  <a:spcPct val="0"/>
                </a:spcAft>
                <a:buChar char="»"/>
                <a:tabLst>
                  <a:tab pos="2774950" algn="l"/>
                </a:tabLst>
                <a:defRPr sz="2000">
                  <a:solidFill>
                    <a:schemeClr val="tx1"/>
                  </a:solidFill>
                  <a:latin typeface="Arial" charset="0"/>
                </a:defRPr>
              </a:lvl7pPr>
              <a:lvl8pPr marL="3429000" indent="-228600" eaLnBrk="0" fontAlgn="base" hangingPunct="0">
                <a:spcBef>
                  <a:spcPct val="20000"/>
                </a:spcBef>
                <a:spcAft>
                  <a:spcPct val="0"/>
                </a:spcAft>
                <a:buChar char="»"/>
                <a:tabLst>
                  <a:tab pos="2774950" algn="l"/>
                </a:tabLst>
                <a:defRPr sz="2000">
                  <a:solidFill>
                    <a:schemeClr val="tx1"/>
                  </a:solidFill>
                  <a:latin typeface="Arial" charset="0"/>
                </a:defRPr>
              </a:lvl8pPr>
              <a:lvl9pPr marL="3886200" indent="-228600" eaLnBrk="0" fontAlgn="base" hangingPunct="0">
                <a:spcBef>
                  <a:spcPct val="20000"/>
                </a:spcBef>
                <a:spcAft>
                  <a:spcPct val="0"/>
                </a:spcAft>
                <a:buChar char="»"/>
                <a:tabLst>
                  <a:tab pos="2774950" algn="l"/>
                </a:tabLst>
                <a:defRPr sz="2000">
                  <a:solidFill>
                    <a:schemeClr val="tx1"/>
                  </a:solidFill>
                  <a:latin typeface="Arial" charset="0"/>
                </a:defRPr>
              </a:lvl9pPr>
            </a:lstStyle>
            <a:p>
              <a:pPr marL="2238375" indent="-2143125" eaLnBrk="1" hangingPunct="1">
                <a:lnSpc>
                  <a:spcPct val="150000"/>
                </a:lnSpc>
                <a:spcBef>
                  <a:spcPct val="0"/>
                </a:spcBef>
                <a:spcAft>
                  <a:spcPts val="1800"/>
                </a:spcAft>
                <a:buNone/>
                <a:tabLst>
                  <a:tab pos="2238375" algn="l"/>
                  <a:tab pos="10042525" algn="r"/>
                </a:tabLst>
              </a:pPr>
              <a:r>
                <a:rPr lang="de-DE" altLang="de-DE" sz="2400" i="1" dirty="0"/>
                <a:t>Sensburg u.a</a:t>
              </a:r>
              <a:r>
                <a:rPr lang="de-DE" altLang="de-DE" sz="2400" dirty="0" smtClean="0"/>
                <a:t>.:	Strafbarkeit </a:t>
              </a:r>
              <a:r>
                <a:rPr lang="de-DE" altLang="de-DE" sz="2400" dirty="0"/>
                <a:t>jeglicher </a:t>
              </a:r>
              <a:r>
                <a:rPr lang="de-DE" altLang="de-DE" sz="2400" dirty="0" smtClean="0"/>
                <a:t>Suizidbeihilfe</a:t>
              </a:r>
            </a:p>
            <a:p>
              <a:pPr marL="2238375" indent="-2143125" eaLnBrk="1" hangingPunct="1">
                <a:spcBef>
                  <a:spcPct val="0"/>
                </a:spcBef>
                <a:spcAft>
                  <a:spcPts val="1800"/>
                </a:spcAft>
                <a:buNone/>
                <a:tabLst>
                  <a:tab pos="2238375" algn="l"/>
                  <a:tab pos="10042525" algn="r"/>
                </a:tabLst>
              </a:pPr>
              <a:r>
                <a:rPr lang="de-DE" altLang="de-DE" sz="2400" i="1" dirty="0" smtClean="0"/>
                <a:t>Brand u.a.: 	</a:t>
              </a:r>
              <a:r>
                <a:rPr lang="de-DE" altLang="de-DE" sz="2400" dirty="0" smtClean="0"/>
                <a:t>Strafbarkeit geschäftsmäßiger Suizidförderung</a:t>
              </a:r>
            </a:p>
            <a:p>
              <a:pPr marL="2238375" indent="-2143125" eaLnBrk="1" hangingPunct="1">
                <a:spcBef>
                  <a:spcPct val="0"/>
                </a:spcBef>
                <a:spcAft>
                  <a:spcPts val="1800"/>
                </a:spcAft>
                <a:buNone/>
                <a:tabLst>
                  <a:tab pos="2238375" algn="l"/>
                  <a:tab pos="10042525" algn="r"/>
                </a:tabLst>
              </a:pPr>
              <a:r>
                <a:rPr lang="de-DE" altLang="de-DE" sz="2400" i="1" dirty="0" smtClean="0"/>
                <a:t>Künast u.a.	</a:t>
              </a:r>
              <a:r>
                <a:rPr lang="de-DE" altLang="de-DE" sz="2400" dirty="0" smtClean="0"/>
                <a:t>Strafbarkeit gewerbsmäßiger Suizidbeihilfe, Zulässigkeit ärztlicher und organisierter Suizidbeihilfe unter im einzelnen geregelten materiellen und prozeduralen strafbewehrten(!) Voraussetzungen</a:t>
              </a:r>
            </a:p>
            <a:p>
              <a:pPr marL="2238375" indent="-2143125" eaLnBrk="1" hangingPunct="1">
                <a:spcBef>
                  <a:spcPct val="0"/>
                </a:spcBef>
                <a:spcAft>
                  <a:spcPts val="1800"/>
                </a:spcAft>
                <a:buNone/>
                <a:tabLst>
                  <a:tab pos="2238375" algn="l"/>
                  <a:tab pos="10042525" algn="r"/>
                </a:tabLst>
              </a:pPr>
              <a:r>
                <a:rPr lang="de-DE" altLang="de-DE" sz="2400" i="1" dirty="0" smtClean="0"/>
                <a:t>Hintze</a:t>
              </a:r>
              <a:r>
                <a:rPr lang="de-DE" altLang="de-DE" sz="2400" dirty="0" smtClean="0"/>
                <a:t> </a:t>
              </a:r>
              <a:r>
                <a:rPr lang="de-DE" altLang="de-DE" sz="2400" dirty="0"/>
                <a:t>u.a</a:t>
              </a:r>
              <a:r>
                <a:rPr lang="de-DE" altLang="de-DE" sz="2400" dirty="0" smtClean="0"/>
                <a:t>.:	zivilrechtliche </a:t>
              </a:r>
              <a:r>
                <a:rPr lang="de-DE" altLang="de-DE" sz="2400" dirty="0"/>
                <a:t>Absicherung ärztlicher </a:t>
              </a:r>
              <a:r>
                <a:rPr lang="de-DE" altLang="de-DE" sz="2400" dirty="0" smtClean="0"/>
                <a:t>Suizidbeihilfe</a:t>
              </a:r>
              <a:r>
                <a:rPr lang="de-DE" altLang="de-DE" sz="2400" dirty="0"/>
                <a:t> </a:t>
              </a:r>
              <a:endParaRPr lang="de-DE" altLang="de-DE" sz="2400" dirty="0" smtClean="0"/>
            </a:p>
            <a:p>
              <a:pPr marL="2238375" indent="-2143125" eaLnBrk="1" hangingPunct="1">
                <a:spcBef>
                  <a:spcPct val="0"/>
                </a:spcBef>
                <a:buNone/>
                <a:tabLst>
                  <a:tab pos="2238375" algn="l"/>
                  <a:tab pos="10042525" algn="r"/>
                </a:tabLst>
              </a:pPr>
              <a:r>
                <a:rPr lang="de-DE" altLang="de-DE" sz="2400" i="1" dirty="0" smtClean="0"/>
                <a:t>Keul</a:t>
              </a:r>
              <a:r>
                <a:rPr lang="de-DE" altLang="de-DE" sz="2400" dirty="0" smtClean="0"/>
                <a:t> u.a.: 	keine Änderung des Strafrechts</a:t>
              </a:r>
            </a:p>
          </p:txBody>
        </p:sp>
        <p:sp>
          <p:nvSpPr>
            <p:cNvPr id="4" name="Rechtwinkliges Dreieck 3"/>
            <p:cNvSpPr/>
            <p:nvPr/>
          </p:nvSpPr>
          <p:spPr>
            <a:xfrm rot="10800000">
              <a:off x="1096912" y="1243936"/>
              <a:ext cx="813489" cy="3866223"/>
            </a:xfrm>
            <a:prstGeom prst="rtTriangle">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2005578" y="1720624"/>
              <a:ext cx="8799968" cy="57942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Tree>
    <p:extLst>
      <p:ext uri="{BB962C8B-B14F-4D97-AF65-F5344CB8AC3E}">
        <p14:creationId xmlns:p14="http://schemas.microsoft.com/office/powerpoint/2010/main" val="186583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de-DE" dirty="0" smtClean="0"/>
              <a:t>„ausdrücklich geregelt/klargestellt“?</a:t>
            </a:r>
            <a:endParaRPr lang="de-DE" dirty="0"/>
          </a:p>
        </p:txBody>
      </p:sp>
      <p:sp>
        <p:nvSpPr>
          <p:cNvPr id="3" name="Rechteck 2"/>
          <p:cNvSpPr/>
          <p:nvPr/>
        </p:nvSpPr>
        <p:spPr>
          <a:xfrm>
            <a:off x="1308100" y="836341"/>
            <a:ext cx="10467587" cy="3477875"/>
          </a:xfrm>
          <a:prstGeom prst="rect">
            <a:avLst/>
          </a:prstGeom>
        </p:spPr>
        <p:txBody>
          <a:bodyPr wrap="square">
            <a:spAutoFit/>
          </a:bodyPr>
          <a:lstStyle/>
          <a:p>
            <a:pPr>
              <a:lnSpc>
                <a:spcPts val="3600"/>
              </a:lnSpc>
            </a:pPr>
            <a:r>
              <a:rPr lang="de-DE" sz="2800" dirty="0" smtClean="0">
                <a:cs typeface="Arial" panose="020B0604020202020204" pitchFamily="34" charset="0"/>
              </a:rPr>
              <a:t>„Der </a:t>
            </a:r>
            <a:r>
              <a:rPr lang="de-DE" sz="2800" dirty="0">
                <a:cs typeface="Arial" panose="020B0604020202020204" pitchFamily="34" charset="0"/>
              </a:rPr>
              <a:t>hier vorgelegte Entwurf kriminalisiert aus­drücklich nicht die Suizidhilfe, die im Einzelfall in einer schwierigen Konfliktsituation gewährt </a:t>
            </a:r>
            <a:r>
              <a:rPr lang="de-DE" sz="2800" dirty="0" smtClean="0">
                <a:cs typeface="Arial" panose="020B0604020202020204" pitchFamily="34" charset="0"/>
              </a:rPr>
              <a:t>wird.“ </a:t>
            </a:r>
            <a:r>
              <a:rPr lang="de-DE" sz="2000" dirty="0" smtClean="0">
                <a:cs typeface="Arial" panose="020B0604020202020204" pitchFamily="34" charset="0"/>
              </a:rPr>
              <a:t>(</a:t>
            </a:r>
            <a:r>
              <a:rPr lang="de-DE" sz="2000" i="1" dirty="0" smtClean="0">
                <a:cs typeface="Arial" panose="020B0604020202020204" pitchFamily="34" charset="0"/>
              </a:rPr>
              <a:t>Griese</a:t>
            </a:r>
            <a:r>
              <a:rPr lang="de-DE" sz="2000" dirty="0" smtClean="0">
                <a:cs typeface="Arial" panose="020B0604020202020204" pitchFamily="34" charset="0"/>
              </a:rPr>
              <a:t>, </a:t>
            </a:r>
            <a:r>
              <a:rPr lang="de-DE" sz="2000" dirty="0">
                <a:cs typeface="Arial" panose="020B0604020202020204" pitchFamily="34" charset="0"/>
              </a:rPr>
              <a:t>Plenarprotokoll 18/34, S. </a:t>
            </a:r>
            <a:r>
              <a:rPr lang="de-DE" sz="2000" dirty="0" smtClean="0">
                <a:cs typeface="Arial" panose="020B0604020202020204" pitchFamily="34" charset="0"/>
              </a:rPr>
              <a:t>13072)</a:t>
            </a:r>
          </a:p>
          <a:p>
            <a:pPr>
              <a:lnSpc>
                <a:spcPts val="3600"/>
              </a:lnSpc>
            </a:pPr>
            <a:endParaRPr lang="de-DE" sz="2000" dirty="0">
              <a:cs typeface="Arial" panose="020B0604020202020204" pitchFamily="34" charset="0"/>
            </a:endParaRPr>
          </a:p>
          <a:p>
            <a:pPr>
              <a:lnSpc>
                <a:spcPts val="3600"/>
              </a:lnSpc>
              <a:spcBef>
                <a:spcPts val="1200"/>
              </a:spcBef>
            </a:pPr>
            <a:r>
              <a:rPr lang="de-DE" sz="2800" dirty="0" smtClean="0">
                <a:ea typeface="Times New Roman" panose="02020603050405020304" pitchFamily="18" charset="0"/>
              </a:rPr>
              <a:t>„Der vorliegende Tatbestand stellt (…) </a:t>
            </a:r>
            <a:r>
              <a:rPr lang="de-DE" sz="2800" dirty="0" smtClean="0">
                <a:ea typeface="Times New Roman" panose="02020603050405020304" pitchFamily="18" charset="0"/>
              </a:rPr>
              <a:t>klar, dass </a:t>
            </a:r>
            <a:r>
              <a:rPr lang="de-DE" sz="2800" dirty="0">
                <a:ea typeface="Times New Roman" panose="02020603050405020304" pitchFamily="18" charset="0"/>
              </a:rPr>
              <a:t>im Einzelfall und aus altruistischen Motiven erfolgende Fälle von Hilfestellung bei der Selbsttötung nicht erfasst sind</a:t>
            </a:r>
            <a:r>
              <a:rPr lang="de-DE" sz="2800" dirty="0" smtClean="0">
                <a:ea typeface="Times New Roman" panose="02020603050405020304" pitchFamily="18" charset="0"/>
              </a:rPr>
              <a:t>.“ </a:t>
            </a:r>
            <a:r>
              <a:rPr lang="de-DE" sz="2000" dirty="0" smtClean="0">
                <a:ea typeface="Times New Roman" panose="02020603050405020304" pitchFamily="18" charset="0"/>
              </a:rPr>
              <a:t>(</a:t>
            </a:r>
            <a:r>
              <a:rPr lang="de-DE" sz="2000" dirty="0"/>
              <a:t>BT-Drs. 18/5373, S. 18 </a:t>
            </a:r>
            <a:r>
              <a:rPr lang="de-DE" sz="2000" dirty="0" smtClean="0"/>
              <a:t>)</a:t>
            </a:r>
            <a:r>
              <a:rPr lang="de-DE" sz="2000" dirty="0" smtClean="0">
                <a:ea typeface="Times New Roman" panose="02020603050405020304" pitchFamily="18" charset="0"/>
              </a:rPr>
              <a:t> </a:t>
            </a:r>
            <a:endParaRPr lang="de-DE" sz="2000" dirty="0"/>
          </a:p>
        </p:txBody>
      </p:sp>
    </p:spTree>
    <p:extLst>
      <p:ext uri="{BB962C8B-B14F-4D97-AF65-F5344CB8AC3E}">
        <p14:creationId xmlns:p14="http://schemas.microsoft.com/office/powerpoint/2010/main" val="1040839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5"/>
          </p:nvPr>
        </p:nvSpPr>
        <p:spPr/>
        <p:txBody>
          <a:bodyPr/>
          <a:lstStyle/>
          <a:p>
            <a:r>
              <a:rPr lang="de-DE" altLang="de-DE" sz="2400" dirty="0">
                <a:latin typeface="Arial" panose="020B0604020202020204" pitchFamily="34" charset="0"/>
                <a:cs typeface="Arial" panose="020B0604020202020204" pitchFamily="34" charset="0"/>
              </a:rPr>
              <a:t>§ 217 </a:t>
            </a:r>
            <a:r>
              <a:rPr lang="de-DE" altLang="de-DE" sz="2400" dirty="0" smtClean="0">
                <a:latin typeface="Arial" panose="020B0604020202020204" pitchFamily="34" charset="0"/>
                <a:cs typeface="Arial" panose="020B0604020202020204" pitchFamily="34" charset="0"/>
              </a:rPr>
              <a:t>StGB: Geschäftsmäßige </a:t>
            </a:r>
            <a:r>
              <a:rPr lang="de-DE" altLang="de-DE" sz="2400" dirty="0">
                <a:latin typeface="Arial" panose="020B0604020202020204" pitchFamily="34" charset="0"/>
                <a:cs typeface="Arial" panose="020B0604020202020204" pitchFamily="34" charset="0"/>
              </a:rPr>
              <a:t>Förderung der Selbsttötung</a:t>
            </a:r>
          </a:p>
        </p:txBody>
      </p:sp>
      <p:sp>
        <p:nvSpPr>
          <p:cNvPr id="6" name="Rechteck 5"/>
          <p:cNvSpPr/>
          <p:nvPr/>
        </p:nvSpPr>
        <p:spPr>
          <a:xfrm>
            <a:off x="1555750" y="960150"/>
            <a:ext cx="10079202" cy="4201150"/>
          </a:xfrm>
          <a:prstGeom prst="rect">
            <a:avLst/>
          </a:prstGeom>
        </p:spPr>
        <p:txBody>
          <a:bodyPr wrap="square">
            <a:spAutoFit/>
          </a:bodyPr>
          <a:lstStyle/>
          <a:p>
            <a:pPr>
              <a:lnSpc>
                <a:spcPct val="150000"/>
              </a:lnSpc>
              <a:spcBef>
                <a:spcPts val="1800"/>
              </a:spcBef>
            </a:pPr>
            <a:r>
              <a:rPr lang="de-DE" altLang="de-DE" sz="2400" dirty="0" smtClean="0">
                <a:latin typeface="Arial" panose="020B0604020202020204" pitchFamily="34" charset="0"/>
                <a:cs typeface="Arial" panose="020B0604020202020204" pitchFamily="34" charset="0"/>
              </a:rPr>
              <a:t>(</a:t>
            </a:r>
            <a:r>
              <a:rPr lang="de-DE" altLang="de-DE" sz="2400" dirty="0">
                <a:latin typeface="Arial" panose="020B0604020202020204" pitchFamily="34" charset="0"/>
                <a:cs typeface="Arial" panose="020B0604020202020204" pitchFamily="34" charset="0"/>
              </a:rPr>
              <a:t>1) Wer in der Absicht, die Selbsttötung eines anderen zu fördern, diesem hierzu geschäftsmäßig die Gelegenheit gewährt, verschafft oder vermittelt, wird mit Freiheitsstrafe bis zu drei Jahren oder mit Geldstrafe bestraft.</a:t>
            </a:r>
          </a:p>
          <a:p>
            <a:pPr>
              <a:lnSpc>
                <a:spcPct val="150000"/>
              </a:lnSpc>
              <a:spcBef>
                <a:spcPts val="1800"/>
              </a:spcBef>
            </a:pPr>
            <a:r>
              <a:rPr lang="de-DE" altLang="de-DE" sz="2400" dirty="0">
                <a:latin typeface="Arial" panose="020B0604020202020204" pitchFamily="34" charset="0"/>
                <a:cs typeface="Arial" panose="020B0604020202020204" pitchFamily="34" charset="0"/>
              </a:rPr>
              <a:t>(2) Als Teilnehmer bleibt straffrei, wer selbst nicht geschäftsmäßig handelt und entweder Angehöriger des in Absatz 1 genannten anderen ist oder diesem nahesteht.</a:t>
            </a: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934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1172</Words>
  <Application>Microsoft Office PowerPoint</Application>
  <PresentationFormat>Breitbild</PresentationFormat>
  <Paragraphs>137</Paragraphs>
  <Slides>29</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29</vt:i4>
      </vt:variant>
    </vt:vector>
  </HeadingPairs>
  <TitlesOfParts>
    <vt:vector size="34" baseType="lpstr">
      <vt:lpstr>Arial</vt:lpstr>
      <vt:lpstr>Calibri</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Alex</dc:creator>
  <cp:lastModifiedBy>Verrel</cp:lastModifiedBy>
  <cp:revision>558</cp:revision>
  <dcterms:created xsi:type="dcterms:W3CDTF">2016-11-10T15:20:21Z</dcterms:created>
  <dcterms:modified xsi:type="dcterms:W3CDTF">2019-11-09T11:02:09Z</dcterms:modified>
</cp:coreProperties>
</file>