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314" r:id="rId2"/>
    <p:sldId id="322" r:id="rId3"/>
    <p:sldId id="317" r:id="rId4"/>
    <p:sldId id="341" r:id="rId5"/>
    <p:sldId id="342" r:id="rId6"/>
    <p:sldId id="343" r:id="rId7"/>
    <p:sldId id="338" r:id="rId8"/>
    <p:sldId id="347" r:id="rId9"/>
    <p:sldId id="335" r:id="rId10"/>
    <p:sldId id="331" r:id="rId11"/>
    <p:sldId id="329" r:id="rId12"/>
    <p:sldId id="334" r:id="rId13"/>
    <p:sldId id="332" r:id="rId14"/>
    <p:sldId id="333" r:id="rId15"/>
    <p:sldId id="336" r:id="rId16"/>
    <p:sldId id="337" r:id="rId17"/>
    <p:sldId id="345" r:id="rId18"/>
    <p:sldId id="344" r:id="rId19"/>
    <p:sldId id="319" r:id="rId20"/>
    <p:sldId id="320" r:id="rId21"/>
    <p:sldId id="316" r:id="rId22"/>
    <p:sldId id="321" r:id="rId23"/>
    <p:sldId id="328" r:id="rId24"/>
    <p:sldId id="318" r:id="rId25"/>
    <p:sldId id="351" r:id="rId26"/>
    <p:sldId id="348" r:id="rId27"/>
    <p:sldId id="350" r:id="rId28"/>
    <p:sldId id="352" r:id="rId29"/>
    <p:sldId id="353" r:id="rId30"/>
    <p:sldId id="354" r:id="rId31"/>
    <p:sldId id="346" r:id="rId32"/>
    <p:sldId id="327" r:id="rId33"/>
  </p:sldIdLst>
  <p:sldSz cx="12192000" cy="6858000"/>
  <p:notesSz cx="9926638" cy="6797675"/>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71" userDrawn="1">
          <p15:clr>
            <a:srgbClr val="A4A3A4"/>
          </p15:clr>
        </p15:guide>
        <p15:guide id="2" pos="3392" userDrawn="1">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3F72"/>
    <a:srgbClr val="B6C5E0"/>
    <a:srgbClr val="008000"/>
    <a:srgbClr val="5073B5"/>
    <a:srgbClr val="89A1CD"/>
    <a:srgbClr val="50737B"/>
    <a:srgbClr val="4C82AA"/>
    <a:srgbClr val="000000"/>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8" autoAdjust="0"/>
    <p:restoredTop sz="72586" autoAdjust="0"/>
  </p:normalViewPr>
  <p:slideViewPr>
    <p:cSldViewPr snapToGrid="0" showGuides="1">
      <p:cViewPr varScale="1">
        <p:scale>
          <a:sx n="69" d="100"/>
          <a:sy n="69" d="100"/>
        </p:scale>
        <p:origin x="1267" y="62"/>
      </p:cViewPr>
      <p:guideLst>
        <p:guide orient="horz" pos="2171"/>
        <p:guide pos="3392"/>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p:scale>
          <a:sx n="91" d="100"/>
          <a:sy n="91" d="100"/>
        </p:scale>
        <p:origin x="3624" y="-60"/>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795051" y="253735"/>
            <a:ext cx="8336537" cy="169356"/>
          </a:xfrm>
          <a:prstGeom prst="rect">
            <a:avLst/>
          </a:prstGeom>
        </p:spPr>
        <p:txBody>
          <a:bodyPr vert="horz" wrap="square" lIns="0" tIns="0" rIns="0" bIns="0" rtlCol="0">
            <a:spAutoFit/>
          </a:bodyPr>
          <a:lstStyle>
            <a:lvl1pPr algn="l" fontAlgn="auto">
              <a:spcBef>
                <a:spcPts val="0"/>
              </a:spcBef>
              <a:spcAft>
                <a:spcPts val="0"/>
              </a:spcAft>
              <a:defRPr sz="1100">
                <a:latin typeface="Tahoma" pitchFamily="34" charset="0"/>
                <a:ea typeface="Tahoma" pitchFamily="34" charset="0"/>
                <a:cs typeface="Tahoma" pitchFamily="34" charset="0"/>
              </a:defRPr>
            </a:lvl1pPr>
          </a:lstStyle>
          <a:p>
            <a:pPr>
              <a:defRPr/>
            </a:pPr>
            <a:endParaRPr lang="de-AT"/>
          </a:p>
        </p:txBody>
      </p:sp>
      <p:sp>
        <p:nvSpPr>
          <p:cNvPr id="4" name="Fußzeilenplatzhalter 3"/>
          <p:cNvSpPr>
            <a:spLocks noGrp="1"/>
          </p:cNvSpPr>
          <p:nvPr>
            <p:ph type="ftr" sz="quarter" idx="2"/>
          </p:nvPr>
        </p:nvSpPr>
        <p:spPr>
          <a:xfrm>
            <a:off x="795051" y="6445505"/>
            <a:ext cx="2605744" cy="138564"/>
          </a:xfrm>
          <a:prstGeom prst="rect">
            <a:avLst/>
          </a:prstGeom>
        </p:spPr>
        <p:txBody>
          <a:bodyPr vert="horz" lIns="0" tIns="0" rIns="0" bIns="0" rtlCol="0" anchor="b">
            <a:spAutoFit/>
          </a:bodyPr>
          <a:lstStyle>
            <a:lvl1pPr algn="l" fontAlgn="auto">
              <a:spcBef>
                <a:spcPts val="0"/>
              </a:spcBef>
              <a:spcAft>
                <a:spcPts val="0"/>
              </a:spcAft>
              <a:defRPr sz="900">
                <a:solidFill>
                  <a:schemeClr val="bg1">
                    <a:lumMod val="65000"/>
                  </a:schemeClr>
                </a:solidFill>
                <a:latin typeface="Tahoma" pitchFamily="34" charset="0"/>
                <a:ea typeface="Tahoma" pitchFamily="34" charset="0"/>
                <a:cs typeface="Tahoma" pitchFamily="34" charset="0"/>
              </a:defRPr>
            </a:lvl1pPr>
          </a:lstStyle>
          <a:p>
            <a:pPr>
              <a:defRPr/>
            </a:pPr>
            <a:endParaRPr lang="de-AT" dirty="0"/>
          </a:p>
        </p:txBody>
      </p:sp>
      <p:sp>
        <p:nvSpPr>
          <p:cNvPr id="5" name="Foliennummernplatzhalter 4"/>
          <p:cNvSpPr>
            <a:spLocks noGrp="1"/>
          </p:cNvSpPr>
          <p:nvPr>
            <p:ph type="sldNum" sz="quarter" idx="3"/>
          </p:nvPr>
        </p:nvSpPr>
        <p:spPr>
          <a:xfrm>
            <a:off x="7569062" y="6383920"/>
            <a:ext cx="1562526" cy="200148"/>
          </a:xfrm>
          <a:prstGeom prst="rect">
            <a:avLst/>
          </a:prstGeom>
        </p:spPr>
        <p:txBody>
          <a:bodyPr vert="horz" lIns="0" tIns="0" rIns="0" bIns="0" rtlCol="0" anchor="b">
            <a:spAutoFit/>
          </a:bodyPr>
          <a:lstStyle>
            <a:lvl1pPr algn="r" fontAlgn="auto">
              <a:spcBef>
                <a:spcPts val="0"/>
              </a:spcBef>
              <a:spcAft>
                <a:spcPts val="0"/>
              </a:spcAft>
              <a:defRPr sz="1300">
                <a:latin typeface="Tahoma" pitchFamily="34" charset="0"/>
                <a:ea typeface="Tahoma" pitchFamily="34" charset="0"/>
                <a:cs typeface="Tahoma" pitchFamily="34" charset="0"/>
              </a:defRPr>
            </a:lvl1pPr>
          </a:lstStyle>
          <a:p>
            <a:pPr>
              <a:defRPr/>
            </a:pPr>
            <a:fld id="{94D88C95-B9A1-4277-B370-275842C24DE1}" type="slidenum">
              <a:rPr lang="de-AT"/>
              <a:pPr>
                <a:defRPr/>
              </a:pPr>
              <a:t>‹Nr.›</a:t>
            </a:fld>
            <a:endParaRPr lang="de-AT"/>
          </a:p>
        </p:txBody>
      </p:sp>
    </p:spTree>
    <p:extLst>
      <p:ext uri="{BB962C8B-B14F-4D97-AF65-F5344CB8AC3E}">
        <p14:creationId xmlns:p14="http://schemas.microsoft.com/office/powerpoint/2010/main" val="23960696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3536950" y="511175"/>
            <a:ext cx="2852738" cy="1604963"/>
          </a:xfrm>
          <a:prstGeom prst="rect">
            <a:avLst/>
          </a:prstGeom>
          <a:noFill/>
          <a:ln w="12700">
            <a:solidFill>
              <a:prstClr val="black"/>
            </a:solidFill>
          </a:ln>
        </p:spPr>
        <p:txBody>
          <a:bodyPr vert="horz" lIns="95564" tIns="47782" rIns="95564" bIns="47782" rtlCol="0" anchor="ctr"/>
          <a:lstStyle/>
          <a:p>
            <a:pPr lvl="0"/>
            <a:endParaRPr lang="de-AT" noProof="0"/>
          </a:p>
        </p:txBody>
      </p:sp>
      <p:sp>
        <p:nvSpPr>
          <p:cNvPr id="5" name="Notizenplatzhalter 4"/>
          <p:cNvSpPr>
            <a:spLocks noGrp="1"/>
          </p:cNvSpPr>
          <p:nvPr>
            <p:ph type="body" sz="quarter" idx="3"/>
          </p:nvPr>
        </p:nvSpPr>
        <p:spPr>
          <a:xfrm>
            <a:off x="795051" y="2275334"/>
            <a:ext cx="8336537" cy="1453384"/>
          </a:xfrm>
          <a:prstGeom prst="rect">
            <a:avLst/>
          </a:prstGeom>
        </p:spPr>
        <p:txBody>
          <a:bodyPr vert="horz" lIns="0" tIns="0" rIns="0" bIns="0" rtlCol="0">
            <a:sp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AT" noProof="0"/>
          </a:p>
        </p:txBody>
      </p:sp>
      <p:sp>
        <p:nvSpPr>
          <p:cNvPr id="8" name="Kopfzeilenplatzhalter 1"/>
          <p:cNvSpPr>
            <a:spLocks noGrp="1"/>
          </p:cNvSpPr>
          <p:nvPr>
            <p:ph type="hdr" sz="quarter"/>
          </p:nvPr>
        </p:nvSpPr>
        <p:spPr>
          <a:xfrm>
            <a:off x="795051" y="253735"/>
            <a:ext cx="8336537" cy="169356"/>
          </a:xfrm>
          <a:prstGeom prst="rect">
            <a:avLst/>
          </a:prstGeom>
        </p:spPr>
        <p:txBody>
          <a:bodyPr vert="horz" wrap="square" lIns="0" tIns="0" rIns="0" bIns="0" rtlCol="0">
            <a:spAutoFit/>
          </a:bodyPr>
          <a:lstStyle>
            <a:lvl1pPr algn="l" fontAlgn="auto">
              <a:spcBef>
                <a:spcPts val="0"/>
              </a:spcBef>
              <a:spcAft>
                <a:spcPts val="0"/>
              </a:spcAft>
              <a:defRPr sz="1100">
                <a:solidFill>
                  <a:schemeClr val="bg1">
                    <a:lumMod val="65000"/>
                  </a:schemeClr>
                </a:solidFill>
                <a:latin typeface="Tahoma" pitchFamily="34" charset="0"/>
                <a:ea typeface="Tahoma" pitchFamily="34" charset="0"/>
                <a:cs typeface="Tahoma" pitchFamily="34" charset="0"/>
              </a:defRPr>
            </a:lvl1pPr>
          </a:lstStyle>
          <a:p>
            <a:pPr>
              <a:defRPr/>
            </a:pPr>
            <a:endParaRPr lang="de-AT"/>
          </a:p>
        </p:txBody>
      </p:sp>
      <p:sp>
        <p:nvSpPr>
          <p:cNvPr id="9" name="Fußzeilenplatzhalter 3"/>
          <p:cNvSpPr>
            <a:spLocks noGrp="1"/>
          </p:cNvSpPr>
          <p:nvPr>
            <p:ph type="ftr" sz="quarter" idx="4"/>
          </p:nvPr>
        </p:nvSpPr>
        <p:spPr>
          <a:xfrm>
            <a:off x="795051" y="6445505"/>
            <a:ext cx="2605744" cy="138564"/>
          </a:xfrm>
          <a:prstGeom prst="rect">
            <a:avLst/>
          </a:prstGeom>
        </p:spPr>
        <p:txBody>
          <a:bodyPr vert="horz" lIns="0" tIns="0" rIns="0" bIns="0" rtlCol="0" anchor="b">
            <a:spAutoFit/>
          </a:bodyPr>
          <a:lstStyle>
            <a:lvl1pPr algn="l" fontAlgn="auto">
              <a:spcBef>
                <a:spcPts val="0"/>
              </a:spcBef>
              <a:spcAft>
                <a:spcPts val="0"/>
              </a:spcAft>
              <a:defRPr sz="900">
                <a:solidFill>
                  <a:schemeClr val="bg1">
                    <a:lumMod val="65000"/>
                  </a:schemeClr>
                </a:solidFill>
                <a:latin typeface="Tahoma" pitchFamily="34" charset="0"/>
                <a:ea typeface="Tahoma" pitchFamily="34" charset="0"/>
                <a:cs typeface="Tahoma" pitchFamily="34" charset="0"/>
              </a:defRPr>
            </a:lvl1pPr>
          </a:lstStyle>
          <a:p>
            <a:pPr>
              <a:defRPr/>
            </a:pPr>
            <a:endParaRPr lang="de-AT" dirty="0"/>
          </a:p>
        </p:txBody>
      </p:sp>
      <p:sp>
        <p:nvSpPr>
          <p:cNvPr id="10" name="Foliennummernplatzhalter 4"/>
          <p:cNvSpPr>
            <a:spLocks noGrp="1"/>
          </p:cNvSpPr>
          <p:nvPr>
            <p:ph type="sldNum" sz="quarter" idx="5"/>
          </p:nvPr>
        </p:nvSpPr>
        <p:spPr>
          <a:xfrm>
            <a:off x="7569062" y="6383920"/>
            <a:ext cx="1562526" cy="200148"/>
          </a:xfrm>
          <a:prstGeom prst="rect">
            <a:avLst/>
          </a:prstGeom>
        </p:spPr>
        <p:txBody>
          <a:bodyPr vert="horz" lIns="0" tIns="0" rIns="0" bIns="0" rtlCol="0" anchor="b">
            <a:spAutoFit/>
          </a:bodyPr>
          <a:lstStyle>
            <a:lvl1pPr algn="r" fontAlgn="auto">
              <a:spcBef>
                <a:spcPts val="0"/>
              </a:spcBef>
              <a:spcAft>
                <a:spcPts val="0"/>
              </a:spcAft>
              <a:defRPr sz="1300">
                <a:latin typeface="Tahoma" pitchFamily="34" charset="0"/>
                <a:ea typeface="Tahoma" pitchFamily="34" charset="0"/>
                <a:cs typeface="Tahoma" pitchFamily="34" charset="0"/>
              </a:defRPr>
            </a:lvl1pPr>
          </a:lstStyle>
          <a:p>
            <a:pPr>
              <a:defRPr/>
            </a:pPr>
            <a:fld id="{2BCE4FB5-31F3-423C-AAD1-06B31E937CAE}" type="slidenum">
              <a:rPr lang="de-AT"/>
              <a:pPr>
                <a:defRPr/>
              </a:pPr>
              <a:t>‹Nr.›</a:t>
            </a:fld>
            <a:endParaRPr lang="de-AT"/>
          </a:p>
        </p:txBody>
      </p:sp>
    </p:spTree>
    <p:extLst>
      <p:ext uri="{BB962C8B-B14F-4D97-AF65-F5344CB8AC3E}">
        <p14:creationId xmlns:p14="http://schemas.microsoft.com/office/powerpoint/2010/main" val="37361223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ts val="60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ts val="60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ts val="60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ts val="60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ts val="60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1</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4188984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10</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530125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11</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339865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12</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2481356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13</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1794055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14</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3260920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15</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2412852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16</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2939090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r>
              <a:rPr lang="de-DE" dirty="0" smtClean="0"/>
              <a:t>An Pat 3.000,-</a:t>
            </a:r>
            <a:endParaRPr lang="de-DE" dirty="0"/>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17</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2622702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18</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1964958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19</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415315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2</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4263251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20</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579080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r>
              <a:rPr lang="de-DE" sz="1200" b="0" i="0" u="none" strike="noStrike" kern="1200" dirty="0" smtClean="0">
                <a:solidFill>
                  <a:schemeClr val="tx1"/>
                </a:solidFill>
                <a:effectLst/>
                <a:latin typeface="Tahoma" pitchFamily="34" charset="0"/>
                <a:ea typeface="+mn-ea"/>
                <a:cs typeface="+mn-cs"/>
              </a:rPr>
              <a:t>6901454</a:t>
            </a:r>
            <a:endParaRPr lang="de-DE" dirty="0"/>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21</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3971815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r>
              <a:rPr lang="de-DE" dirty="0" smtClean="0"/>
              <a:t> </a:t>
            </a:r>
            <a:endParaRPr lang="de-DE" dirty="0"/>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22</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683522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23</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787631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r>
              <a:rPr lang="de-DE" dirty="0" smtClean="0"/>
              <a:t>Pat erhält 9.000,- / SVT</a:t>
            </a:r>
            <a:r>
              <a:rPr lang="de-DE" baseline="0" dirty="0" smtClean="0"/>
              <a:t> rd. 4.500,-</a:t>
            </a:r>
          </a:p>
          <a:p>
            <a:endParaRPr lang="de-DE" dirty="0" smtClean="0"/>
          </a:p>
          <a:p>
            <a:r>
              <a:rPr lang="de-DE" dirty="0" smtClean="0"/>
              <a:t>Noch weitere Fallbeispiele in Hülle</a:t>
            </a:r>
            <a:r>
              <a:rPr lang="de-DE" baseline="0" dirty="0" smtClean="0"/>
              <a:t> und Fülle vorhanden – keine Zeit heute (</a:t>
            </a:r>
            <a:r>
              <a:rPr lang="de-DE" sz="1200" dirty="0" smtClean="0"/>
              <a:t>Anamnese- und Aufklärungsbogen werden nebeneinander gelegt, Pat unterschreibt Anamnese und nimmt Aufklärungsbogen mit (6766308) </a:t>
            </a:r>
            <a:endParaRPr lang="de-DE" dirty="0"/>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24</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3811993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25</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3410579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r>
              <a:rPr lang="de-DE" sz="1200" dirty="0" smtClean="0"/>
              <a:t>6314314</a:t>
            </a:r>
            <a:endParaRPr lang="de-DE" dirty="0"/>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26</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80362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27</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3947615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28</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1641369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29</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132446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3</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1903025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30</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2551931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31</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3737778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r>
              <a:rPr lang="de-DE" dirty="0" smtClean="0"/>
              <a:t>34,9 % Urteile zu 22,9 % Vergleichen ( weitere </a:t>
            </a:r>
            <a:r>
              <a:rPr lang="de-DE" baseline="0" dirty="0" smtClean="0"/>
              <a:t>maßgebliche Positionen der Beendigungen sind Klage-Rücknahme (rd. 12 %) und Versäumnis (rd. 8%)</a:t>
            </a:r>
            <a:endParaRPr lang="de-DE" dirty="0"/>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32</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2242097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4</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2334754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5</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1579401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6</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678687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7</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2025442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8</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129758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36950" y="511175"/>
            <a:ext cx="2852738" cy="1604963"/>
          </a:xfrm>
        </p:spPr>
      </p:sp>
      <p:sp>
        <p:nvSpPr>
          <p:cNvPr id="3" name="Notizenplatzhalter 2"/>
          <p:cNvSpPr>
            <a:spLocks noGrp="1"/>
          </p:cNvSpPr>
          <p:nvPr>
            <p:ph type="body" idx="1"/>
          </p:nvPr>
        </p:nvSpPr>
        <p:spPr/>
        <p:txBody>
          <a:bodyPr>
            <a:normAutofit/>
          </a:bodyPr>
          <a:lstStyle/>
          <a:p>
            <a:r>
              <a:rPr lang="de-DE" sz="1200" dirty="0" smtClean="0"/>
              <a:t>7155863</a:t>
            </a:r>
            <a:endParaRPr lang="de-DE" dirty="0"/>
          </a:p>
        </p:txBody>
      </p:sp>
      <p:sp>
        <p:nvSpPr>
          <p:cNvPr id="4" name="Foliennummernplatzhalter 3"/>
          <p:cNvSpPr>
            <a:spLocks noGrp="1"/>
          </p:cNvSpPr>
          <p:nvPr>
            <p:ph type="sldNum" sz="quarter" idx="10"/>
          </p:nvPr>
        </p:nvSpPr>
        <p:spPr/>
        <p:txBody>
          <a:bodyPr/>
          <a:lstStyle/>
          <a:p>
            <a:pPr>
              <a:defRPr/>
            </a:pPr>
            <a:fld id="{2BCE4FB5-31F3-423C-AAD1-06B31E937CAE}" type="slidenum">
              <a:rPr lang="de-AT" smtClean="0"/>
              <a:pPr>
                <a:defRPr/>
              </a:pPr>
              <a:t>9</a:t>
            </a:fld>
            <a:endParaRPr lang="de-AT"/>
          </a:p>
        </p:txBody>
      </p:sp>
      <p:sp>
        <p:nvSpPr>
          <p:cNvPr id="5" name="Fußzeilenplatzhalter 4"/>
          <p:cNvSpPr>
            <a:spLocks noGrp="1"/>
          </p:cNvSpPr>
          <p:nvPr>
            <p:ph type="ftr" sz="quarter" idx="11"/>
          </p:nvPr>
        </p:nvSpPr>
        <p:spPr/>
        <p:txBody>
          <a:bodyPr/>
          <a:lstStyle/>
          <a:p>
            <a:pPr>
              <a:defRPr/>
            </a:pPr>
            <a:endParaRPr lang="de-AT" dirty="0"/>
          </a:p>
        </p:txBody>
      </p:sp>
    </p:spTree>
    <p:extLst>
      <p:ext uri="{BB962C8B-B14F-4D97-AF65-F5344CB8AC3E}">
        <p14:creationId xmlns:p14="http://schemas.microsoft.com/office/powerpoint/2010/main" val="3885763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6" name="Titel 5"/>
          <p:cNvSpPr>
            <a:spLocks noGrp="1"/>
          </p:cNvSpPr>
          <p:nvPr>
            <p:ph type="title" hasCustomPrompt="1"/>
          </p:nvPr>
        </p:nvSpPr>
        <p:spPr>
          <a:xfrm>
            <a:off x="480000" y="2314800"/>
            <a:ext cx="11232000" cy="553998"/>
          </a:xfrm>
        </p:spPr>
        <p:txBody>
          <a:bodyPr/>
          <a:lstStyle>
            <a:lvl1pPr algn="ctr">
              <a:defRPr sz="3600" b="1" baseline="0">
                <a:solidFill>
                  <a:srgbClr val="1E3F72"/>
                </a:solidFill>
              </a:defRPr>
            </a:lvl1pPr>
          </a:lstStyle>
          <a:p>
            <a:r>
              <a:rPr lang="de-DE" dirty="0" smtClean="0"/>
              <a:t>Titel Präsentation</a:t>
            </a:r>
            <a:endParaRPr lang="de-DE" dirty="0"/>
          </a:p>
        </p:txBody>
      </p:sp>
      <p:sp>
        <p:nvSpPr>
          <p:cNvPr id="17" name="Untertitel 2"/>
          <p:cNvSpPr>
            <a:spLocks noGrp="1"/>
          </p:cNvSpPr>
          <p:nvPr>
            <p:ph type="subTitle" idx="1" hasCustomPrompt="1"/>
          </p:nvPr>
        </p:nvSpPr>
        <p:spPr>
          <a:xfrm>
            <a:off x="480000" y="4212000"/>
            <a:ext cx="11232000" cy="1477328"/>
          </a:xfrm>
        </p:spPr>
        <p:txBody>
          <a:bodyPr/>
          <a:lstStyle>
            <a:lvl1pPr marL="0" indent="0" algn="ctr" fontAlgn="auto">
              <a:spcBef>
                <a:spcPts val="0"/>
              </a:spcBef>
              <a:spcAft>
                <a:spcPts val="0"/>
              </a:spcAft>
              <a:buNone/>
              <a:defRPr lang="de-AT" sz="3200" b="0" kern="1200" baseline="0">
                <a:solidFill>
                  <a:srgbClr val="1E3F7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fontAlgn="auto">
              <a:spcBef>
                <a:spcPts val="0"/>
              </a:spcBef>
              <a:spcAft>
                <a:spcPts val="0"/>
              </a:spcAft>
              <a:defRPr/>
            </a:pPr>
            <a:r>
              <a:rPr lang="de-AT" sz="3200" b="0" kern="1200" dirty="0" smtClean="0">
                <a:solidFill>
                  <a:srgbClr val="5073B5"/>
                </a:solidFill>
                <a:latin typeface="Arial" pitchFamily="34" charset="0"/>
                <a:ea typeface="+mj-ea"/>
                <a:cs typeface="Arial" pitchFamily="34" charset="0"/>
              </a:rPr>
              <a:t> Referent/Autor</a:t>
            </a:r>
            <a:br>
              <a:rPr lang="de-AT" sz="3200" b="0" kern="1200" dirty="0" smtClean="0">
                <a:solidFill>
                  <a:srgbClr val="5073B5"/>
                </a:solidFill>
                <a:latin typeface="Arial" pitchFamily="34" charset="0"/>
                <a:ea typeface="+mj-ea"/>
                <a:cs typeface="Arial" pitchFamily="34" charset="0"/>
              </a:rPr>
            </a:br>
            <a:r>
              <a:rPr lang="de-AT" sz="3200" b="0" kern="1200" dirty="0" smtClean="0">
                <a:solidFill>
                  <a:srgbClr val="5073B5"/>
                </a:solidFill>
                <a:latin typeface="Arial" pitchFamily="34" charset="0"/>
                <a:ea typeface="+mj-ea"/>
                <a:cs typeface="Arial" pitchFamily="34" charset="0"/>
              </a:rPr>
              <a:t>Name der Veranstaltung</a:t>
            </a:r>
            <a:br>
              <a:rPr lang="de-AT" sz="3200" b="0" kern="1200" dirty="0" smtClean="0">
                <a:solidFill>
                  <a:srgbClr val="5073B5"/>
                </a:solidFill>
                <a:latin typeface="Arial" pitchFamily="34" charset="0"/>
                <a:ea typeface="+mj-ea"/>
                <a:cs typeface="Arial" pitchFamily="34" charset="0"/>
              </a:rPr>
            </a:br>
            <a:r>
              <a:rPr lang="de-AT" sz="3200" b="0" kern="1200" dirty="0" smtClean="0">
                <a:solidFill>
                  <a:srgbClr val="5073B5"/>
                </a:solidFill>
                <a:latin typeface="Arial" pitchFamily="34" charset="0"/>
                <a:ea typeface="+mj-ea"/>
                <a:cs typeface="Arial" pitchFamily="34" charset="0"/>
              </a:rPr>
              <a:t>Ort, Datum</a:t>
            </a:r>
            <a:endParaRPr lang="de-DE" dirty="0"/>
          </a:p>
        </p:txBody>
      </p:sp>
      <p:sp>
        <p:nvSpPr>
          <p:cNvPr id="5" name="Textplatzhalter 4"/>
          <p:cNvSpPr>
            <a:spLocks noGrp="1"/>
          </p:cNvSpPr>
          <p:nvPr>
            <p:ph type="body" sz="quarter" idx="10" hasCustomPrompt="1"/>
          </p:nvPr>
        </p:nvSpPr>
        <p:spPr>
          <a:xfrm>
            <a:off x="480000" y="2952752"/>
            <a:ext cx="11232000" cy="492443"/>
          </a:xfrm>
        </p:spPr>
        <p:txBody>
          <a:bodyPr/>
          <a:lstStyle>
            <a:lvl1pPr algn="ctr">
              <a:buNone/>
              <a:defRPr sz="3200">
                <a:solidFill>
                  <a:srgbClr val="1E3F72"/>
                </a:solidFill>
              </a:defRPr>
            </a:lvl1pPr>
          </a:lstStyle>
          <a:p>
            <a:pPr lvl="0"/>
            <a:r>
              <a:rPr lang="de-DE" dirty="0" smtClean="0"/>
              <a:t>ggf. Untertitel</a:t>
            </a:r>
            <a:endParaRPr lang="de-DE" dirty="0"/>
          </a:p>
        </p:txBody>
      </p:sp>
    </p:spTree>
    <p:extLst>
      <p:ext uri="{BB962C8B-B14F-4D97-AF65-F5344CB8AC3E}">
        <p14:creationId xmlns:p14="http://schemas.microsoft.com/office/powerpoint/2010/main" val="77912830"/>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undfolie (Aufzähl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Arial" pitchFamily="34" charset="0"/>
                <a:cs typeface="Arial" pitchFamily="34" charset="0"/>
              </a:defRPr>
            </a:lvl1pPr>
          </a:lstStyle>
          <a:p>
            <a:r>
              <a:rPr lang="de-DE" dirty="0" smtClean="0"/>
              <a:t>Inhaltlich aussagekräftige Überschrift</a:t>
            </a:r>
            <a:endParaRPr lang="de-AT" dirty="0"/>
          </a:p>
        </p:txBody>
      </p:sp>
      <p:sp>
        <p:nvSpPr>
          <p:cNvPr id="9" name="Textplatzhalter 8"/>
          <p:cNvSpPr>
            <a:spLocks noGrp="1"/>
          </p:cNvSpPr>
          <p:nvPr>
            <p:ph type="body" sz="quarter" idx="10" hasCustomPrompt="1"/>
          </p:nvPr>
        </p:nvSpPr>
        <p:spPr>
          <a:xfrm>
            <a:off x="480000" y="1692000"/>
            <a:ext cx="11232000" cy="2154436"/>
          </a:xfrm>
        </p:spPr>
        <p:txBody>
          <a:bodyPr/>
          <a:lstStyle>
            <a:lvl1pPr marL="250825" indent="-250825" algn="l" rtl="0" eaLnBrk="0" fontAlgn="base" hangingPunct="0">
              <a:spcBef>
                <a:spcPct val="0"/>
              </a:spcBef>
              <a:spcAft>
                <a:spcPts val="600"/>
              </a:spcAft>
              <a:defRPr lang="de-DE" sz="2400" kern="1200" baseline="0" dirty="0" smtClean="0">
                <a:solidFill>
                  <a:schemeClr val="tx1"/>
                </a:solidFill>
                <a:latin typeface="Arial" pitchFamily="34" charset="0"/>
                <a:ea typeface="+mn-ea"/>
                <a:cs typeface="Arial" pitchFamily="34" charset="0"/>
              </a:defRPr>
            </a:lvl1pPr>
            <a:lvl2pPr marL="504000" indent="-215900" algn="l" rtl="0" eaLnBrk="0" fontAlgn="base" hangingPunct="0">
              <a:spcBef>
                <a:spcPct val="0"/>
              </a:spcBef>
              <a:spcAft>
                <a:spcPts val="600"/>
              </a:spcAft>
              <a:buClr>
                <a:srgbClr val="89A1CD"/>
              </a:buClr>
              <a:defRPr lang="de-DE" sz="2400" kern="1200" dirty="0" smtClean="0">
                <a:solidFill>
                  <a:schemeClr val="tx1"/>
                </a:solidFill>
                <a:latin typeface="Arial" pitchFamily="34" charset="0"/>
                <a:ea typeface="+mn-ea"/>
                <a:cs typeface="Arial" pitchFamily="34" charset="0"/>
              </a:defRPr>
            </a:lvl2pPr>
            <a:lvl3pPr marL="756000" indent="-215900" algn="l" rtl="0" eaLnBrk="0" fontAlgn="base" hangingPunct="0">
              <a:spcBef>
                <a:spcPct val="0"/>
              </a:spcBef>
              <a:spcAft>
                <a:spcPts val="600"/>
              </a:spcAft>
              <a:buClr>
                <a:schemeClr val="accent1"/>
              </a:buClr>
              <a:defRPr lang="de-DE" sz="2400" kern="1200" dirty="0" smtClean="0">
                <a:solidFill>
                  <a:schemeClr val="tx1"/>
                </a:solidFill>
                <a:latin typeface="Arial" pitchFamily="34" charset="0"/>
                <a:ea typeface="+mn-ea"/>
                <a:cs typeface="Arial" pitchFamily="34" charset="0"/>
              </a:defRPr>
            </a:lvl3pPr>
            <a:lvl4pPr marL="1008000" indent="-215900" algn="l" rtl="0" eaLnBrk="0" fontAlgn="base" hangingPunct="0">
              <a:spcBef>
                <a:spcPct val="0"/>
              </a:spcBef>
              <a:spcAft>
                <a:spcPts val="600"/>
              </a:spcAft>
              <a:defRPr lang="de-DE" sz="2400" kern="1200" dirty="0" smtClean="0">
                <a:solidFill>
                  <a:schemeClr val="tx1"/>
                </a:solidFill>
                <a:latin typeface="Arial" pitchFamily="34" charset="0"/>
                <a:ea typeface="+mn-ea"/>
                <a:cs typeface="Arial" pitchFamily="34" charset="0"/>
              </a:defRPr>
            </a:lvl4pPr>
            <a:lvl5pPr marL="1260000" indent="-215900" algn="l" rtl="0" eaLnBrk="0" fontAlgn="base" hangingPunct="0">
              <a:spcBef>
                <a:spcPct val="0"/>
              </a:spcBef>
              <a:spcAft>
                <a:spcPts val="600"/>
              </a:spcAft>
              <a:defRPr lang="de-AT" sz="2400" kern="1200" dirty="0" smtClean="0">
                <a:solidFill>
                  <a:schemeClr val="tx1"/>
                </a:solidFill>
                <a:latin typeface="Arial" pitchFamily="34" charset="0"/>
                <a:ea typeface="+mn-ea"/>
                <a:cs typeface="Arial" pitchFamily="34" charset="0"/>
              </a:defRPr>
            </a:lvl5pPr>
          </a:lstStyle>
          <a:p>
            <a:pPr lvl="0"/>
            <a:r>
              <a:rPr lang="de-DE" dirty="0" smtClean="0"/>
              <a:t>Aufzählung Ebene 1</a:t>
            </a:r>
          </a:p>
          <a:p>
            <a:pPr marL="431800" lvl="1" indent="-215900" algn="l" rtl="0" eaLnBrk="0" fontAlgn="base" hangingPunct="0">
              <a:spcBef>
                <a:spcPct val="0"/>
              </a:spcBef>
              <a:spcAft>
                <a:spcPts val="600"/>
              </a:spcAft>
              <a:buClr>
                <a:srgbClr val="89A1CD"/>
              </a:buClr>
              <a:buFont typeface="Wingdings" pitchFamily="2" charset="2"/>
              <a:buChar char="§"/>
            </a:pPr>
            <a:r>
              <a:rPr lang="de-DE" dirty="0" smtClean="0"/>
              <a:t>Aufzählung Ebene 2</a:t>
            </a:r>
          </a:p>
          <a:p>
            <a:pPr marL="647700" lvl="2" indent="-215900" algn="l" rtl="0" eaLnBrk="0" fontAlgn="base" hangingPunct="0">
              <a:spcBef>
                <a:spcPct val="0"/>
              </a:spcBef>
              <a:spcAft>
                <a:spcPts val="600"/>
              </a:spcAft>
              <a:buClr>
                <a:srgbClr val="B6C5E0"/>
              </a:buClr>
              <a:buFont typeface="Wingdings" pitchFamily="2" charset="2"/>
              <a:buChar char="§"/>
            </a:pPr>
            <a:r>
              <a:rPr lang="de-DE" dirty="0" smtClean="0"/>
              <a:t>Aufzählung Ebene 3</a:t>
            </a:r>
          </a:p>
          <a:p>
            <a:pPr marL="863600" lvl="3" indent="-215900" algn="l" rtl="0" eaLnBrk="0" fontAlgn="base" hangingPunct="0">
              <a:spcBef>
                <a:spcPct val="0"/>
              </a:spcBef>
              <a:spcAft>
                <a:spcPts val="600"/>
              </a:spcAft>
              <a:buClr>
                <a:srgbClr val="5073B5"/>
              </a:buClr>
              <a:buFont typeface="Tahoma" charset="0"/>
              <a:buChar char="▫"/>
            </a:pPr>
            <a:r>
              <a:rPr lang="de-DE" dirty="0" smtClean="0"/>
              <a:t>Aufzählung Ebene 4</a:t>
            </a:r>
          </a:p>
          <a:p>
            <a:pPr marL="1079500" lvl="4" indent="-215900" algn="l" rtl="0" eaLnBrk="0" fontAlgn="base" hangingPunct="0">
              <a:spcBef>
                <a:spcPct val="0"/>
              </a:spcBef>
              <a:spcAft>
                <a:spcPts val="600"/>
              </a:spcAft>
              <a:buClr>
                <a:srgbClr val="89A1CD"/>
              </a:buClr>
              <a:buFont typeface="Tahoma" charset="0"/>
              <a:buChar char="▫"/>
            </a:pPr>
            <a:r>
              <a:rPr lang="de-DE" dirty="0" smtClean="0"/>
              <a:t>Aufzählung Ebene 5</a:t>
            </a:r>
            <a:endParaRPr lang="de-AT" dirty="0" smtClean="0"/>
          </a:p>
        </p:txBody>
      </p:sp>
      <p:sp>
        <p:nvSpPr>
          <p:cNvPr id="4" name="Foliennummernplatzhalter 3"/>
          <p:cNvSpPr>
            <a:spLocks noGrp="1"/>
          </p:cNvSpPr>
          <p:nvPr>
            <p:ph type="sldNum" sz="quarter" idx="11"/>
          </p:nvPr>
        </p:nvSpPr>
        <p:spPr/>
        <p:txBody>
          <a:bodyPr/>
          <a:lstStyle/>
          <a:p>
            <a:pPr algn="l"/>
            <a:r>
              <a:rPr lang="de-DE" dirty="0" smtClean="0"/>
              <a:t>Seite </a:t>
            </a:r>
            <a:fld id="{B6E9D544-ED09-4823-BB17-0D21C0421ACC}" type="slidenum">
              <a:rPr lang="de-DE" smtClean="0"/>
              <a:pPr algn="l"/>
              <a:t>‹Nr.›</a:t>
            </a:fld>
            <a:endParaRPr lang="de-DE" dirty="0"/>
          </a:p>
        </p:txBody>
      </p:sp>
      <p:sp>
        <p:nvSpPr>
          <p:cNvPr id="5" name="Fußzeilenplatzhalter 4"/>
          <p:cNvSpPr>
            <a:spLocks noGrp="1"/>
          </p:cNvSpPr>
          <p:nvPr>
            <p:ph type="ftr" sz="quarter" idx="12"/>
          </p:nvPr>
        </p:nvSpPr>
        <p:spPr/>
        <p:txBody>
          <a:bodyPr/>
          <a:lstStyle/>
          <a:p>
            <a:r>
              <a:rPr lang="de-AT" smtClean="0">
                <a:latin typeface="Arial" pitchFamily="34" charset="0"/>
                <a:cs typeface="Arial" pitchFamily="34" charset="0"/>
              </a:rPr>
              <a:t>Titel der Präsentation | Max Mustermann, 7. März 2013</a:t>
            </a:r>
            <a:endParaRPr lang="de-DE" dirty="0"/>
          </a:p>
        </p:txBody>
      </p:sp>
    </p:spTree>
    <p:extLst>
      <p:ext uri="{BB962C8B-B14F-4D97-AF65-F5344CB8AC3E}">
        <p14:creationId xmlns:p14="http://schemas.microsoft.com/office/powerpoint/2010/main" val="11380590"/>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hne Aufzählungszeich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Arial" pitchFamily="34" charset="0"/>
                <a:cs typeface="Arial" pitchFamily="34" charset="0"/>
              </a:defRPr>
            </a:lvl1pPr>
          </a:lstStyle>
          <a:p>
            <a:r>
              <a:rPr lang="de-DE" dirty="0" smtClean="0"/>
              <a:t>Inhaltlich aussagekräftige Überschrift</a:t>
            </a:r>
            <a:endParaRPr lang="de-AT" dirty="0"/>
          </a:p>
        </p:txBody>
      </p:sp>
      <p:sp>
        <p:nvSpPr>
          <p:cNvPr id="9" name="Textplatzhalter 8"/>
          <p:cNvSpPr>
            <a:spLocks noGrp="1"/>
          </p:cNvSpPr>
          <p:nvPr>
            <p:ph type="body" sz="quarter" idx="10"/>
          </p:nvPr>
        </p:nvSpPr>
        <p:spPr>
          <a:xfrm>
            <a:off x="480000" y="1692000"/>
            <a:ext cx="11232000" cy="2154436"/>
          </a:xfrm>
        </p:spPr>
        <p:txBody>
          <a:bodyPr/>
          <a:lstStyle>
            <a:lvl1pPr marL="0" indent="0">
              <a:buNone/>
              <a:defRPr>
                <a:latin typeface="Arial" pitchFamily="34" charset="0"/>
                <a:cs typeface="Arial" pitchFamily="34" charset="0"/>
              </a:defRPr>
            </a:lvl1pPr>
            <a:lvl2pPr marL="216000" indent="0">
              <a:buNone/>
              <a:defRPr>
                <a:latin typeface="Arial" pitchFamily="34" charset="0"/>
                <a:cs typeface="Arial" pitchFamily="34" charset="0"/>
              </a:defRPr>
            </a:lvl2pPr>
            <a:lvl3pPr marL="432000" indent="0">
              <a:buNone/>
              <a:defRPr>
                <a:latin typeface="Arial" pitchFamily="34" charset="0"/>
                <a:cs typeface="Arial" pitchFamily="34" charset="0"/>
              </a:defRPr>
            </a:lvl3pPr>
            <a:lvl4pPr marL="648000" indent="0">
              <a:buNone/>
              <a:defRPr>
                <a:latin typeface="Arial" pitchFamily="34" charset="0"/>
                <a:cs typeface="Arial" pitchFamily="34" charset="0"/>
              </a:defRPr>
            </a:lvl4pPr>
            <a:lvl5pPr marL="864000" indent="0">
              <a:buNone/>
              <a:defRPr>
                <a:latin typeface="Arial" pitchFamily="34" charset="0"/>
                <a:cs typeface="Arial"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Foliennummernplatzhalter 3"/>
          <p:cNvSpPr>
            <a:spLocks noGrp="1"/>
          </p:cNvSpPr>
          <p:nvPr>
            <p:ph type="sldNum" sz="quarter" idx="11"/>
          </p:nvPr>
        </p:nvSpPr>
        <p:spPr/>
        <p:txBody>
          <a:bodyPr/>
          <a:lstStyle/>
          <a:p>
            <a:pPr algn="l"/>
            <a:r>
              <a:rPr lang="de-DE" dirty="0" smtClean="0"/>
              <a:t>Seite </a:t>
            </a:r>
            <a:fld id="{B6E9D544-ED09-4823-BB17-0D21C0421ACC}" type="slidenum">
              <a:rPr lang="de-DE" smtClean="0"/>
              <a:pPr algn="l"/>
              <a:t>‹Nr.›</a:t>
            </a:fld>
            <a:endParaRPr lang="de-DE" dirty="0"/>
          </a:p>
        </p:txBody>
      </p:sp>
      <p:sp>
        <p:nvSpPr>
          <p:cNvPr id="5" name="Fußzeilenplatzhalter 4"/>
          <p:cNvSpPr>
            <a:spLocks noGrp="1"/>
          </p:cNvSpPr>
          <p:nvPr>
            <p:ph type="ftr" sz="quarter" idx="12"/>
          </p:nvPr>
        </p:nvSpPr>
        <p:spPr/>
        <p:txBody>
          <a:bodyPr/>
          <a:lstStyle/>
          <a:p>
            <a:r>
              <a:rPr lang="de-AT" smtClean="0">
                <a:latin typeface="Arial" pitchFamily="34" charset="0"/>
                <a:cs typeface="Arial" pitchFamily="34" charset="0"/>
              </a:rPr>
              <a:t>Titel der Präsentation | Max Mustermann, 7. März 2013</a:t>
            </a:r>
            <a:endParaRPr lang="de-DE" dirty="0"/>
          </a:p>
        </p:txBody>
      </p:sp>
    </p:spTree>
    <p:extLst>
      <p:ext uri="{BB962C8B-B14F-4D97-AF65-F5344CB8AC3E}">
        <p14:creationId xmlns:p14="http://schemas.microsoft.com/office/powerpoint/2010/main" val="42974542"/>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Arial" pitchFamily="34" charset="0"/>
                <a:cs typeface="Arial" pitchFamily="34" charset="0"/>
              </a:defRPr>
            </a:lvl1pPr>
          </a:lstStyle>
          <a:p>
            <a:r>
              <a:rPr lang="de-DE" dirty="0" smtClean="0"/>
              <a:t>Inhaltlich aussagekräftige Überschrift</a:t>
            </a:r>
            <a:endParaRPr lang="de-AT" dirty="0"/>
          </a:p>
        </p:txBody>
      </p:sp>
      <p:sp>
        <p:nvSpPr>
          <p:cNvPr id="4" name="Foliennummernplatzhalter 3"/>
          <p:cNvSpPr>
            <a:spLocks noGrp="1"/>
          </p:cNvSpPr>
          <p:nvPr>
            <p:ph type="sldNum" sz="quarter" idx="11"/>
          </p:nvPr>
        </p:nvSpPr>
        <p:spPr/>
        <p:txBody>
          <a:bodyPr/>
          <a:lstStyle/>
          <a:p>
            <a:pPr algn="l"/>
            <a:r>
              <a:rPr lang="de-DE" dirty="0" smtClean="0"/>
              <a:t>Seite </a:t>
            </a:r>
            <a:fld id="{B6E9D544-ED09-4823-BB17-0D21C0421ACC}" type="slidenum">
              <a:rPr lang="de-DE" smtClean="0"/>
              <a:pPr algn="l"/>
              <a:t>‹Nr.›</a:t>
            </a:fld>
            <a:endParaRPr lang="de-DE" dirty="0"/>
          </a:p>
        </p:txBody>
      </p:sp>
      <p:sp>
        <p:nvSpPr>
          <p:cNvPr id="5" name="Fußzeilenplatzhalter 4"/>
          <p:cNvSpPr>
            <a:spLocks noGrp="1"/>
          </p:cNvSpPr>
          <p:nvPr>
            <p:ph type="ftr" sz="quarter" idx="12"/>
          </p:nvPr>
        </p:nvSpPr>
        <p:spPr/>
        <p:txBody>
          <a:bodyPr/>
          <a:lstStyle/>
          <a:p>
            <a:r>
              <a:rPr lang="de-AT" smtClean="0">
                <a:latin typeface="Arial" pitchFamily="34" charset="0"/>
                <a:cs typeface="Arial" pitchFamily="34" charset="0"/>
              </a:rPr>
              <a:t>Titel der Präsentation | Max Mustermann, 7. März 2013</a:t>
            </a:r>
            <a:endParaRPr lang="de-DE" dirty="0"/>
          </a:p>
        </p:txBody>
      </p:sp>
      <p:sp>
        <p:nvSpPr>
          <p:cNvPr id="7" name="Bildplatzhalter 6"/>
          <p:cNvSpPr>
            <a:spLocks noGrp="1"/>
          </p:cNvSpPr>
          <p:nvPr>
            <p:ph type="pic" sz="quarter" idx="13"/>
          </p:nvPr>
        </p:nvSpPr>
        <p:spPr>
          <a:xfrm>
            <a:off x="480000" y="1692001"/>
            <a:ext cx="11232000" cy="369332"/>
          </a:xfrm>
        </p:spPr>
        <p:txBody>
          <a:bodyPr/>
          <a:lstStyle/>
          <a:p>
            <a:r>
              <a:rPr lang="de-DE" smtClean="0"/>
              <a:t>Bild durch Klicken auf Symbol hinzufügen</a:t>
            </a:r>
            <a:endParaRPr lang="de-DE" dirty="0"/>
          </a:p>
        </p:txBody>
      </p:sp>
    </p:spTree>
    <p:extLst>
      <p:ext uri="{BB962C8B-B14F-4D97-AF65-F5344CB8AC3E}">
        <p14:creationId xmlns:p14="http://schemas.microsoft.com/office/powerpoint/2010/main" val="42974542"/>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Unter-Überschrift">
    <p:spTree>
      <p:nvGrpSpPr>
        <p:cNvPr id="1" name=""/>
        <p:cNvGrpSpPr/>
        <p:nvPr/>
      </p:nvGrpSpPr>
      <p:grpSpPr>
        <a:xfrm>
          <a:off x="0" y="0"/>
          <a:ext cx="0" cy="0"/>
          <a:chOff x="0" y="0"/>
          <a:chExt cx="0" cy="0"/>
        </a:xfrm>
      </p:grpSpPr>
      <p:sp>
        <p:nvSpPr>
          <p:cNvPr id="4" name="Inhaltsplatzhalter 3"/>
          <p:cNvSpPr>
            <a:spLocks noGrp="1"/>
          </p:cNvSpPr>
          <p:nvPr userDrawn="1">
            <p:ph sz="half" idx="2"/>
          </p:nvPr>
        </p:nvSpPr>
        <p:spPr>
          <a:xfrm>
            <a:off x="480000" y="2052001"/>
            <a:ext cx="11232000" cy="2154436"/>
          </a:xfrm>
        </p:spPr>
        <p:txBody>
          <a:bodyPr/>
          <a:lstStyle>
            <a:lvl1pPr marL="0" indent="0">
              <a:buNone/>
              <a:defRPr sz="2400">
                <a:latin typeface="Arial" pitchFamily="34" charset="0"/>
                <a:cs typeface="Arial" pitchFamily="34" charset="0"/>
              </a:defRPr>
            </a:lvl1pPr>
            <a:lvl2pPr marL="266700" indent="0">
              <a:buNone/>
              <a:defRPr sz="2400">
                <a:latin typeface="Arial" pitchFamily="34" charset="0"/>
                <a:cs typeface="Arial" pitchFamily="34" charset="0"/>
              </a:defRPr>
            </a:lvl2pPr>
            <a:lvl3pPr marL="534988" indent="0">
              <a:buNone/>
              <a:defRPr sz="2400">
                <a:latin typeface="Arial" pitchFamily="34" charset="0"/>
                <a:cs typeface="Arial" pitchFamily="34" charset="0"/>
              </a:defRPr>
            </a:lvl3pPr>
            <a:lvl4pPr marL="801688" indent="0">
              <a:buNone/>
              <a:defRPr sz="2400">
                <a:latin typeface="Arial" pitchFamily="34" charset="0"/>
                <a:cs typeface="Arial" pitchFamily="34" charset="0"/>
              </a:defRPr>
            </a:lvl4pPr>
            <a:lvl5pPr marL="1077912" indent="0">
              <a:buNone/>
              <a:defRPr sz="2400">
                <a:latin typeface="Arial" pitchFamily="34" charset="0"/>
                <a:cs typeface="Arial" pitchFamily="34" charset="0"/>
              </a:defRPr>
            </a:lvl5pPr>
            <a:lvl6pPr>
              <a:defRPr sz="1600"/>
            </a:lvl6pPr>
            <a:lvl7pPr>
              <a:defRPr sz="1600"/>
            </a:lvl7pPr>
            <a:lvl8pPr>
              <a:defRPr sz="1600"/>
            </a:lvl8pPr>
            <a:lvl9pPr>
              <a:defRPr sz="1600"/>
            </a:lvl9pPr>
          </a:lstStyle>
          <a:p>
            <a:pPr lvl="0"/>
            <a:r>
              <a:rPr lang="de-DE" noProof="0" smtClean="0"/>
              <a:t>Formatvorlagen des Textmasters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2" name="Titel 1"/>
          <p:cNvSpPr>
            <a:spLocks noGrp="1"/>
          </p:cNvSpPr>
          <p:nvPr userDrawn="1">
            <p:ph type="title" hasCustomPrompt="1"/>
          </p:nvPr>
        </p:nvSpPr>
        <p:spPr>
          <a:xfrm>
            <a:off x="480000" y="1159202"/>
            <a:ext cx="11232000" cy="430887"/>
          </a:xfrm>
        </p:spPr>
        <p:txBody>
          <a:bodyPr/>
          <a:lstStyle>
            <a:lvl1pPr>
              <a:defRPr>
                <a:latin typeface="Arial" pitchFamily="34" charset="0"/>
                <a:cs typeface="Arial" pitchFamily="34" charset="0"/>
              </a:defRPr>
            </a:lvl1pPr>
          </a:lstStyle>
          <a:p>
            <a:r>
              <a:rPr lang="de-DE" dirty="0" smtClean="0"/>
              <a:t>Inhaltlich aussagekräftige Überschrift</a:t>
            </a:r>
            <a:endParaRPr lang="en-GB" noProof="0" dirty="0"/>
          </a:p>
        </p:txBody>
      </p:sp>
      <p:sp>
        <p:nvSpPr>
          <p:cNvPr id="3" name="Textplatzhalter 2"/>
          <p:cNvSpPr>
            <a:spLocks noGrp="1"/>
          </p:cNvSpPr>
          <p:nvPr userDrawn="1">
            <p:ph type="body" idx="1" hasCustomPrompt="1"/>
          </p:nvPr>
        </p:nvSpPr>
        <p:spPr>
          <a:xfrm>
            <a:off x="480000" y="1640797"/>
            <a:ext cx="11232000" cy="307777"/>
          </a:xfrm>
        </p:spPr>
        <p:txBody>
          <a:bodyPr/>
          <a:lstStyle>
            <a:lvl1pPr marL="0" indent="0">
              <a:buNone/>
              <a:defRPr lang="de-DE" sz="2000" b="1" kern="1200" baseline="0" noProof="0" dirty="0" smtClean="0">
                <a:solidFill>
                  <a:srgbClr val="1E3F72"/>
                </a:solidFill>
                <a:latin typeface="Arial" pitchFamily="34" charset="0"/>
                <a:ea typeface="+mj-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Unter-Überschrift</a:t>
            </a:r>
            <a:endParaRPr lang="de-DE" noProof="0" dirty="0" smtClean="0"/>
          </a:p>
        </p:txBody>
      </p:sp>
      <p:sp>
        <p:nvSpPr>
          <p:cNvPr id="5" name="Foliennummernplatzhalter 4"/>
          <p:cNvSpPr>
            <a:spLocks noGrp="1"/>
          </p:cNvSpPr>
          <p:nvPr>
            <p:ph type="sldNum" sz="quarter" idx="10"/>
          </p:nvPr>
        </p:nvSpPr>
        <p:spPr/>
        <p:txBody>
          <a:bodyPr/>
          <a:lstStyle/>
          <a:p>
            <a:pPr algn="l"/>
            <a:r>
              <a:rPr lang="de-DE" dirty="0" smtClean="0"/>
              <a:t>Seite </a:t>
            </a:r>
            <a:fld id="{B6E9D544-ED09-4823-BB17-0D21C0421ACC}" type="slidenum">
              <a:rPr lang="de-DE" smtClean="0"/>
              <a:pPr algn="l"/>
              <a:t>‹Nr.›</a:t>
            </a:fld>
            <a:endParaRPr lang="de-DE" dirty="0"/>
          </a:p>
        </p:txBody>
      </p:sp>
      <p:sp>
        <p:nvSpPr>
          <p:cNvPr id="6" name="Fußzeilenplatzhalter 5"/>
          <p:cNvSpPr>
            <a:spLocks noGrp="1"/>
          </p:cNvSpPr>
          <p:nvPr>
            <p:ph type="ftr" sz="quarter" idx="11"/>
          </p:nvPr>
        </p:nvSpPr>
        <p:spPr/>
        <p:txBody>
          <a:bodyPr/>
          <a:lstStyle/>
          <a:p>
            <a:r>
              <a:rPr lang="de-AT" smtClean="0">
                <a:latin typeface="Arial" pitchFamily="34" charset="0"/>
                <a:cs typeface="Arial" pitchFamily="34" charset="0"/>
              </a:rPr>
              <a:t>Titel der Präsentation | Max Mustermann, 7. März 2013</a:t>
            </a:r>
            <a:endParaRPr lang="de-DE" dirty="0"/>
          </a:p>
        </p:txBody>
      </p:sp>
    </p:spTree>
    <p:extLst>
      <p:ext uri="{BB962C8B-B14F-4D97-AF65-F5344CB8AC3E}">
        <p14:creationId xmlns:p14="http://schemas.microsoft.com/office/powerpoint/2010/main" val="3172092368"/>
      </p:ext>
    </p:extLst>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Rubrik-Überschrift">
    <p:spTree>
      <p:nvGrpSpPr>
        <p:cNvPr id="1" name=""/>
        <p:cNvGrpSpPr/>
        <p:nvPr/>
      </p:nvGrpSpPr>
      <p:grpSpPr>
        <a:xfrm>
          <a:off x="0" y="0"/>
          <a:ext cx="0" cy="0"/>
          <a:chOff x="0" y="0"/>
          <a:chExt cx="0" cy="0"/>
        </a:xfrm>
      </p:grpSpPr>
      <p:sp>
        <p:nvSpPr>
          <p:cNvPr id="4" name="Inhaltsplatzhalter 3"/>
          <p:cNvSpPr>
            <a:spLocks noGrp="1"/>
          </p:cNvSpPr>
          <p:nvPr userDrawn="1">
            <p:ph sz="half" idx="2"/>
          </p:nvPr>
        </p:nvSpPr>
        <p:spPr>
          <a:xfrm>
            <a:off x="480000" y="2052001"/>
            <a:ext cx="11232000" cy="2154436"/>
          </a:xfrm>
        </p:spPr>
        <p:txBody>
          <a:bodyPr/>
          <a:lstStyle>
            <a:lvl1pPr marL="0" indent="0">
              <a:buNone/>
              <a:defRPr sz="2400">
                <a:latin typeface="Arial" pitchFamily="34" charset="0"/>
                <a:cs typeface="Arial" pitchFamily="34" charset="0"/>
              </a:defRPr>
            </a:lvl1pPr>
            <a:lvl2pPr marL="266700" indent="0">
              <a:buNone/>
              <a:defRPr sz="2400">
                <a:latin typeface="Arial" pitchFamily="34" charset="0"/>
                <a:cs typeface="Arial" pitchFamily="34" charset="0"/>
              </a:defRPr>
            </a:lvl2pPr>
            <a:lvl3pPr marL="534988" indent="0">
              <a:buNone/>
              <a:defRPr sz="2400">
                <a:latin typeface="Arial" pitchFamily="34" charset="0"/>
                <a:cs typeface="Arial" pitchFamily="34" charset="0"/>
              </a:defRPr>
            </a:lvl3pPr>
            <a:lvl4pPr marL="801688" indent="0">
              <a:buNone/>
              <a:defRPr sz="2400">
                <a:latin typeface="Arial" pitchFamily="34" charset="0"/>
                <a:cs typeface="Arial" pitchFamily="34" charset="0"/>
              </a:defRPr>
            </a:lvl4pPr>
            <a:lvl5pPr marL="1077912" indent="0">
              <a:buNone/>
              <a:defRPr sz="2400">
                <a:latin typeface="Arial" pitchFamily="34" charset="0"/>
                <a:cs typeface="Arial" pitchFamily="34" charset="0"/>
              </a:defRPr>
            </a:lvl5pPr>
            <a:lvl6pPr>
              <a:defRPr sz="1600"/>
            </a:lvl6pPr>
            <a:lvl7pPr>
              <a:defRPr sz="1600"/>
            </a:lvl7pPr>
            <a:lvl8pPr>
              <a:defRPr sz="1600"/>
            </a:lvl8pPr>
            <a:lvl9pPr>
              <a:defRPr sz="1600"/>
            </a:lvl9pPr>
          </a:lstStyle>
          <a:p>
            <a:pPr lvl="0"/>
            <a:r>
              <a:rPr lang="de-DE" noProof="0" smtClean="0"/>
              <a:t>Formatvorlagen des Textmasters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2" name="Titel 1"/>
          <p:cNvSpPr>
            <a:spLocks noGrp="1"/>
          </p:cNvSpPr>
          <p:nvPr userDrawn="1">
            <p:ph type="title" hasCustomPrompt="1"/>
          </p:nvPr>
        </p:nvSpPr>
        <p:spPr>
          <a:xfrm>
            <a:off x="480000" y="1524960"/>
            <a:ext cx="11232000" cy="430887"/>
          </a:xfrm>
        </p:spPr>
        <p:txBody>
          <a:bodyPr/>
          <a:lstStyle>
            <a:lvl1pPr>
              <a:defRPr>
                <a:latin typeface="Arial" pitchFamily="34" charset="0"/>
                <a:cs typeface="Arial" pitchFamily="34" charset="0"/>
              </a:defRPr>
            </a:lvl1pPr>
          </a:lstStyle>
          <a:p>
            <a:r>
              <a:rPr lang="de-DE" dirty="0" smtClean="0"/>
              <a:t>Inhaltlich aussagekräftige Überschrift</a:t>
            </a:r>
            <a:endParaRPr lang="en-GB" noProof="0" dirty="0"/>
          </a:p>
        </p:txBody>
      </p:sp>
      <p:sp>
        <p:nvSpPr>
          <p:cNvPr id="3" name="Textplatzhalter 2"/>
          <p:cNvSpPr>
            <a:spLocks noGrp="1"/>
          </p:cNvSpPr>
          <p:nvPr userDrawn="1">
            <p:ph type="body" idx="1" hasCustomPrompt="1"/>
          </p:nvPr>
        </p:nvSpPr>
        <p:spPr>
          <a:xfrm>
            <a:off x="480000" y="1159202"/>
            <a:ext cx="11232000" cy="307777"/>
          </a:xfrm>
        </p:spPr>
        <p:txBody>
          <a:bodyPr/>
          <a:lstStyle>
            <a:lvl1pPr marL="0" indent="0">
              <a:buNone/>
              <a:defRPr lang="de-DE" sz="2000" b="1" kern="1200" baseline="0" noProof="0" dirty="0" smtClean="0">
                <a:solidFill>
                  <a:srgbClr val="1E3F72"/>
                </a:solidFill>
                <a:latin typeface="Arial" pitchFamily="34" charset="0"/>
                <a:ea typeface="+mj-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Rubrik</a:t>
            </a:r>
            <a:endParaRPr lang="de-DE" noProof="0" dirty="0" smtClean="0"/>
          </a:p>
        </p:txBody>
      </p:sp>
      <p:sp>
        <p:nvSpPr>
          <p:cNvPr id="5" name="Foliennummernplatzhalter 4"/>
          <p:cNvSpPr>
            <a:spLocks noGrp="1"/>
          </p:cNvSpPr>
          <p:nvPr>
            <p:ph type="sldNum" sz="quarter" idx="10"/>
          </p:nvPr>
        </p:nvSpPr>
        <p:spPr/>
        <p:txBody>
          <a:bodyPr/>
          <a:lstStyle/>
          <a:p>
            <a:pPr algn="l"/>
            <a:r>
              <a:rPr lang="de-DE" dirty="0" smtClean="0"/>
              <a:t>Seite </a:t>
            </a:r>
            <a:fld id="{B6E9D544-ED09-4823-BB17-0D21C0421ACC}" type="slidenum">
              <a:rPr lang="de-DE" smtClean="0"/>
              <a:pPr algn="l"/>
              <a:t>‹Nr.›</a:t>
            </a:fld>
            <a:endParaRPr lang="de-DE" dirty="0"/>
          </a:p>
        </p:txBody>
      </p:sp>
      <p:sp>
        <p:nvSpPr>
          <p:cNvPr id="6" name="Fußzeilenplatzhalter 5"/>
          <p:cNvSpPr>
            <a:spLocks noGrp="1"/>
          </p:cNvSpPr>
          <p:nvPr>
            <p:ph type="ftr" sz="quarter" idx="11"/>
          </p:nvPr>
        </p:nvSpPr>
        <p:spPr/>
        <p:txBody>
          <a:bodyPr/>
          <a:lstStyle/>
          <a:p>
            <a:r>
              <a:rPr lang="de-AT" smtClean="0">
                <a:latin typeface="Arial" pitchFamily="34" charset="0"/>
                <a:cs typeface="Arial" pitchFamily="34" charset="0"/>
              </a:rPr>
              <a:t>Titel der Präsentation | Max Mustermann, 7. März 2013</a:t>
            </a:r>
            <a:endParaRPr lang="de-DE" dirty="0"/>
          </a:p>
        </p:txBody>
      </p:sp>
    </p:spTree>
    <p:extLst>
      <p:ext uri="{BB962C8B-B14F-4D97-AF65-F5344CB8AC3E}">
        <p14:creationId xmlns:p14="http://schemas.microsoft.com/office/powerpoint/2010/main" val="3172092368"/>
      </p:ext>
    </p:ext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Arial" pitchFamily="34" charset="0"/>
                <a:cs typeface="Arial" pitchFamily="34" charset="0"/>
              </a:defRPr>
            </a:lvl1pPr>
          </a:lstStyle>
          <a:p>
            <a:r>
              <a:rPr lang="de-DE" dirty="0" smtClean="0"/>
              <a:t>Inhaltlich aussagekräftige Überschrift</a:t>
            </a:r>
            <a:endParaRPr lang="de-DE" dirty="0"/>
          </a:p>
        </p:txBody>
      </p:sp>
      <p:sp>
        <p:nvSpPr>
          <p:cNvPr id="3" name="Textplatzhalter 7"/>
          <p:cNvSpPr>
            <a:spLocks noGrp="1"/>
          </p:cNvSpPr>
          <p:nvPr userDrawn="1">
            <p:ph type="body" idx="1"/>
          </p:nvPr>
        </p:nvSpPr>
        <p:spPr>
          <a:xfrm>
            <a:off x="480002" y="1692000"/>
            <a:ext cx="5386917" cy="738664"/>
          </a:xfrm>
        </p:spPr>
        <p:txBody>
          <a:bodyPr/>
          <a:lstStyle>
            <a:lvl1pPr>
              <a:defRPr>
                <a:latin typeface="Arial" pitchFamily="34" charset="0"/>
                <a:cs typeface="Arial" pitchFamily="34" charset="0"/>
              </a:defRPr>
            </a:lvl1pPr>
          </a:lstStyle>
          <a:p>
            <a:pPr lvl="0"/>
            <a:r>
              <a:rPr lang="de-DE" smtClean="0"/>
              <a:t>Formatvorlagen des Textmasters bearbeiten</a:t>
            </a:r>
          </a:p>
        </p:txBody>
      </p:sp>
      <p:sp>
        <p:nvSpPr>
          <p:cNvPr id="5" name="Textplatzhalter 9"/>
          <p:cNvSpPr>
            <a:spLocks noGrp="1"/>
          </p:cNvSpPr>
          <p:nvPr userDrawn="1">
            <p:ph type="body" sz="quarter" idx="3"/>
          </p:nvPr>
        </p:nvSpPr>
        <p:spPr>
          <a:xfrm>
            <a:off x="6323530" y="1692000"/>
            <a:ext cx="5389033" cy="738664"/>
          </a:xfrm>
        </p:spPr>
        <p:txBody>
          <a:bodyPr/>
          <a:lstStyle>
            <a:lvl1pPr>
              <a:defRPr>
                <a:latin typeface="Arial" pitchFamily="34" charset="0"/>
                <a:cs typeface="Arial" pitchFamily="34" charset="0"/>
              </a:defRPr>
            </a:lvl1pPr>
          </a:lstStyle>
          <a:p>
            <a:pPr lvl="0"/>
            <a:r>
              <a:rPr lang="de-DE" smtClean="0"/>
              <a:t>Formatvorlagen des Textmasters bearbeiten</a:t>
            </a:r>
          </a:p>
        </p:txBody>
      </p:sp>
      <p:sp>
        <p:nvSpPr>
          <p:cNvPr id="7" name="Foliennummernplatzhalter 6"/>
          <p:cNvSpPr>
            <a:spLocks noGrp="1"/>
          </p:cNvSpPr>
          <p:nvPr>
            <p:ph type="sldNum" sz="quarter" idx="10"/>
          </p:nvPr>
        </p:nvSpPr>
        <p:spPr/>
        <p:txBody>
          <a:bodyPr/>
          <a:lstStyle/>
          <a:p>
            <a:pPr algn="l"/>
            <a:r>
              <a:rPr lang="de-DE" dirty="0" smtClean="0"/>
              <a:t>Seite </a:t>
            </a:r>
            <a:fld id="{B6E9D544-ED09-4823-BB17-0D21C0421ACC}" type="slidenum">
              <a:rPr lang="de-DE" smtClean="0"/>
              <a:pPr algn="l"/>
              <a:t>‹Nr.›</a:t>
            </a:fld>
            <a:endParaRPr lang="de-DE" dirty="0"/>
          </a:p>
        </p:txBody>
      </p:sp>
      <p:sp>
        <p:nvSpPr>
          <p:cNvPr id="8" name="Fußzeilenplatzhalter 7"/>
          <p:cNvSpPr>
            <a:spLocks noGrp="1"/>
          </p:cNvSpPr>
          <p:nvPr>
            <p:ph type="ftr" sz="quarter" idx="11"/>
          </p:nvPr>
        </p:nvSpPr>
        <p:spPr/>
        <p:txBody>
          <a:bodyPr/>
          <a:lstStyle/>
          <a:p>
            <a:r>
              <a:rPr lang="de-AT" smtClean="0">
                <a:latin typeface="Arial" pitchFamily="34" charset="0"/>
                <a:cs typeface="Arial" pitchFamily="34" charset="0"/>
              </a:rPr>
              <a:t>Titel der Präsentation | Max Mustermann, 7. März 2013</a:t>
            </a:r>
            <a:endParaRPr lang="de-DE"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solidFill>
                  <a:srgbClr val="1E3F72"/>
                </a:solidFill>
              </a:defRPr>
            </a:lvl1pPr>
          </a:lstStyle>
          <a:p>
            <a:r>
              <a:rPr lang="de-AT" smtClean="0">
                <a:latin typeface="Arial" pitchFamily="34" charset="0"/>
                <a:cs typeface="Arial" pitchFamily="34" charset="0"/>
              </a:rPr>
              <a:t>Titel der Präsentation | Referent/Autor, Datum</a:t>
            </a:r>
            <a:endParaRPr lang="de-DE" dirty="0"/>
          </a:p>
        </p:txBody>
      </p:sp>
      <p:sp>
        <p:nvSpPr>
          <p:cNvPr id="4" name="Foliennummernplatzhalter 3"/>
          <p:cNvSpPr>
            <a:spLocks noGrp="1"/>
          </p:cNvSpPr>
          <p:nvPr>
            <p:ph type="sldNum" sz="quarter" idx="11"/>
          </p:nvPr>
        </p:nvSpPr>
        <p:spPr/>
        <p:txBody>
          <a:bodyPr/>
          <a:lstStyle/>
          <a:p>
            <a:pPr algn="l"/>
            <a:r>
              <a:rPr lang="de-DE" dirty="0" smtClean="0"/>
              <a:t>Seite </a:t>
            </a:r>
            <a:fld id="{B6E9D544-ED09-4823-BB17-0D21C0421ACC}" type="slidenum">
              <a:rPr lang="de-DE" smtClean="0"/>
              <a:pPr algn="l"/>
              <a:t>‹Nr.›</a:t>
            </a:fld>
            <a:endParaRPr lang="de-DE" dirty="0"/>
          </a:p>
        </p:txBody>
      </p:sp>
      <p:sp>
        <p:nvSpPr>
          <p:cNvPr id="8" name="Inhaltsplatzhalter 7"/>
          <p:cNvSpPr>
            <a:spLocks noGrp="1"/>
          </p:cNvSpPr>
          <p:nvPr>
            <p:ph sz="quarter" idx="12" hasCustomPrompt="1"/>
          </p:nvPr>
        </p:nvSpPr>
        <p:spPr>
          <a:xfrm>
            <a:off x="480001" y="5680800"/>
            <a:ext cx="8329083" cy="369332"/>
          </a:xfrm>
        </p:spPr>
        <p:txBody>
          <a:bodyPr/>
          <a:lstStyle>
            <a:lvl1pPr>
              <a:buNone/>
              <a:defRPr>
                <a:solidFill>
                  <a:srgbClr val="1E3F72"/>
                </a:solidFill>
              </a:defRPr>
            </a:lvl1pPr>
          </a:lstStyle>
          <a:p>
            <a:pPr lvl="0"/>
            <a:r>
              <a:rPr lang="de-DE" dirty="0" smtClean="0"/>
              <a:t>E-Mail-Adresse</a:t>
            </a:r>
            <a:endParaRPr lang="de-DE" dirty="0"/>
          </a:p>
        </p:txBody>
      </p:sp>
      <p:sp>
        <p:nvSpPr>
          <p:cNvPr id="10" name="Textfeld 9"/>
          <p:cNvSpPr txBox="1"/>
          <p:nvPr userDrawn="1"/>
        </p:nvSpPr>
        <p:spPr>
          <a:xfrm>
            <a:off x="480002" y="2858402"/>
            <a:ext cx="9519513" cy="984885"/>
          </a:xfrm>
          <a:prstGeom prst="rect">
            <a:avLst/>
          </a:prstGeom>
          <a:noFill/>
        </p:spPr>
        <p:txBody>
          <a:bodyPr wrap="square" lIns="0" tIns="0" rIns="0" bIns="0" rtlCol="0">
            <a:spAutoFit/>
          </a:bodyPr>
          <a:lstStyle/>
          <a:p>
            <a:r>
              <a:rPr lang="de-DE" sz="3200" b="1" noProof="0" dirty="0" smtClean="0">
                <a:solidFill>
                  <a:srgbClr val="1E3F72"/>
                </a:solidFill>
                <a:latin typeface="Arial" pitchFamily="34" charset="0"/>
                <a:cs typeface="Arial" pitchFamily="34" charset="0"/>
              </a:rPr>
              <a:t>Herzlichen Dank</a:t>
            </a:r>
            <a:br>
              <a:rPr lang="de-DE" sz="3200" b="1" noProof="0" dirty="0" smtClean="0">
                <a:solidFill>
                  <a:srgbClr val="1E3F72"/>
                </a:solidFill>
                <a:latin typeface="Arial" pitchFamily="34" charset="0"/>
                <a:cs typeface="Arial" pitchFamily="34" charset="0"/>
              </a:rPr>
            </a:br>
            <a:r>
              <a:rPr lang="de-DE" sz="3200" b="1" noProof="0" dirty="0" smtClean="0">
                <a:solidFill>
                  <a:srgbClr val="1E3F72"/>
                </a:solidFill>
                <a:latin typeface="Arial" pitchFamily="34" charset="0"/>
                <a:cs typeface="Arial" pitchFamily="34" charset="0"/>
              </a:rPr>
              <a:t>für Ihre Aufmerksamkeit!</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Grafik 1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3832" y="6404400"/>
            <a:ext cx="528564" cy="298800"/>
          </a:xfrm>
          <a:prstGeom prst="rect">
            <a:avLst/>
          </a:prstGeom>
        </p:spPr>
      </p:pic>
      <p:sp>
        <p:nvSpPr>
          <p:cNvPr id="1028" name="Titelplatzhalter 1"/>
          <p:cNvSpPr>
            <a:spLocks noGrp="1"/>
          </p:cNvSpPr>
          <p:nvPr>
            <p:ph type="title"/>
          </p:nvPr>
        </p:nvSpPr>
        <p:spPr bwMode="auto">
          <a:xfrm>
            <a:off x="480486" y="1159046"/>
            <a:ext cx="112310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dirty="0" smtClean="0"/>
              <a:t>Inhaltlich aussagekräftige Überschrift</a:t>
            </a:r>
            <a:endParaRPr lang="de-AT" dirty="0" smtClean="0"/>
          </a:p>
        </p:txBody>
      </p:sp>
      <p:sp>
        <p:nvSpPr>
          <p:cNvPr id="1029" name="Textplatzhalter 2"/>
          <p:cNvSpPr>
            <a:spLocks noGrp="1"/>
          </p:cNvSpPr>
          <p:nvPr>
            <p:ph type="body" idx="1"/>
          </p:nvPr>
        </p:nvSpPr>
        <p:spPr bwMode="auto">
          <a:xfrm>
            <a:off x="480486" y="1691150"/>
            <a:ext cx="11231033"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dirty="0" smtClean="0"/>
              <a:t>Aufzählung Ebene 1</a:t>
            </a:r>
          </a:p>
          <a:p>
            <a:pPr lvl="1"/>
            <a:r>
              <a:rPr lang="de-DE" dirty="0" smtClean="0"/>
              <a:t>Aufzählung Ebene 2</a:t>
            </a:r>
          </a:p>
          <a:p>
            <a:pPr lvl="2"/>
            <a:r>
              <a:rPr lang="de-DE" dirty="0" smtClean="0"/>
              <a:t>Aufzählung Ebene 3</a:t>
            </a:r>
          </a:p>
          <a:p>
            <a:pPr lvl="3"/>
            <a:r>
              <a:rPr lang="de-DE" dirty="0" smtClean="0"/>
              <a:t>Aufzählung Ebene 4</a:t>
            </a:r>
          </a:p>
          <a:p>
            <a:pPr lvl="4"/>
            <a:r>
              <a:rPr lang="de-DE" dirty="0" smtClean="0"/>
              <a:t>Aufzählung Ebene 5</a:t>
            </a:r>
            <a:endParaRPr lang="de-AT" dirty="0" smtClean="0"/>
          </a:p>
        </p:txBody>
      </p:sp>
      <p:grpSp>
        <p:nvGrpSpPr>
          <p:cNvPr id="83" name="Balken"/>
          <p:cNvGrpSpPr>
            <a:grpSpLocks/>
          </p:cNvGrpSpPr>
          <p:nvPr/>
        </p:nvGrpSpPr>
        <p:grpSpPr bwMode="auto">
          <a:xfrm>
            <a:off x="-1" y="554401"/>
            <a:ext cx="12192001" cy="295274"/>
            <a:chOff x="-1" y="403454"/>
            <a:chExt cx="8741751" cy="295404"/>
          </a:xfrm>
        </p:grpSpPr>
        <p:sp>
          <p:nvSpPr>
            <p:cNvPr id="107" name="Rechteck 106"/>
            <p:cNvSpPr/>
            <p:nvPr userDrawn="1"/>
          </p:nvSpPr>
          <p:spPr>
            <a:xfrm>
              <a:off x="8415246" y="403454"/>
              <a:ext cx="326504" cy="295330"/>
            </a:xfrm>
            <a:prstGeom prst="rect">
              <a:avLst/>
            </a:prstGeom>
            <a:solidFill>
              <a:srgbClr val="1E3F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de-AT" kern="1200">
                <a:solidFill>
                  <a:schemeClr val="lt1"/>
                </a:solidFill>
                <a:latin typeface="Arial" pitchFamily="34" charset="0"/>
                <a:ea typeface="+mn-ea"/>
                <a:cs typeface="Arial" pitchFamily="34" charset="0"/>
              </a:endParaRPr>
            </a:p>
          </p:txBody>
        </p:sp>
        <p:sp>
          <p:nvSpPr>
            <p:cNvPr id="108" name="Rechteck 107"/>
            <p:cNvSpPr/>
            <p:nvPr userDrawn="1"/>
          </p:nvSpPr>
          <p:spPr>
            <a:xfrm>
              <a:off x="-1" y="403454"/>
              <a:ext cx="7449130" cy="295404"/>
            </a:xfrm>
            <a:prstGeom prst="rect">
              <a:avLst/>
            </a:prstGeom>
            <a:solidFill>
              <a:srgbClr val="1E3F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de-AT" kern="1200">
                <a:solidFill>
                  <a:schemeClr val="lt1"/>
                </a:solidFill>
                <a:latin typeface="Arial" pitchFamily="34" charset="0"/>
                <a:ea typeface="+mn-ea"/>
                <a:cs typeface="Arial" pitchFamily="34" charset="0"/>
              </a:endParaRPr>
            </a:p>
          </p:txBody>
        </p:sp>
      </p:grpSp>
      <p:sp>
        <p:nvSpPr>
          <p:cNvPr id="206" name="Rechteck 205"/>
          <p:cNvSpPr/>
          <p:nvPr/>
        </p:nvSpPr>
        <p:spPr bwMode="auto">
          <a:xfrm>
            <a:off x="10275633" y="6408000"/>
            <a:ext cx="1917703" cy="295200"/>
          </a:xfrm>
          <a:prstGeom prst="rect">
            <a:avLst/>
          </a:prstGeom>
          <a:solidFill>
            <a:srgbClr val="1E3F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rtl="0" fontAlgn="auto">
              <a:spcBef>
                <a:spcPts val="0"/>
              </a:spcBef>
              <a:spcAft>
                <a:spcPts val="0"/>
              </a:spcAft>
              <a:defRPr/>
            </a:pPr>
            <a:endParaRPr lang="de-AT" sz="800" kern="1200" dirty="0">
              <a:solidFill>
                <a:schemeClr val="lt1"/>
              </a:solidFill>
              <a:latin typeface="Arial" pitchFamily="34" charset="0"/>
              <a:ea typeface="+mn-ea"/>
              <a:cs typeface="Arial" pitchFamily="34" charset="0"/>
            </a:endParaRPr>
          </a:p>
        </p:txBody>
      </p:sp>
      <p:sp>
        <p:nvSpPr>
          <p:cNvPr id="12" name="Fußzeilenplatzhalter 11"/>
          <p:cNvSpPr>
            <a:spLocks noGrp="1"/>
          </p:cNvSpPr>
          <p:nvPr>
            <p:ph type="ftr" sz="quarter" idx="3"/>
          </p:nvPr>
        </p:nvSpPr>
        <p:spPr>
          <a:xfrm>
            <a:off x="480002" y="324000"/>
            <a:ext cx="6064735" cy="154800"/>
          </a:xfrm>
          <a:prstGeom prst="rect">
            <a:avLst/>
          </a:prstGeom>
        </p:spPr>
        <p:txBody>
          <a:bodyPr vert="horz" lIns="0" tIns="0" rIns="0" bIns="0" rtlCol="0" anchor="ctr"/>
          <a:lstStyle>
            <a:lvl1pPr algn="l">
              <a:defRPr sz="1000" b="1">
                <a:solidFill>
                  <a:srgbClr val="1E3F72"/>
                </a:solidFill>
              </a:defRPr>
            </a:lvl1pPr>
          </a:lstStyle>
          <a:p>
            <a:r>
              <a:rPr lang="de-AT" dirty="0" smtClean="0">
                <a:latin typeface="Arial" pitchFamily="34" charset="0"/>
                <a:cs typeface="Arial" pitchFamily="34" charset="0"/>
              </a:rPr>
              <a:t>Titel der Präsentation | Referent/Autor, Datum</a:t>
            </a:r>
            <a:endParaRPr lang="de-DE" dirty="0"/>
          </a:p>
        </p:txBody>
      </p:sp>
      <p:sp>
        <p:nvSpPr>
          <p:cNvPr id="13" name="Foliennummernplatzhalter 12"/>
          <p:cNvSpPr>
            <a:spLocks noGrp="1"/>
          </p:cNvSpPr>
          <p:nvPr>
            <p:ph type="sldNum" sz="quarter" idx="4"/>
          </p:nvPr>
        </p:nvSpPr>
        <p:spPr>
          <a:xfrm>
            <a:off x="10276800" y="6408000"/>
            <a:ext cx="1920000" cy="295200"/>
          </a:xfrm>
          <a:prstGeom prst="rect">
            <a:avLst/>
          </a:prstGeom>
        </p:spPr>
        <p:txBody>
          <a:bodyPr vert="horz" lIns="91440" tIns="45720" rIns="91440" bIns="45720" rtlCol="0" anchor="ctr"/>
          <a:lstStyle>
            <a:lvl1pPr algn="r">
              <a:defRPr sz="800">
                <a:solidFill>
                  <a:schemeClr val="bg1"/>
                </a:solidFill>
                <a:latin typeface="Arial" pitchFamily="34" charset="0"/>
                <a:cs typeface="Arial" pitchFamily="34" charset="0"/>
              </a:defRPr>
            </a:lvl1pPr>
          </a:lstStyle>
          <a:p>
            <a:pPr algn="l"/>
            <a:r>
              <a:rPr lang="de-DE" dirty="0" smtClean="0"/>
              <a:t>Seite </a:t>
            </a:r>
            <a:fld id="{B6E9D544-ED09-4823-BB17-0D21C0421ACC}" type="slidenum">
              <a:rPr lang="de-DE" smtClean="0"/>
              <a:pPr algn="l"/>
              <a:t>‹Nr.›</a:t>
            </a:fld>
            <a:endParaRPr lang="de-DE" dirty="0"/>
          </a:p>
        </p:txBody>
      </p:sp>
      <p:pic>
        <p:nvPicPr>
          <p:cNvPr id="15" name="Grafik 1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6080" y="151201"/>
            <a:ext cx="1173668" cy="698400"/>
          </a:xfrm>
          <a:prstGeom prst="rect">
            <a:avLst/>
          </a:prstGeom>
        </p:spPr>
      </p:pic>
    </p:spTree>
  </p:cSld>
  <p:clrMap bg1="lt1" tx1="dk1" bg2="lt2" tx2="dk2" accent1="accent1" accent2="accent2" accent3="accent3" accent4="accent4" accent5="accent5" accent6="accent6" hlink="hlink" folHlink="folHlink"/>
  <p:sldLayoutIdLst>
    <p:sldLayoutId id="2147483758" r:id="rId1"/>
    <p:sldLayoutId id="2147483755" r:id="rId2"/>
    <p:sldLayoutId id="2147483756" r:id="rId3"/>
    <p:sldLayoutId id="2147483768" r:id="rId4"/>
    <p:sldLayoutId id="2147483759" r:id="rId5"/>
    <p:sldLayoutId id="2147483764" r:id="rId6"/>
    <p:sldLayoutId id="2147483762" r:id="rId7"/>
    <p:sldLayoutId id="2147483765" r:id="rId8"/>
  </p:sldLayoutIdLst>
  <p:transition>
    <p:wipe dir="r"/>
  </p:transition>
  <p:timing>
    <p:tnLst>
      <p:par>
        <p:cTn id="1" dur="indefinite" restart="never" nodeType="tmRoot"/>
      </p:par>
    </p:tnLst>
  </p:timing>
  <p:hf hdr="0" dt="0"/>
  <p:txStyles>
    <p:titleStyle>
      <a:lvl1pPr algn="l" rtl="0" eaLnBrk="1" fontAlgn="base" hangingPunct="1">
        <a:spcBef>
          <a:spcPct val="0"/>
        </a:spcBef>
        <a:spcAft>
          <a:spcPct val="0"/>
        </a:spcAft>
        <a:defRPr sz="2800" b="1" kern="1200" baseline="0">
          <a:solidFill>
            <a:srgbClr val="1E3F72"/>
          </a:solidFill>
          <a:latin typeface="Arial" pitchFamily="34" charset="0"/>
          <a:ea typeface="+mj-ea"/>
          <a:cs typeface="Arial" pitchFamily="34" charset="0"/>
        </a:defRPr>
      </a:lvl1pPr>
      <a:lvl2pPr algn="l" rtl="0" eaLnBrk="1" fontAlgn="base" hangingPunct="1">
        <a:spcBef>
          <a:spcPct val="0"/>
        </a:spcBef>
        <a:spcAft>
          <a:spcPct val="0"/>
        </a:spcAft>
        <a:defRPr sz="2800" b="1">
          <a:solidFill>
            <a:srgbClr val="BE0723"/>
          </a:solidFill>
          <a:latin typeface="Tahoma" pitchFamily="34" charset="0"/>
        </a:defRPr>
      </a:lvl2pPr>
      <a:lvl3pPr algn="l" rtl="0" eaLnBrk="1" fontAlgn="base" hangingPunct="1">
        <a:spcBef>
          <a:spcPct val="0"/>
        </a:spcBef>
        <a:spcAft>
          <a:spcPct val="0"/>
        </a:spcAft>
        <a:defRPr sz="2800" b="1">
          <a:solidFill>
            <a:srgbClr val="BE0723"/>
          </a:solidFill>
          <a:latin typeface="Tahoma" pitchFamily="34" charset="0"/>
        </a:defRPr>
      </a:lvl3pPr>
      <a:lvl4pPr algn="l" rtl="0" eaLnBrk="1" fontAlgn="base" hangingPunct="1">
        <a:spcBef>
          <a:spcPct val="0"/>
        </a:spcBef>
        <a:spcAft>
          <a:spcPct val="0"/>
        </a:spcAft>
        <a:defRPr sz="2800" b="1">
          <a:solidFill>
            <a:srgbClr val="BE0723"/>
          </a:solidFill>
          <a:latin typeface="Tahoma" pitchFamily="34" charset="0"/>
        </a:defRPr>
      </a:lvl4pPr>
      <a:lvl5pPr algn="l" rtl="0" eaLnBrk="1" fontAlgn="base" hangingPunct="1">
        <a:spcBef>
          <a:spcPct val="0"/>
        </a:spcBef>
        <a:spcAft>
          <a:spcPct val="0"/>
        </a:spcAft>
        <a:defRPr sz="2800" b="1">
          <a:solidFill>
            <a:srgbClr val="BE0723"/>
          </a:solidFill>
          <a:latin typeface="Tahoma" pitchFamily="34" charset="0"/>
        </a:defRPr>
      </a:lvl5pPr>
      <a:lvl6pPr marL="457200" algn="l" rtl="0" eaLnBrk="1" fontAlgn="base" hangingPunct="1">
        <a:spcBef>
          <a:spcPct val="0"/>
        </a:spcBef>
        <a:spcAft>
          <a:spcPct val="0"/>
        </a:spcAft>
        <a:defRPr sz="2800" b="1">
          <a:solidFill>
            <a:srgbClr val="BE0723"/>
          </a:solidFill>
          <a:latin typeface="Tahoma" pitchFamily="34" charset="0"/>
        </a:defRPr>
      </a:lvl6pPr>
      <a:lvl7pPr marL="914400" algn="l" rtl="0" eaLnBrk="1" fontAlgn="base" hangingPunct="1">
        <a:spcBef>
          <a:spcPct val="0"/>
        </a:spcBef>
        <a:spcAft>
          <a:spcPct val="0"/>
        </a:spcAft>
        <a:defRPr sz="2800" b="1">
          <a:solidFill>
            <a:srgbClr val="BE0723"/>
          </a:solidFill>
          <a:latin typeface="Tahoma" pitchFamily="34" charset="0"/>
        </a:defRPr>
      </a:lvl7pPr>
      <a:lvl8pPr marL="1371600" algn="l" rtl="0" eaLnBrk="1" fontAlgn="base" hangingPunct="1">
        <a:spcBef>
          <a:spcPct val="0"/>
        </a:spcBef>
        <a:spcAft>
          <a:spcPct val="0"/>
        </a:spcAft>
        <a:defRPr sz="2800" b="1">
          <a:solidFill>
            <a:srgbClr val="BE0723"/>
          </a:solidFill>
          <a:latin typeface="Tahoma" pitchFamily="34" charset="0"/>
        </a:defRPr>
      </a:lvl8pPr>
      <a:lvl9pPr marL="1828800" algn="l" rtl="0" eaLnBrk="1" fontAlgn="base" hangingPunct="1">
        <a:spcBef>
          <a:spcPct val="0"/>
        </a:spcBef>
        <a:spcAft>
          <a:spcPct val="0"/>
        </a:spcAft>
        <a:defRPr sz="2800" b="1">
          <a:solidFill>
            <a:srgbClr val="BE0723"/>
          </a:solidFill>
          <a:latin typeface="Tahoma" pitchFamily="34" charset="0"/>
        </a:defRPr>
      </a:lvl9pPr>
    </p:titleStyle>
    <p:bodyStyle>
      <a:lvl1pPr marL="252000" indent="-252000" algn="l" rtl="0" eaLnBrk="1" fontAlgn="base" hangingPunct="1">
        <a:spcBef>
          <a:spcPct val="0"/>
        </a:spcBef>
        <a:spcAft>
          <a:spcPts val="600"/>
        </a:spcAft>
        <a:buClr>
          <a:srgbClr val="1E3F72"/>
        </a:buClr>
        <a:buFont typeface="Wingdings" pitchFamily="2" charset="2"/>
        <a:buChar char="§"/>
        <a:defRPr sz="2400" kern="1200" baseline="0">
          <a:solidFill>
            <a:schemeClr val="tx1"/>
          </a:solidFill>
          <a:latin typeface="Arial" pitchFamily="34" charset="0"/>
          <a:ea typeface="+mn-ea"/>
          <a:cs typeface="Arial" pitchFamily="34" charset="0"/>
        </a:defRPr>
      </a:lvl1pPr>
      <a:lvl2pPr marL="431800" indent="-215900" algn="l" rtl="0" eaLnBrk="1" fontAlgn="base" hangingPunct="1">
        <a:spcBef>
          <a:spcPct val="0"/>
        </a:spcBef>
        <a:spcAft>
          <a:spcPts val="600"/>
        </a:spcAft>
        <a:buClr>
          <a:srgbClr val="3165B9"/>
        </a:buClr>
        <a:buFont typeface="Wingdings" pitchFamily="2" charset="2"/>
        <a:buChar char="§"/>
        <a:defRPr sz="2400" kern="1200">
          <a:solidFill>
            <a:schemeClr val="tx1"/>
          </a:solidFill>
          <a:latin typeface="Arial" pitchFamily="34" charset="0"/>
          <a:ea typeface="+mn-ea"/>
          <a:cs typeface="Arial" pitchFamily="34" charset="0"/>
        </a:defRPr>
      </a:lvl2pPr>
      <a:lvl3pPr marL="647700" indent="-215900" algn="l" rtl="0" eaLnBrk="1" fontAlgn="base" hangingPunct="1">
        <a:spcBef>
          <a:spcPct val="0"/>
        </a:spcBef>
        <a:spcAft>
          <a:spcPts val="600"/>
        </a:spcAft>
        <a:buClr>
          <a:srgbClr val="B6C5E0"/>
        </a:buClr>
        <a:buFont typeface="Wingdings" pitchFamily="2" charset="2"/>
        <a:buChar char="§"/>
        <a:defRPr sz="2400" kern="1200">
          <a:solidFill>
            <a:schemeClr val="tx1"/>
          </a:solidFill>
          <a:latin typeface="Arial" pitchFamily="34" charset="0"/>
          <a:ea typeface="+mn-ea"/>
          <a:cs typeface="Arial" pitchFamily="34" charset="0"/>
        </a:defRPr>
      </a:lvl3pPr>
      <a:lvl4pPr marL="863600" indent="-215900" algn="l" rtl="0" eaLnBrk="1" fontAlgn="base" hangingPunct="1">
        <a:spcBef>
          <a:spcPct val="0"/>
        </a:spcBef>
        <a:spcAft>
          <a:spcPts val="600"/>
        </a:spcAft>
        <a:buClr>
          <a:srgbClr val="5073B5"/>
        </a:buClr>
        <a:buFont typeface="Tahoma" charset="0"/>
        <a:buChar char="▫"/>
        <a:defRPr sz="2400" kern="1200">
          <a:solidFill>
            <a:schemeClr val="tx1"/>
          </a:solidFill>
          <a:latin typeface="Arial" pitchFamily="34" charset="0"/>
          <a:ea typeface="+mn-ea"/>
          <a:cs typeface="Arial" pitchFamily="34" charset="0"/>
        </a:defRPr>
      </a:lvl4pPr>
      <a:lvl5pPr marL="1079500" indent="-215900" algn="l" rtl="0" eaLnBrk="1" fontAlgn="base" hangingPunct="1">
        <a:spcBef>
          <a:spcPct val="0"/>
        </a:spcBef>
        <a:spcAft>
          <a:spcPts val="600"/>
        </a:spcAft>
        <a:buClr>
          <a:srgbClr val="89A1CD"/>
        </a:buClr>
        <a:buFont typeface="Tahoma"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destatis.de/DE/Themen/Staat/Justiz-Rechtspflege/Publikationen/Downloads-Gerichte/zivilgerichte-2100210207004.pdf?__blob=publicationFil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destatis.de/DE/Themen/Staat/Justiz-Rechtspflege/Publikationen/Downloads-Gerichte/zivilgerichte-2100210207004.pdf?__blob=publicationFil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
                    </a14:imgEffect>
                  </a14:imgLayer>
                </a14:imgProps>
              </a:ext>
              <a:ext uri="{28A0092B-C50C-407E-A947-70E740481C1C}">
                <a14:useLocalDpi xmlns:a14="http://schemas.microsoft.com/office/drawing/2010/main"/>
              </a:ext>
            </a:extLst>
          </a:blip>
          <a:stretch>
            <a:fillRect/>
          </a:stretch>
        </p:blipFill>
        <p:spPr>
          <a:xfrm>
            <a:off x="0" y="857959"/>
            <a:ext cx="8864407" cy="6000041"/>
          </a:xfrm>
          <a:prstGeom prst="rect">
            <a:avLst/>
          </a:prstGeom>
          <a:noFill/>
          <a:effectLst>
            <a:glow>
              <a:schemeClr val="accent1"/>
            </a:glow>
          </a:effectLst>
        </p:spPr>
      </p:pic>
      <p:sp>
        <p:nvSpPr>
          <p:cNvPr id="15" name="Titel 14"/>
          <p:cNvSpPr>
            <a:spLocks noGrp="1"/>
          </p:cNvSpPr>
          <p:nvPr>
            <p:ph type="title"/>
          </p:nvPr>
        </p:nvSpPr>
        <p:spPr>
          <a:xfrm>
            <a:off x="3143339" y="2235037"/>
            <a:ext cx="8424000" cy="1231106"/>
          </a:xfrm>
        </p:spPr>
        <p:txBody>
          <a:bodyPr/>
          <a:lstStyle/>
          <a:p>
            <a:r>
              <a:rPr lang="de-DE" sz="4000" dirty="0" smtClean="0">
                <a:solidFill>
                  <a:srgbClr val="0070C0"/>
                </a:solidFill>
              </a:rPr>
              <a:t>Bedeutung der Aufklärung in der Schadenregulierung</a:t>
            </a:r>
            <a:endParaRPr lang="de-DE" sz="4000" dirty="0">
              <a:solidFill>
                <a:srgbClr val="0070C0"/>
              </a:solidFill>
            </a:endParaRPr>
          </a:p>
        </p:txBody>
      </p:sp>
      <p:sp>
        <p:nvSpPr>
          <p:cNvPr id="16" name="Untertitel 15"/>
          <p:cNvSpPr>
            <a:spLocks noGrp="1"/>
          </p:cNvSpPr>
          <p:nvPr>
            <p:ph type="subTitle" idx="1"/>
          </p:nvPr>
        </p:nvSpPr>
        <p:spPr>
          <a:xfrm>
            <a:off x="8999622" y="4680827"/>
            <a:ext cx="3050707" cy="1231106"/>
          </a:xfrm>
        </p:spPr>
        <p:txBody>
          <a:bodyPr/>
          <a:lstStyle/>
          <a:p>
            <a:r>
              <a:rPr lang="de-DE" sz="2000" dirty="0" smtClean="0"/>
              <a:t>Miriam Stüldt-Borsetzky</a:t>
            </a:r>
          </a:p>
          <a:p>
            <a:r>
              <a:rPr lang="de-DE" sz="2000" dirty="0" smtClean="0"/>
              <a:t>33. Kölner Symposium</a:t>
            </a:r>
          </a:p>
          <a:p>
            <a:r>
              <a:rPr lang="de-DE" sz="2000" dirty="0" smtClean="0"/>
              <a:t>Aufklärung 4.0</a:t>
            </a:r>
          </a:p>
          <a:p>
            <a:r>
              <a:rPr lang="de-DE" sz="2000" dirty="0" smtClean="0"/>
              <a:t>Köln, 05.11.2022</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0"/>
          </p:nvPr>
        </p:nvSpPr>
        <p:spPr>
          <a:xfrm>
            <a:off x="480002" y="1087089"/>
            <a:ext cx="11232000" cy="5539978"/>
          </a:xfrm>
        </p:spPr>
        <p:txBody>
          <a:bodyPr/>
          <a:lstStyle/>
          <a:p>
            <a:r>
              <a:rPr lang="de-DE" dirty="0" smtClean="0"/>
              <a:t>Eine Patientin wurde wegen eines schmerzhaften Tennisellbogens am </a:t>
            </a:r>
            <a:r>
              <a:rPr lang="de-DE" i="1" dirty="0" smtClean="0"/>
              <a:t>rechten</a:t>
            </a:r>
            <a:r>
              <a:rPr lang="de-DE" dirty="0" smtClean="0"/>
              <a:t> Arm behandelt und erhielt eine Infiltrationstherapie</a:t>
            </a:r>
          </a:p>
          <a:p>
            <a:endParaRPr lang="de-DE" sz="800" dirty="0" smtClean="0"/>
          </a:p>
          <a:p>
            <a:r>
              <a:rPr lang="de-DE" dirty="0" smtClean="0"/>
              <a:t>Die Schmerzen beruhigten sich zunächst, doch veränderte sich deutlich sichtbar die Haut um die Einstichstelle herum: sie schuppte, brannte, wurde dünner und berührungsempfindlicher</a:t>
            </a:r>
          </a:p>
          <a:p>
            <a:endParaRPr lang="de-DE" sz="800" dirty="0" smtClean="0"/>
          </a:p>
          <a:p>
            <a:r>
              <a:rPr lang="de-DE" dirty="0" smtClean="0"/>
              <a:t>2 Monate später traten zusätzlich Schmerzen im </a:t>
            </a:r>
            <a:r>
              <a:rPr lang="de-DE" i="1" dirty="0" smtClean="0"/>
              <a:t>linken</a:t>
            </a:r>
            <a:r>
              <a:rPr lang="de-DE" dirty="0" smtClean="0"/>
              <a:t> Arm auf; die Patientin ging wieder zu ihrem Arzt, erhielt auch an dem Arm eine Infiltration und fuhr noch am selben Tag in den Urlaub</a:t>
            </a:r>
          </a:p>
          <a:p>
            <a:endParaRPr lang="de-DE" sz="800" dirty="0" smtClean="0"/>
          </a:p>
          <a:p>
            <a:r>
              <a:rPr lang="de-DE" dirty="0" smtClean="0"/>
              <a:t>Im Urlaub entzündete sich die Einstichstelle, sie ging vor Ort zum Arzt und erhielt Antibiotika, mit denen sich die Rötung und Entzündung zurück bildete</a:t>
            </a:r>
          </a:p>
          <a:p>
            <a:endParaRPr lang="de-DE" sz="800" dirty="0" smtClean="0"/>
          </a:p>
          <a:p>
            <a:r>
              <a:rPr lang="de-DE" dirty="0"/>
              <a:t>Doch </a:t>
            </a:r>
            <a:r>
              <a:rPr lang="de-DE" dirty="0" smtClean="0"/>
              <a:t>nun kam </a:t>
            </a:r>
            <a:r>
              <a:rPr lang="de-DE" dirty="0"/>
              <a:t>es auch </a:t>
            </a:r>
            <a:r>
              <a:rPr lang="de-DE" dirty="0" smtClean="0"/>
              <a:t>am linken Arm zu Hautveränderungen: das Fettgewebe bildete sich zurück, die Pigmentierung ging verloren</a:t>
            </a:r>
            <a:endParaRPr lang="de-DE" dirty="0"/>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10</a:t>
            </a:fld>
            <a:endParaRPr lang="de-DE" dirty="0"/>
          </a:p>
        </p:txBody>
      </p:sp>
      <p:sp>
        <p:nvSpPr>
          <p:cNvPr id="7"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23174969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250"/>
                                  </p:stCondLst>
                                  <p:childTnLst>
                                    <p:set>
                                      <p:cBhvr>
                                        <p:cTn id="1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0"/>
          </p:nvPr>
        </p:nvSpPr>
        <p:spPr>
          <a:xfrm>
            <a:off x="480002" y="1670354"/>
            <a:ext cx="11232000" cy="3877985"/>
          </a:xfrm>
        </p:spPr>
        <p:txBody>
          <a:bodyPr/>
          <a:lstStyle/>
          <a:p>
            <a:r>
              <a:rPr lang="de-DE" dirty="0" smtClean="0"/>
              <a:t>Die Patientin wandte sich 2 weitere Male an ihren Arzt zur Verlaufskontrolle und beklagte dabei erstmalig die empfindlich veränderte Haut</a:t>
            </a:r>
          </a:p>
          <a:p>
            <a:pPr marL="0" indent="0">
              <a:buNone/>
            </a:pPr>
            <a:endParaRPr lang="de-DE" sz="1000" dirty="0" smtClean="0"/>
          </a:p>
          <a:p>
            <a:r>
              <a:rPr lang="de-DE" dirty="0" smtClean="0"/>
              <a:t>Zwischenzeitlich hatte sie bereits einen Dermatologen aufgesucht, der ihr zu Bepanthen riet; das Hautbild besserte sich damit und auch das </a:t>
            </a:r>
            <a:r>
              <a:rPr lang="de-DE" dirty="0"/>
              <a:t>F</a:t>
            </a:r>
            <a:r>
              <a:rPr lang="de-DE" dirty="0" smtClean="0"/>
              <a:t>ettgewebe baute sich langsam wieder auf</a:t>
            </a:r>
          </a:p>
          <a:p>
            <a:pPr marL="0" indent="0">
              <a:buNone/>
            </a:pPr>
            <a:endParaRPr lang="de-DE" sz="1000" dirty="0" smtClean="0"/>
          </a:p>
          <a:p>
            <a:r>
              <a:rPr lang="de-DE" dirty="0" smtClean="0"/>
              <a:t>Nachdem die Patientin über eine veränderte Schmerzsymptomatik links berichtet hatte, verschrieb der Arzt ihr nach weiteren Untersuchungen Physiotherapie</a:t>
            </a:r>
          </a:p>
          <a:p>
            <a:pPr marL="0" indent="0">
              <a:buNone/>
            </a:pPr>
            <a:endParaRPr lang="de-DE" sz="1000" dirty="0" smtClean="0"/>
          </a:p>
          <a:p>
            <a:r>
              <a:rPr lang="de-DE" dirty="0" smtClean="0"/>
              <a:t>Die Schmerzen hielten aber an</a:t>
            </a:r>
            <a:endParaRPr lang="de-DE" dirty="0"/>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11</a:t>
            </a:fld>
            <a:endParaRPr lang="de-DE" dirty="0"/>
          </a:p>
        </p:txBody>
      </p:sp>
      <p:sp>
        <p:nvSpPr>
          <p:cNvPr id="7"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41353362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0"/>
          </p:nvPr>
        </p:nvSpPr>
        <p:spPr>
          <a:xfrm>
            <a:off x="480000" y="1692000"/>
            <a:ext cx="11232000" cy="2954655"/>
          </a:xfrm>
        </p:spPr>
        <p:txBody>
          <a:bodyPr/>
          <a:lstStyle/>
          <a:p>
            <a:r>
              <a:rPr lang="de-DE" dirty="0" smtClean="0"/>
              <a:t>Leidend und darüber unzufrieden </a:t>
            </a:r>
            <a:r>
              <a:rPr lang="de-DE" dirty="0"/>
              <a:t>wandte sich die Patientin nun zur Beratung </a:t>
            </a:r>
            <a:r>
              <a:rPr lang="de-DE" dirty="0" smtClean="0"/>
              <a:t>der weiteren Vorgehensweise vertrauensvoll an </a:t>
            </a:r>
            <a:r>
              <a:rPr lang="de-DE" dirty="0"/>
              <a:t>ihre </a:t>
            </a:r>
            <a:r>
              <a:rPr lang="de-DE" dirty="0" smtClean="0"/>
              <a:t>Krankenkasse </a:t>
            </a:r>
            <a:r>
              <a:rPr lang="de-DE" dirty="0"/>
              <a:t>und erhielt dort die Empfehlung, sich an eine anderweitige Praxis überweisen zu lassen</a:t>
            </a:r>
          </a:p>
          <a:p>
            <a:pPr marL="0" indent="0">
              <a:buNone/>
            </a:pPr>
            <a:endParaRPr lang="de-DE" sz="1400" dirty="0"/>
          </a:p>
          <a:p>
            <a:r>
              <a:rPr lang="de-DE" dirty="0"/>
              <a:t>Sie suchte </a:t>
            </a:r>
            <a:r>
              <a:rPr lang="de-DE" dirty="0" smtClean="0"/>
              <a:t>deshalb </a:t>
            </a:r>
            <a:r>
              <a:rPr lang="de-DE" dirty="0"/>
              <a:t>ihren erstbehandelnden Arzt auf und bat entsprechend der Empfehlung der </a:t>
            </a:r>
            <a:r>
              <a:rPr lang="de-DE" dirty="0" smtClean="0"/>
              <a:t>Krankenkasse </a:t>
            </a:r>
            <a:r>
              <a:rPr lang="de-DE" dirty="0"/>
              <a:t>um eine Überweisung – ein persönliches Gespräch mit ihm </a:t>
            </a:r>
            <a:r>
              <a:rPr lang="de-DE" dirty="0" smtClean="0"/>
              <a:t>lehnte </a:t>
            </a:r>
            <a:r>
              <a:rPr lang="de-DE" dirty="0"/>
              <a:t>sie jedoch strikt ab – es kam zu einem lauten Streit in der Praxis</a:t>
            </a:r>
            <a:r>
              <a:rPr lang="de-DE" dirty="0" smtClean="0"/>
              <a:t>:</a:t>
            </a:r>
            <a:endParaRPr lang="de-DE" dirty="0"/>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12</a:t>
            </a:fld>
            <a:endParaRPr lang="de-DE" dirty="0"/>
          </a:p>
        </p:txBody>
      </p:sp>
      <p:pic>
        <p:nvPicPr>
          <p:cNvPr id="6" name="Grafik 5"/>
          <p:cNvPicPr>
            <a:picLocks noChangeAspect="1"/>
          </p:cNvPicPr>
          <p:nvPr/>
        </p:nvPicPr>
        <p:blipFill>
          <a:blip r:embed="rId3"/>
          <a:stretch>
            <a:fillRect/>
          </a:stretch>
        </p:blipFill>
        <p:spPr>
          <a:xfrm>
            <a:off x="400375" y="4871236"/>
            <a:ext cx="10909309" cy="850517"/>
          </a:xfrm>
          <a:prstGeom prst="rect">
            <a:avLst/>
          </a:prstGeom>
        </p:spPr>
      </p:pic>
      <p:sp>
        <p:nvSpPr>
          <p:cNvPr id="7"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
        <p:nvSpPr>
          <p:cNvPr id="8" name="Textplatzhalter 8"/>
          <p:cNvSpPr txBox="1">
            <a:spLocks/>
          </p:cNvSpPr>
          <p:nvPr/>
        </p:nvSpPr>
        <p:spPr bwMode="auto">
          <a:xfrm>
            <a:off x="566412" y="5946334"/>
            <a:ext cx="1123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250825" indent="-250825" algn="l" rtl="0" eaLnBrk="0" fontAlgn="base" hangingPunct="0">
              <a:spcBef>
                <a:spcPct val="0"/>
              </a:spcBef>
              <a:spcAft>
                <a:spcPts val="600"/>
              </a:spcAft>
              <a:buClr>
                <a:srgbClr val="1E3F72"/>
              </a:buClr>
              <a:buFont typeface="Wingdings" pitchFamily="2" charset="2"/>
              <a:buChar char="§"/>
              <a:defRPr lang="de-DE" sz="2400" kern="1200" baseline="0" dirty="0" smtClean="0">
                <a:solidFill>
                  <a:schemeClr val="tx1"/>
                </a:solidFill>
                <a:latin typeface="Arial" pitchFamily="34" charset="0"/>
                <a:ea typeface="+mn-ea"/>
                <a:cs typeface="Arial" pitchFamily="34" charset="0"/>
              </a:defRPr>
            </a:lvl1pPr>
            <a:lvl2pPr marL="504000" indent="-215900" algn="l" rtl="0" eaLnBrk="0" fontAlgn="base" hangingPunct="0">
              <a:spcBef>
                <a:spcPct val="0"/>
              </a:spcBef>
              <a:spcAft>
                <a:spcPts val="600"/>
              </a:spcAft>
              <a:buClr>
                <a:srgbClr val="89A1CD"/>
              </a:buClr>
              <a:buFont typeface="Wingdings" pitchFamily="2" charset="2"/>
              <a:buChar char="§"/>
              <a:defRPr lang="de-DE" sz="2400" kern="1200" dirty="0" smtClean="0">
                <a:solidFill>
                  <a:schemeClr val="tx1"/>
                </a:solidFill>
                <a:latin typeface="Arial" pitchFamily="34" charset="0"/>
                <a:ea typeface="+mn-ea"/>
                <a:cs typeface="Arial" pitchFamily="34" charset="0"/>
              </a:defRPr>
            </a:lvl2pPr>
            <a:lvl3pPr marL="756000" indent="-215900" algn="l" rtl="0" eaLnBrk="0" fontAlgn="base" hangingPunct="0">
              <a:spcBef>
                <a:spcPct val="0"/>
              </a:spcBef>
              <a:spcAft>
                <a:spcPts val="600"/>
              </a:spcAft>
              <a:buClr>
                <a:schemeClr val="accent1"/>
              </a:buClr>
              <a:buFont typeface="Wingdings" pitchFamily="2" charset="2"/>
              <a:buChar char="§"/>
              <a:defRPr lang="de-DE" sz="2400" kern="1200" dirty="0" smtClean="0">
                <a:solidFill>
                  <a:schemeClr val="tx1"/>
                </a:solidFill>
                <a:latin typeface="Arial" pitchFamily="34" charset="0"/>
                <a:ea typeface="+mn-ea"/>
                <a:cs typeface="Arial" pitchFamily="34" charset="0"/>
              </a:defRPr>
            </a:lvl3pPr>
            <a:lvl4pPr marL="1008000" indent="-215900" algn="l" rtl="0" eaLnBrk="0" fontAlgn="base" hangingPunct="0">
              <a:spcBef>
                <a:spcPct val="0"/>
              </a:spcBef>
              <a:spcAft>
                <a:spcPts val="600"/>
              </a:spcAft>
              <a:buClr>
                <a:srgbClr val="5073B5"/>
              </a:buClr>
              <a:buFont typeface="Tahoma" charset="0"/>
              <a:buChar char="▫"/>
              <a:defRPr lang="de-DE" sz="2400" kern="1200" dirty="0" smtClean="0">
                <a:solidFill>
                  <a:schemeClr val="tx1"/>
                </a:solidFill>
                <a:latin typeface="Arial" pitchFamily="34" charset="0"/>
                <a:ea typeface="+mn-ea"/>
                <a:cs typeface="Arial" pitchFamily="34" charset="0"/>
              </a:defRPr>
            </a:lvl4pPr>
            <a:lvl5pPr marL="1260000" indent="-215900" algn="l" rtl="0" eaLnBrk="0" fontAlgn="base" hangingPunct="0">
              <a:spcBef>
                <a:spcPct val="0"/>
              </a:spcBef>
              <a:spcAft>
                <a:spcPts val="600"/>
              </a:spcAft>
              <a:buClr>
                <a:srgbClr val="89A1CD"/>
              </a:buClr>
              <a:buFont typeface="Tahoma" charset="0"/>
              <a:buChar char="▫"/>
              <a:defRPr lang="de-AT" sz="2400" kern="1200" dirty="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de-DE" i="1" dirty="0" smtClean="0">
                <a:solidFill>
                  <a:srgbClr val="1E3F72"/>
                </a:solidFill>
              </a:rPr>
              <a:t>„Vorgeschichte“</a:t>
            </a:r>
            <a:r>
              <a:rPr lang="de-DE" dirty="0" smtClean="0">
                <a:solidFill>
                  <a:srgbClr val="1E3F72"/>
                </a:solidFill>
              </a:rPr>
              <a:t>?</a:t>
            </a:r>
            <a:endParaRPr lang="de-DE" dirty="0">
              <a:solidFill>
                <a:srgbClr val="1E3F72"/>
              </a:solidFill>
            </a:endParaRPr>
          </a:p>
        </p:txBody>
      </p:sp>
    </p:spTree>
    <p:extLst>
      <p:ext uri="{BB962C8B-B14F-4D97-AF65-F5344CB8AC3E}">
        <p14:creationId xmlns:p14="http://schemas.microsoft.com/office/powerpoint/2010/main" val="34528974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25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0"/>
          </p:nvPr>
        </p:nvSpPr>
        <p:spPr>
          <a:xfrm>
            <a:off x="479999" y="1382511"/>
            <a:ext cx="11364997" cy="4154984"/>
          </a:xfrm>
        </p:spPr>
        <p:txBody>
          <a:bodyPr/>
          <a:lstStyle/>
          <a:p>
            <a:r>
              <a:rPr lang="de-DE" dirty="0"/>
              <a:t>Zwecks Klärung der Haftungslage wandte sich die Patientin kurz danach an die Schlichtungsstelle der </a:t>
            </a:r>
            <a:r>
              <a:rPr lang="de-DE" dirty="0" smtClean="0"/>
              <a:t>Ärztekammer:</a:t>
            </a:r>
            <a:endParaRPr lang="de-DE" dirty="0"/>
          </a:p>
          <a:p>
            <a:pPr lvl="1">
              <a:buFont typeface="Wingdings" panose="05000000000000000000" pitchFamily="2" charset="2"/>
              <a:buChar char="Ø"/>
            </a:pPr>
            <a:r>
              <a:rPr lang="de-DE" dirty="0"/>
              <a:t>Sie leide immer noch unter Schmerzen in beiden Armen und das </a:t>
            </a:r>
            <a:r>
              <a:rPr lang="de-DE" dirty="0" smtClean="0"/>
              <a:t>Unterhaut-fettgewebe </a:t>
            </a:r>
            <a:r>
              <a:rPr lang="de-DE" dirty="0"/>
              <a:t>sei an beiden Ellenbogen </a:t>
            </a:r>
            <a:r>
              <a:rPr lang="de-DE" dirty="0" smtClean="0"/>
              <a:t>aufgelöst:</a:t>
            </a:r>
          </a:p>
          <a:p>
            <a:endParaRPr lang="de-DE" dirty="0"/>
          </a:p>
          <a:p>
            <a:pPr marL="0" indent="0">
              <a:buNone/>
            </a:pPr>
            <a:endParaRPr lang="de-DE" dirty="0" smtClean="0"/>
          </a:p>
          <a:p>
            <a:pPr marL="0" indent="0">
              <a:buNone/>
            </a:pPr>
            <a:endParaRPr lang="de-DE" dirty="0"/>
          </a:p>
          <a:p>
            <a:pPr marL="0" indent="0">
              <a:buNone/>
            </a:pPr>
            <a:endParaRPr lang="de-DE" u="sng" dirty="0" smtClean="0"/>
          </a:p>
          <a:p>
            <a:pPr>
              <a:buFont typeface="Wingdings" panose="05000000000000000000" pitchFamily="2" charset="2"/>
              <a:buChar char="Ø"/>
            </a:pPr>
            <a:r>
              <a:rPr lang="de-DE" u="sng" dirty="0" smtClean="0">
                <a:solidFill>
                  <a:srgbClr val="1E3F72"/>
                </a:solidFill>
              </a:rPr>
              <a:t>Über das Risiko einer Hautatrophie und Depigmentierung sei </a:t>
            </a:r>
            <a:r>
              <a:rPr lang="de-DE" u="sng" dirty="0">
                <a:solidFill>
                  <a:srgbClr val="1E3F72"/>
                </a:solidFill>
              </a:rPr>
              <a:t>sie </a:t>
            </a:r>
            <a:r>
              <a:rPr lang="de-DE" u="sng" dirty="0" smtClean="0">
                <a:solidFill>
                  <a:srgbClr val="1E3F72"/>
                </a:solidFill>
              </a:rPr>
              <a:t>zuvor nicht </a:t>
            </a:r>
            <a:r>
              <a:rPr lang="de-DE" u="sng" dirty="0">
                <a:solidFill>
                  <a:srgbClr val="1E3F72"/>
                </a:solidFill>
              </a:rPr>
              <a:t>aufgeklärt worden</a:t>
            </a:r>
            <a:r>
              <a:rPr lang="de-DE" u="sng" dirty="0" smtClean="0">
                <a:solidFill>
                  <a:srgbClr val="1E3F72"/>
                </a:solidFill>
              </a:rPr>
              <a:t>!</a:t>
            </a:r>
            <a:endParaRPr lang="de-DE" u="sng" dirty="0">
              <a:solidFill>
                <a:srgbClr val="1E3F72"/>
              </a:solidFill>
            </a:endParaRPr>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13</a:t>
            </a:fld>
            <a:endParaRPr lang="de-DE" dirty="0"/>
          </a:p>
        </p:txBody>
      </p:sp>
      <p:pic>
        <p:nvPicPr>
          <p:cNvPr id="2" name="Grafik 1"/>
          <p:cNvPicPr>
            <a:picLocks noChangeAspect="1"/>
          </p:cNvPicPr>
          <p:nvPr/>
        </p:nvPicPr>
        <p:blipFill>
          <a:blip r:embed="rId3"/>
          <a:stretch>
            <a:fillRect/>
          </a:stretch>
        </p:blipFill>
        <p:spPr>
          <a:xfrm>
            <a:off x="479999" y="3460003"/>
            <a:ext cx="11572114" cy="686167"/>
          </a:xfrm>
          <a:prstGeom prst="rect">
            <a:avLst/>
          </a:prstGeom>
        </p:spPr>
      </p:pic>
      <p:sp>
        <p:nvSpPr>
          <p:cNvPr id="7"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21818388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80002" y="1257017"/>
            <a:ext cx="11231033" cy="430887"/>
          </a:xfrm>
        </p:spPr>
        <p:txBody>
          <a:bodyPr/>
          <a:lstStyle/>
          <a:p>
            <a:r>
              <a:rPr lang="de-DE" dirty="0" smtClean="0"/>
              <a:t>Was sagt der Arzt dazu?</a:t>
            </a:r>
            <a:endParaRPr lang="de-DE" dirty="0"/>
          </a:p>
        </p:txBody>
      </p:sp>
      <p:sp>
        <p:nvSpPr>
          <p:cNvPr id="9" name="Textplatzhalter 8"/>
          <p:cNvSpPr>
            <a:spLocks noGrp="1"/>
          </p:cNvSpPr>
          <p:nvPr>
            <p:ph type="body" sz="quarter" idx="10"/>
          </p:nvPr>
        </p:nvSpPr>
        <p:spPr>
          <a:xfrm>
            <a:off x="480002" y="2176072"/>
            <a:ext cx="11456186" cy="3785652"/>
          </a:xfrm>
        </p:spPr>
        <p:txBody>
          <a:bodyPr/>
          <a:lstStyle/>
          <a:p>
            <a:pPr marL="0" indent="0">
              <a:buNone/>
            </a:pPr>
            <a:r>
              <a:rPr lang="de-DE" dirty="0" smtClean="0"/>
              <a:t>Er verfasst eine 7 Seiten umfassende, sehr ausführliche Stellungnahme:</a:t>
            </a:r>
          </a:p>
          <a:p>
            <a:pPr marL="0" indent="0">
              <a:buNone/>
            </a:pPr>
            <a:endParaRPr lang="de-DE" dirty="0" smtClean="0"/>
          </a:p>
          <a:p>
            <a:pPr lvl="1"/>
            <a:r>
              <a:rPr lang="de-DE" dirty="0" smtClean="0"/>
              <a:t>Nach der Diagnose eines Tennisellbogens rechts habe er eine Infiltrationstherapie durchgeführt, die die Patientin offenbar gut vertragen habe:</a:t>
            </a:r>
          </a:p>
          <a:p>
            <a:pPr lvl="1"/>
            <a:endParaRPr lang="de-DE" dirty="0" smtClean="0"/>
          </a:p>
          <a:p>
            <a:pPr marL="540100" lvl="2" indent="0">
              <a:buNone/>
            </a:pPr>
            <a:r>
              <a:rPr lang="de-DE" dirty="0" smtClean="0"/>
              <a:t>denn sie sei schließlich mit ihrem linken Arm auch zu ihm gekommen und habe gezielt nach einer dort ebenfalls durchzuführenden Infiltrationstherapie gefragt.</a:t>
            </a:r>
          </a:p>
          <a:p>
            <a:pPr lvl="1"/>
            <a:endParaRPr lang="de-DE" dirty="0" smtClean="0"/>
          </a:p>
          <a:p>
            <a:pPr lvl="1"/>
            <a:r>
              <a:rPr lang="de-DE" dirty="0" smtClean="0"/>
              <a:t>Der Haut-Befund habe sich im Verlauf auch deutlich gebessert.</a:t>
            </a:r>
            <a:endParaRPr lang="de-DE" dirty="0"/>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14</a:t>
            </a:fld>
            <a:endParaRPr lang="de-DE" dirty="0"/>
          </a:p>
        </p:txBody>
      </p:sp>
      <p:sp>
        <p:nvSpPr>
          <p:cNvPr id="7"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19620111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79999" y="1487646"/>
            <a:ext cx="11231033" cy="430887"/>
          </a:xfrm>
        </p:spPr>
        <p:txBody>
          <a:bodyPr/>
          <a:lstStyle/>
          <a:p>
            <a:r>
              <a:rPr lang="de-DE" dirty="0" smtClean="0"/>
              <a:t>Was sagt er zu der monierten Aufklärung?</a:t>
            </a:r>
            <a:endParaRPr lang="de-DE" dirty="0"/>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15</a:t>
            </a:fld>
            <a:endParaRPr lang="de-DE" dirty="0"/>
          </a:p>
        </p:txBody>
      </p:sp>
      <p:pic>
        <p:nvPicPr>
          <p:cNvPr id="6" name="Grafik 5"/>
          <p:cNvPicPr>
            <a:picLocks noChangeAspect="1"/>
          </p:cNvPicPr>
          <p:nvPr/>
        </p:nvPicPr>
        <p:blipFill>
          <a:blip r:embed="rId3"/>
          <a:stretch>
            <a:fillRect/>
          </a:stretch>
        </p:blipFill>
        <p:spPr>
          <a:xfrm>
            <a:off x="479999" y="2701670"/>
            <a:ext cx="11231033" cy="2634083"/>
          </a:xfrm>
          <a:prstGeom prst="rect">
            <a:avLst/>
          </a:prstGeom>
        </p:spPr>
      </p:pic>
      <p:sp>
        <p:nvSpPr>
          <p:cNvPr id="7"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35825917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0"/>
          </p:nvPr>
        </p:nvSpPr>
        <p:spPr>
          <a:xfrm>
            <a:off x="480002" y="1615940"/>
            <a:ext cx="11232000" cy="3908762"/>
          </a:xfrm>
        </p:spPr>
        <p:txBody>
          <a:bodyPr/>
          <a:lstStyle/>
          <a:p>
            <a:pPr marL="0" indent="0">
              <a:buNone/>
            </a:pPr>
            <a:r>
              <a:rPr lang="de-DE" dirty="0" smtClean="0"/>
              <a:t>Es gibt aber </a:t>
            </a:r>
            <a:r>
              <a:rPr lang="de-DE" u="sng" dirty="0" smtClean="0"/>
              <a:t>kein einziges Dokument</a:t>
            </a:r>
            <a:r>
              <a:rPr lang="de-DE" dirty="0" smtClean="0"/>
              <a:t>, das mit einer Aufklärung in Verbindung gebracht werden könnte. Der Arzt klärte mündlich auf, ohne Dokumentation.</a:t>
            </a:r>
          </a:p>
          <a:p>
            <a:pPr marL="0" indent="0">
              <a:buNone/>
            </a:pPr>
            <a:endParaRPr lang="de-DE" dirty="0" smtClean="0"/>
          </a:p>
          <a:p>
            <a:pPr marL="0" indent="0">
              <a:buNone/>
            </a:pPr>
            <a:r>
              <a:rPr lang="de-DE" dirty="0" smtClean="0"/>
              <a:t>Er führt auf konkrete Nachfrage dazu aus: </a:t>
            </a:r>
          </a:p>
          <a:p>
            <a:pPr marL="0" indent="0">
              <a:buNone/>
            </a:pPr>
            <a:endParaRPr lang="de-DE" dirty="0"/>
          </a:p>
          <a:p>
            <a:pPr marL="0" indent="0">
              <a:buNone/>
            </a:pPr>
            <a:r>
              <a:rPr lang="de-DE" i="1" dirty="0" smtClean="0"/>
              <a:t>„Die mündliche Aufklärung der Patienten erfolgt in Anwesenheit einer Medizinischen Fachangestellten.</a:t>
            </a:r>
          </a:p>
          <a:p>
            <a:pPr marL="0" indent="0">
              <a:buNone/>
            </a:pPr>
            <a:endParaRPr lang="de-DE" sz="800" i="1" dirty="0"/>
          </a:p>
          <a:p>
            <a:pPr marL="0" indent="0">
              <a:buNone/>
            </a:pPr>
            <a:r>
              <a:rPr lang="de-DE" i="1" dirty="0" smtClean="0"/>
              <a:t>Leider lässt sich nach dieser Zeit nicht mehr eruieren, wer von den MFAs bei  mir im Behandlungsraum war.“</a:t>
            </a:r>
            <a:endParaRPr lang="de-DE" dirty="0"/>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16</a:t>
            </a:fld>
            <a:endParaRPr lang="de-DE" dirty="0"/>
          </a:p>
        </p:txBody>
      </p:sp>
      <p:sp>
        <p:nvSpPr>
          <p:cNvPr id="10"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8612619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80969" y="1586427"/>
            <a:ext cx="11231033" cy="430887"/>
          </a:xfrm>
        </p:spPr>
        <p:txBody>
          <a:bodyPr/>
          <a:lstStyle/>
          <a:p>
            <a:r>
              <a:rPr lang="de-DE" dirty="0" smtClean="0"/>
              <a:t>Ergebnis:</a:t>
            </a:r>
            <a:endParaRPr lang="de-DE" dirty="0"/>
          </a:p>
        </p:txBody>
      </p:sp>
      <p:sp>
        <p:nvSpPr>
          <p:cNvPr id="9" name="Textplatzhalter 8"/>
          <p:cNvSpPr>
            <a:spLocks noGrp="1"/>
          </p:cNvSpPr>
          <p:nvPr>
            <p:ph type="body" sz="quarter" idx="10"/>
          </p:nvPr>
        </p:nvSpPr>
        <p:spPr>
          <a:xfrm>
            <a:off x="480002" y="2444695"/>
            <a:ext cx="11232000" cy="3108543"/>
          </a:xfrm>
        </p:spPr>
        <p:txBody>
          <a:bodyPr/>
          <a:lstStyle/>
          <a:p>
            <a:pPr marL="0" indent="0">
              <a:buNone/>
            </a:pPr>
            <a:r>
              <a:rPr lang="de-DE" dirty="0" smtClean="0"/>
              <a:t>Wir einigten uns mit der Patientin auf eine vergleichsweise Zahlung. Ein Schlichtungsverfahren musste nicht durchgeführt werden.</a:t>
            </a:r>
          </a:p>
          <a:p>
            <a:pPr marL="0" indent="0">
              <a:buNone/>
            </a:pPr>
            <a:endParaRPr lang="de-DE" dirty="0"/>
          </a:p>
          <a:p>
            <a:pPr marL="0" indent="0">
              <a:buNone/>
            </a:pPr>
            <a:r>
              <a:rPr lang="de-DE" sz="2000" u="sng" dirty="0" smtClean="0"/>
              <a:t>Hinweis</a:t>
            </a:r>
            <a:r>
              <a:rPr lang="de-DE" sz="2000" dirty="0" smtClean="0"/>
              <a:t>: das Urteil des OLG Hamm vom 15.02.22, I-26 U 21/21 kam kurz nach unserer Einigung… Dortiger Leitsatz: „</a:t>
            </a:r>
            <a:r>
              <a:rPr lang="de-DE" sz="2000" i="1" dirty="0" smtClean="0"/>
              <a:t>Vor </a:t>
            </a:r>
            <a:r>
              <a:rPr lang="de-DE" sz="2000" i="1" dirty="0"/>
              <a:t>der Injektionsbehandlung bei einer Epikondylitis humeri radialis (sog. Tennisarm) ist der Patient über Behandlungsalternativen aufzuklären. Dabei kommt es insbesondere auf die nichtoperativen Behandlungsmethoden (Medikamente, Infiltrationstherapie, physikalische Therapie und ruhigstellende Maßnahmen) an, weil die Therapie des Tennisarms seit Jahren äußerst umstritten </a:t>
            </a:r>
            <a:r>
              <a:rPr lang="de-DE" sz="2000" i="1" dirty="0" smtClean="0"/>
              <a:t>ist.“</a:t>
            </a:r>
            <a:endParaRPr lang="de-DE" sz="2000" dirty="0"/>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17</a:t>
            </a:fld>
            <a:endParaRPr lang="de-DE" dirty="0"/>
          </a:p>
        </p:txBody>
      </p:sp>
      <p:sp>
        <p:nvSpPr>
          <p:cNvPr id="7"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458716106"/>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9035717" y="2265950"/>
            <a:ext cx="2807666" cy="2954655"/>
          </a:xfrm>
        </p:spPr>
        <p:txBody>
          <a:bodyPr/>
          <a:lstStyle/>
          <a:p>
            <a:r>
              <a:rPr lang="de-DE" sz="2400" dirty="0" smtClean="0"/>
              <a:t>Jetzt noch ein weiterer Fall mit relevanten Fragen zur Aufklärung – und kurzer Erinnerung an die juristischen Grundlagen:</a:t>
            </a:r>
            <a:endParaRPr lang="de-DE" sz="2400" dirty="0"/>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18</a:t>
            </a:fld>
            <a:endParaRPr lang="de-DE" dirty="0"/>
          </a:p>
        </p:txBody>
      </p:sp>
      <p:pic>
        <p:nvPicPr>
          <p:cNvPr id="6" name="Grafik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901695"/>
            <a:ext cx="8819146" cy="5956305"/>
          </a:xfrm>
          <a:prstGeom prst="rect">
            <a:avLst/>
          </a:prstGeom>
        </p:spPr>
      </p:pic>
      <p:sp>
        <p:nvSpPr>
          <p:cNvPr id="7"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1138563412"/>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Therapeutische Aufklärung</a:t>
            </a:r>
            <a:endParaRPr lang="de-DE" dirty="0"/>
          </a:p>
        </p:txBody>
      </p:sp>
      <p:sp>
        <p:nvSpPr>
          <p:cNvPr id="9" name="Textplatzhalter 8"/>
          <p:cNvSpPr>
            <a:spLocks noGrp="1"/>
          </p:cNvSpPr>
          <p:nvPr>
            <p:ph type="body" sz="quarter" idx="10"/>
          </p:nvPr>
        </p:nvSpPr>
        <p:spPr>
          <a:xfrm>
            <a:off x="479519" y="1937660"/>
            <a:ext cx="11232000" cy="3554819"/>
          </a:xfrm>
        </p:spPr>
        <p:txBody>
          <a:bodyPr/>
          <a:lstStyle/>
          <a:p>
            <a:pPr marL="0" indent="0">
              <a:buNone/>
            </a:pPr>
            <a:r>
              <a:rPr lang="de-DE" dirty="0" smtClean="0"/>
              <a:t>Sie dient der </a:t>
            </a:r>
            <a:r>
              <a:rPr lang="de-DE" dirty="0"/>
              <a:t>Gewährleistung des Heilerfolges und </a:t>
            </a:r>
            <a:r>
              <a:rPr lang="de-DE" dirty="0" smtClean="0"/>
              <a:t>soll Schäden abwenden, die dem Patienten durch falsches Verhalten im Nachhinein entstehen können.</a:t>
            </a:r>
          </a:p>
          <a:p>
            <a:pPr marL="0" indent="0">
              <a:buNone/>
            </a:pPr>
            <a:endParaRPr lang="de-DE" dirty="0" smtClean="0"/>
          </a:p>
          <a:p>
            <a:pPr marL="0" indent="0">
              <a:buNone/>
            </a:pPr>
            <a:r>
              <a:rPr lang="de-DE" b="1" i="1" dirty="0"/>
              <a:t>§ 630c </a:t>
            </a:r>
            <a:r>
              <a:rPr lang="de-DE" b="1" i="1" dirty="0" smtClean="0"/>
              <a:t>BGB Mitwirkung </a:t>
            </a:r>
            <a:r>
              <a:rPr lang="de-DE" b="1" i="1" dirty="0"/>
              <a:t>der Vertragsparteien; Informationspflichten</a:t>
            </a:r>
          </a:p>
          <a:p>
            <a:pPr marL="0" indent="0">
              <a:buNone/>
            </a:pPr>
            <a:r>
              <a:rPr lang="de-DE" i="1" dirty="0"/>
              <a:t>…(2) </a:t>
            </a:r>
            <a:r>
              <a:rPr lang="de-DE" i="1" baseline="30000" dirty="0"/>
              <a:t>1</a:t>
            </a:r>
            <a:r>
              <a:rPr lang="de-DE" i="1" dirty="0"/>
              <a:t>Der Behandelnde ist verpflichtet, dem Patienten in verständlicher Weise zu Beginn der Behandlung und, soweit erforderlich, in deren Verlauf sämtliche für die Behandlung wesentlichen Umstände zu erläutern, insbesondere die Diagnose, die voraussichtliche gesundheitliche Entwicklung, die Therapie und die zu und nach der Therapie zu ergreifenden Maßnahmen. </a:t>
            </a:r>
            <a:r>
              <a:rPr lang="de-DE" i="1" dirty="0" smtClean="0"/>
              <a:t>…</a:t>
            </a:r>
            <a:endParaRPr lang="de-DE" i="1" dirty="0"/>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19</a:t>
            </a:fld>
            <a:endParaRPr lang="de-DE" dirty="0"/>
          </a:p>
        </p:txBody>
      </p:sp>
      <p:sp>
        <p:nvSpPr>
          <p:cNvPr id="6"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2869045085"/>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80485" y="1541857"/>
            <a:ext cx="11231033" cy="553998"/>
          </a:xfrm>
        </p:spPr>
        <p:txBody>
          <a:bodyPr/>
          <a:lstStyle/>
          <a:p>
            <a:r>
              <a:rPr lang="de-DE" sz="3600" dirty="0" smtClean="0"/>
              <a:t>„Schadenregulierung“ …</a:t>
            </a:r>
            <a:endParaRPr lang="de-DE" sz="3600" dirty="0"/>
          </a:p>
        </p:txBody>
      </p:sp>
      <p:sp>
        <p:nvSpPr>
          <p:cNvPr id="9" name="Textplatzhalter 8"/>
          <p:cNvSpPr>
            <a:spLocks noGrp="1"/>
          </p:cNvSpPr>
          <p:nvPr>
            <p:ph type="body" sz="quarter" idx="10"/>
          </p:nvPr>
        </p:nvSpPr>
        <p:spPr>
          <a:xfrm>
            <a:off x="479518" y="2665352"/>
            <a:ext cx="11232000" cy="3477875"/>
          </a:xfrm>
        </p:spPr>
        <p:txBody>
          <a:bodyPr/>
          <a:lstStyle/>
          <a:p>
            <a:pPr marL="0" indent="0">
              <a:buNone/>
            </a:pPr>
            <a:r>
              <a:rPr lang="de-DE" sz="2800" dirty="0" smtClean="0"/>
              <a:t>ist eine für alle Beteiligten wichtige Phase, in der die Entscheidung zu </a:t>
            </a:r>
          </a:p>
          <a:p>
            <a:pPr marL="0" indent="0">
              <a:buNone/>
            </a:pPr>
            <a:endParaRPr lang="de-DE" sz="2800" dirty="0" smtClean="0"/>
          </a:p>
          <a:p>
            <a:pPr marL="0" indent="0" algn="ctr">
              <a:buNone/>
            </a:pPr>
            <a:r>
              <a:rPr lang="de-DE" sz="2800" dirty="0" smtClean="0"/>
              <a:t>einer </a:t>
            </a:r>
            <a:r>
              <a:rPr lang="de-DE" sz="2800" b="1" dirty="0" smtClean="0"/>
              <a:t>außergerichtlichen Streitbeilegung </a:t>
            </a:r>
            <a:r>
              <a:rPr lang="de-DE" sz="2800" dirty="0" smtClean="0"/>
              <a:t>oder </a:t>
            </a:r>
          </a:p>
          <a:p>
            <a:pPr marL="0" indent="0">
              <a:buNone/>
            </a:pPr>
            <a:endParaRPr lang="de-DE" sz="2800" dirty="0"/>
          </a:p>
          <a:p>
            <a:pPr marL="0" indent="0" algn="ctr">
              <a:buNone/>
            </a:pPr>
            <a:r>
              <a:rPr lang="de-DE" sz="2800" dirty="0" smtClean="0"/>
              <a:t>einer </a:t>
            </a:r>
            <a:r>
              <a:rPr lang="de-DE" sz="2800" b="1" dirty="0" smtClean="0"/>
              <a:t>notwendigen gerichtlichen Klärung </a:t>
            </a:r>
          </a:p>
          <a:p>
            <a:pPr marL="0" indent="0">
              <a:buNone/>
            </a:pPr>
            <a:endParaRPr lang="de-DE" sz="2800" dirty="0"/>
          </a:p>
          <a:p>
            <a:pPr marL="0" indent="0">
              <a:buNone/>
            </a:pPr>
            <a:r>
              <a:rPr lang="de-DE" sz="2800" dirty="0" smtClean="0"/>
              <a:t>getroffen wird.</a:t>
            </a:r>
            <a:endParaRPr lang="de-DE" sz="2800" dirty="0"/>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2</a:t>
            </a:fld>
            <a:endParaRPr lang="de-DE" dirty="0"/>
          </a:p>
        </p:txBody>
      </p:sp>
      <p:sp>
        <p:nvSpPr>
          <p:cNvPr id="5" name="Fußzeilenplatzhalter 4"/>
          <p:cNvSpPr>
            <a:spLocks noGrp="1"/>
          </p:cNvSpPr>
          <p:nvPr>
            <p:ph type="ftr" sz="quarter" idx="12"/>
          </p:nvPr>
        </p:nvSpPr>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4293560962"/>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79519" y="1388916"/>
            <a:ext cx="11231033" cy="430887"/>
          </a:xfrm>
        </p:spPr>
        <p:txBody>
          <a:bodyPr/>
          <a:lstStyle/>
          <a:p>
            <a:r>
              <a:rPr lang="de-DE" dirty="0" smtClean="0"/>
              <a:t>Das bedeutet:</a:t>
            </a:r>
            <a:endParaRPr lang="de-DE" dirty="0"/>
          </a:p>
        </p:txBody>
      </p:sp>
      <p:sp>
        <p:nvSpPr>
          <p:cNvPr id="9" name="Textplatzhalter 8"/>
          <p:cNvSpPr>
            <a:spLocks noGrp="1"/>
          </p:cNvSpPr>
          <p:nvPr>
            <p:ph type="body" sz="quarter" idx="10"/>
          </p:nvPr>
        </p:nvSpPr>
        <p:spPr>
          <a:xfrm>
            <a:off x="478552" y="2352065"/>
            <a:ext cx="11232000" cy="3046988"/>
          </a:xfrm>
        </p:spPr>
        <p:txBody>
          <a:bodyPr/>
          <a:lstStyle/>
          <a:p>
            <a:pPr marL="0" indent="0">
              <a:buNone/>
            </a:pPr>
            <a:r>
              <a:rPr lang="de-DE" dirty="0" smtClean="0"/>
              <a:t>Der Arzt ist verpflichtet, seinen </a:t>
            </a:r>
            <a:r>
              <a:rPr lang="de-DE" dirty="0"/>
              <a:t>Patienten </a:t>
            </a:r>
            <a:r>
              <a:rPr lang="de-DE" dirty="0" smtClean="0"/>
              <a:t>über </a:t>
            </a:r>
            <a:r>
              <a:rPr lang="de-DE" dirty="0"/>
              <a:t>alle Umstände zu informieren</a:t>
            </a:r>
            <a:r>
              <a:rPr lang="de-DE" dirty="0" smtClean="0"/>
              <a:t>,</a:t>
            </a:r>
          </a:p>
          <a:p>
            <a:pPr marL="0" indent="0">
              <a:buNone/>
            </a:pPr>
            <a:r>
              <a:rPr lang="de-DE" dirty="0" smtClean="0"/>
              <a:t> </a:t>
            </a:r>
          </a:p>
          <a:p>
            <a:r>
              <a:rPr lang="de-DE" dirty="0" smtClean="0"/>
              <a:t>die </a:t>
            </a:r>
            <a:r>
              <a:rPr lang="de-DE" dirty="0"/>
              <a:t>zur </a:t>
            </a:r>
            <a:r>
              <a:rPr lang="de-DE" b="1" dirty="0"/>
              <a:t>Sicherung des </a:t>
            </a:r>
            <a:r>
              <a:rPr lang="de-DE" b="1" dirty="0" smtClean="0"/>
              <a:t>Heilungserfolgs,</a:t>
            </a:r>
            <a:r>
              <a:rPr lang="de-DE" dirty="0" smtClean="0"/>
              <a:t> </a:t>
            </a:r>
          </a:p>
          <a:p>
            <a:r>
              <a:rPr lang="de-DE" dirty="0" smtClean="0"/>
              <a:t>zu </a:t>
            </a:r>
            <a:r>
              <a:rPr lang="de-DE" dirty="0"/>
              <a:t>einem </a:t>
            </a:r>
            <a:r>
              <a:rPr lang="de-DE" b="1" dirty="0"/>
              <a:t>therapiegerechten Verhalten</a:t>
            </a:r>
            <a:r>
              <a:rPr lang="de-DE" dirty="0"/>
              <a:t> und </a:t>
            </a:r>
            <a:endParaRPr lang="de-DE" dirty="0" smtClean="0"/>
          </a:p>
          <a:p>
            <a:r>
              <a:rPr lang="de-DE" dirty="0" smtClean="0"/>
              <a:t>zur</a:t>
            </a:r>
            <a:r>
              <a:rPr lang="de-DE" dirty="0"/>
              <a:t> </a:t>
            </a:r>
            <a:r>
              <a:rPr lang="de-DE" b="1" dirty="0"/>
              <a:t>Vermeidung möglicher Selbstgefährdungen</a:t>
            </a:r>
            <a:r>
              <a:rPr lang="de-DE" dirty="0"/>
              <a:t> </a:t>
            </a:r>
            <a:r>
              <a:rPr lang="de-DE" dirty="0" smtClean="0"/>
              <a:t> </a:t>
            </a:r>
          </a:p>
          <a:p>
            <a:pPr marL="0" indent="0">
              <a:buNone/>
            </a:pPr>
            <a:endParaRPr lang="de-DE" dirty="0" smtClean="0"/>
          </a:p>
          <a:p>
            <a:pPr marL="0" indent="0">
              <a:buNone/>
            </a:pPr>
            <a:r>
              <a:rPr lang="de-DE" dirty="0" smtClean="0"/>
              <a:t>erforderlich sind.</a:t>
            </a:r>
            <a:endParaRPr lang="de-DE" dirty="0"/>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20</a:t>
            </a:fld>
            <a:endParaRPr lang="de-DE" dirty="0"/>
          </a:p>
        </p:txBody>
      </p:sp>
      <p:sp>
        <p:nvSpPr>
          <p:cNvPr id="6"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2940739993"/>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21</a:t>
            </a:fld>
            <a:endParaRPr lang="de-DE" dirty="0"/>
          </a:p>
        </p:txBody>
      </p:sp>
      <p:sp>
        <p:nvSpPr>
          <p:cNvPr id="6" name="Titel 7"/>
          <p:cNvSpPr>
            <a:spLocks noGrp="1"/>
          </p:cNvSpPr>
          <p:nvPr>
            <p:ph type="title"/>
          </p:nvPr>
        </p:nvSpPr>
        <p:spPr>
          <a:xfrm>
            <a:off x="480002" y="2973779"/>
            <a:ext cx="11231033" cy="738664"/>
          </a:xfrm>
        </p:spPr>
        <p:txBody>
          <a:bodyPr/>
          <a:lstStyle/>
          <a:p>
            <a:pPr algn="ctr"/>
            <a:r>
              <a:rPr lang="de-DE" sz="4800" dirty="0" smtClean="0"/>
              <a:t>„Drama zum Wochenende“</a:t>
            </a:r>
            <a:endParaRPr lang="de-DE" sz="4800" dirty="0"/>
          </a:p>
        </p:txBody>
      </p:sp>
      <p:sp>
        <p:nvSpPr>
          <p:cNvPr id="7"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2814023734"/>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0"/>
          </p:nvPr>
        </p:nvSpPr>
        <p:spPr>
          <a:xfrm>
            <a:off x="576255" y="1825222"/>
            <a:ext cx="11232000" cy="3508653"/>
          </a:xfrm>
        </p:spPr>
        <p:txBody>
          <a:bodyPr/>
          <a:lstStyle/>
          <a:p>
            <a:r>
              <a:rPr lang="de-DE" dirty="0" smtClean="0"/>
              <a:t>Ein Patient </a:t>
            </a:r>
            <a:r>
              <a:rPr lang="de-DE" dirty="0"/>
              <a:t>kommt stark blutend </a:t>
            </a:r>
            <a:r>
              <a:rPr lang="de-DE" dirty="0" smtClean="0"/>
              <a:t>am </a:t>
            </a:r>
            <a:r>
              <a:rPr lang="de-DE" i="1" dirty="0" smtClean="0"/>
              <a:t>Freitag</a:t>
            </a:r>
            <a:r>
              <a:rPr lang="de-DE" dirty="0" smtClean="0"/>
              <a:t> Abend um </a:t>
            </a:r>
            <a:r>
              <a:rPr lang="de-DE" dirty="0"/>
              <a:t>20 Uhr in die Notaufnahme</a:t>
            </a:r>
          </a:p>
          <a:p>
            <a:pPr marL="0" indent="0">
              <a:buNone/>
            </a:pPr>
            <a:endParaRPr lang="de-DE" sz="1000" dirty="0" smtClean="0"/>
          </a:p>
          <a:p>
            <a:r>
              <a:rPr lang="de-DE" dirty="0" smtClean="0"/>
              <a:t>Er hat eine Verletzung am Zeigefinger der linken Hand – Ursache: Kreissäge</a:t>
            </a:r>
          </a:p>
          <a:p>
            <a:pPr marL="0" indent="0">
              <a:buNone/>
            </a:pPr>
            <a:endParaRPr lang="de-DE" sz="1000" dirty="0" smtClean="0"/>
          </a:p>
          <a:p>
            <a:r>
              <a:rPr lang="de-DE" dirty="0" smtClean="0"/>
              <a:t>Der Patient ist Linkshänder und hat Angst, seine Fingerfertigkeit aufgrund des Unfalls zu verlieren: er ist Uhrmacher</a:t>
            </a:r>
          </a:p>
          <a:p>
            <a:pPr marL="0" indent="0">
              <a:buNone/>
            </a:pPr>
            <a:endParaRPr lang="de-DE" sz="1000" dirty="0" smtClean="0"/>
          </a:p>
          <a:p>
            <a:r>
              <a:rPr lang="de-DE" dirty="0" smtClean="0"/>
              <a:t>Der diensthabende Arzt behandelt ihn und rät ihm, am </a:t>
            </a:r>
            <a:r>
              <a:rPr lang="de-DE" i="1" dirty="0" smtClean="0"/>
              <a:t>Montag</a:t>
            </a:r>
            <a:r>
              <a:rPr lang="de-DE" dirty="0" smtClean="0"/>
              <a:t> erneut einen Arzt zwecks Kontrolle aufzusuchen</a:t>
            </a:r>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22</a:t>
            </a:fld>
            <a:endParaRPr lang="de-DE" dirty="0"/>
          </a:p>
        </p:txBody>
      </p:sp>
      <p:sp>
        <p:nvSpPr>
          <p:cNvPr id="7"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35062288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0"/>
          </p:nvPr>
        </p:nvSpPr>
        <p:spPr>
          <a:xfrm>
            <a:off x="480002" y="1198706"/>
            <a:ext cx="11232000" cy="4924425"/>
          </a:xfrm>
        </p:spPr>
        <p:txBody>
          <a:bodyPr/>
          <a:lstStyle/>
          <a:p>
            <a:r>
              <a:rPr lang="de-DE" dirty="0" smtClean="0"/>
              <a:t>Der Patient geht wie aufgetragen am Montag zum nachbehandelnden Arzt</a:t>
            </a:r>
          </a:p>
          <a:p>
            <a:pPr marL="0" indent="0">
              <a:buNone/>
            </a:pPr>
            <a:endParaRPr lang="de-DE" sz="1000" dirty="0"/>
          </a:p>
          <a:p>
            <a:r>
              <a:rPr lang="de-DE" dirty="0" smtClean="0"/>
              <a:t>Dort wird festgestellt: eine massive </a:t>
            </a:r>
            <a:r>
              <a:rPr lang="de-DE" dirty="0"/>
              <a:t>Schwellung des Fingers, Rötung bis zum Handrücken, nekrotisches Gewebe </a:t>
            </a:r>
            <a:endParaRPr lang="de-DE" dirty="0" smtClean="0"/>
          </a:p>
          <a:p>
            <a:pPr marL="0" indent="0">
              <a:buNone/>
            </a:pPr>
            <a:endParaRPr lang="de-DE" sz="1000" dirty="0"/>
          </a:p>
          <a:p>
            <a:r>
              <a:rPr lang="de-DE" dirty="0" smtClean="0"/>
              <a:t>Es folgt ein </a:t>
            </a:r>
            <a:r>
              <a:rPr lang="de-DE" dirty="0"/>
              <a:t>stationärer Aufenthalt, mehrere Operationen, intensive handtherapeutische </a:t>
            </a:r>
            <a:r>
              <a:rPr lang="de-DE" dirty="0" smtClean="0"/>
              <a:t>Übungen</a:t>
            </a:r>
          </a:p>
          <a:p>
            <a:pPr marL="0" indent="0">
              <a:buNone/>
            </a:pPr>
            <a:endParaRPr lang="de-DE" sz="1000" dirty="0"/>
          </a:p>
          <a:p>
            <a:r>
              <a:rPr lang="de-DE" dirty="0" smtClean="0"/>
              <a:t>Der MD </a:t>
            </a:r>
            <a:r>
              <a:rPr lang="de-DE" dirty="0"/>
              <a:t>stellt </a:t>
            </a:r>
            <a:r>
              <a:rPr lang="de-DE" dirty="0" smtClean="0"/>
              <a:t>einen Behandlungsfehler </a:t>
            </a:r>
            <a:r>
              <a:rPr lang="de-DE" dirty="0"/>
              <a:t>fest: völlig unzureichende Dokumentation, Entlassbrief zu </a:t>
            </a:r>
            <a:r>
              <a:rPr lang="de-DE" dirty="0" smtClean="0"/>
              <a:t>knapp</a:t>
            </a:r>
          </a:p>
          <a:p>
            <a:pPr marL="0" indent="0">
              <a:buNone/>
            </a:pPr>
            <a:endParaRPr lang="de-DE" sz="1000" dirty="0"/>
          </a:p>
          <a:p>
            <a:r>
              <a:rPr lang="de-DE" dirty="0"/>
              <a:t>Zwar bejaht der MD Mitwirkungspflichten eines aufmerksamen und mündigen Patienten, wägt aber dazu ab: die fachlich gebotene Sorgfalt ist aus der Dokumentation nicht zu </a:t>
            </a:r>
            <a:r>
              <a:rPr lang="de-DE" dirty="0" smtClean="0"/>
              <a:t>erkennen</a:t>
            </a:r>
            <a:endParaRPr lang="de-DE" dirty="0"/>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23</a:t>
            </a:fld>
            <a:endParaRPr lang="de-DE" dirty="0"/>
          </a:p>
        </p:txBody>
      </p:sp>
      <p:sp>
        <p:nvSpPr>
          <p:cNvPr id="6"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39438567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80486" y="1159046"/>
            <a:ext cx="11231033" cy="861774"/>
          </a:xfrm>
        </p:spPr>
        <p:txBody>
          <a:bodyPr/>
          <a:lstStyle/>
          <a:p>
            <a:r>
              <a:rPr lang="de-DE" dirty="0" smtClean="0"/>
              <a:t>Können wir dem </a:t>
            </a:r>
            <a:r>
              <a:rPr lang="de-DE" dirty="0"/>
              <a:t>entgegentreten? Dazu die Stellungnahme des Arztes</a:t>
            </a:r>
            <a:r>
              <a:rPr lang="de-DE" dirty="0" smtClean="0"/>
              <a:t>:</a:t>
            </a:r>
            <a:endParaRPr lang="de-DE" dirty="0"/>
          </a:p>
        </p:txBody>
      </p:sp>
      <p:sp>
        <p:nvSpPr>
          <p:cNvPr id="9" name="Textplatzhalter 8"/>
          <p:cNvSpPr>
            <a:spLocks noGrp="1"/>
          </p:cNvSpPr>
          <p:nvPr>
            <p:ph type="body" sz="quarter" idx="10"/>
          </p:nvPr>
        </p:nvSpPr>
        <p:spPr>
          <a:xfrm>
            <a:off x="584686" y="5498227"/>
            <a:ext cx="11232000" cy="815608"/>
          </a:xfrm>
        </p:spPr>
        <p:txBody>
          <a:bodyPr/>
          <a:lstStyle/>
          <a:p>
            <a:pPr>
              <a:buFont typeface="Arial" panose="020B0604020202020204" pitchFamily="34" charset="0"/>
              <a:buChar char="•"/>
            </a:pPr>
            <a:r>
              <a:rPr lang="de-DE" b="1" dirty="0" smtClean="0">
                <a:solidFill>
                  <a:srgbClr val="1E3F72"/>
                </a:solidFill>
              </a:rPr>
              <a:t>6 Monate nach Anspruchsanmeldung: Einigung und Zahlung &gt; Patient</a:t>
            </a:r>
          </a:p>
          <a:p>
            <a:pPr>
              <a:buFont typeface="Arial" panose="020B0604020202020204" pitchFamily="34" charset="0"/>
              <a:buChar char="•"/>
            </a:pPr>
            <a:r>
              <a:rPr lang="de-DE" b="1" dirty="0" smtClean="0">
                <a:solidFill>
                  <a:srgbClr val="1E3F72"/>
                </a:solidFill>
              </a:rPr>
              <a:t>6 Monate danach: Vergleich und Zahlung &gt; Sozialversicherungsträger</a:t>
            </a:r>
            <a:endParaRPr lang="de-DE" b="1" dirty="0">
              <a:solidFill>
                <a:srgbClr val="1E3F72"/>
              </a:solidFill>
            </a:endParaRPr>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24</a:t>
            </a:fld>
            <a:endParaRPr lang="de-DE" dirty="0"/>
          </a:p>
        </p:txBody>
      </p:sp>
      <p:pic>
        <p:nvPicPr>
          <p:cNvPr id="2" name="Grafik 1"/>
          <p:cNvPicPr>
            <a:picLocks noChangeAspect="1"/>
          </p:cNvPicPr>
          <p:nvPr/>
        </p:nvPicPr>
        <p:blipFill>
          <a:blip r:embed="rId3"/>
          <a:stretch>
            <a:fillRect/>
          </a:stretch>
        </p:blipFill>
        <p:spPr>
          <a:xfrm>
            <a:off x="480000" y="2363020"/>
            <a:ext cx="9796800" cy="468996"/>
          </a:xfrm>
          <a:prstGeom prst="rect">
            <a:avLst/>
          </a:prstGeom>
        </p:spPr>
      </p:pic>
      <p:pic>
        <p:nvPicPr>
          <p:cNvPr id="3" name="Grafik 2"/>
          <p:cNvPicPr>
            <a:picLocks noChangeAspect="1"/>
          </p:cNvPicPr>
          <p:nvPr/>
        </p:nvPicPr>
        <p:blipFill>
          <a:blip r:embed="rId4"/>
          <a:stretch>
            <a:fillRect/>
          </a:stretch>
        </p:blipFill>
        <p:spPr>
          <a:xfrm>
            <a:off x="480001" y="2839337"/>
            <a:ext cx="9107059" cy="471958"/>
          </a:xfrm>
          <a:prstGeom prst="rect">
            <a:avLst/>
          </a:prstGeom>
        </p:spPr>
      </p:pic>
      <p:pic>
        <p:nvPicPr>
          <p:cNvPr id="6" name="Grafik 5"/>
          <p:cNvPicPr>
            <a:picLocks noChangeAspect="1"/>
          </p:cNvPicPr>
          <p:nvPr/>
        </p:nvPicPr>
        <p:blipFill>
          <a:blip r:embed="rId5"/>
          <a:stretch>
            <a:fillRect/>
          </a:stretch>
        </p:blipFill>
        <p:spPr>
          <a:xfrm>
            <a:off x="480000" y="3351607"/>
            <a:ext cx="2495212" cy="381897"/>
          </a:xfrm>
          <a:prstGeom prst="rect">
            <a:avLst/>
          </a:prstGeom>
        </p:spPr>
      </p:pic>
      <p:pic>
        <p:nvPicPr>
          <p:cNvPr id="7" name="Grafik 6"/>
          <p:cNvPicPr>
            <a:picLocks noChangeAspect="1"/>
          </p:cNvPicPr>
          <p:nvPr/>
        </p:nvPicPr>
        <p:blipFill>
          <a:blip r:embed="rId6"/>
          <a:stretch>
            <a:fillRect/>
          </a:stretch>
        </p:blipFill>
        <p:spPr>
          <a:xfrm>
            <a:off x="480000" y="3913606"/>
            <a:ext cx="11557325" cy="1404518"/>
          </a:xfrm>
          <a:prstGeom prst="rect">
            <a:avLst/>
          </a:prstGeom>
        </p:spPr>
      </p:pic>
      <p:sp>
        <p:nvSpPr>
          <p:cNvPr id="10"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3511746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9063997" y="2652449"/>
            <a:ext cx="2807666" cy="1846659"/>
          </a:xfrm>
        </p:spPr>
        <p:txBody>
          <a:bodyPr/>
          <a:lstStyle/>
          <a:p>
            <a:r>
              <a:rPr lang="de-DE" sz="2400" dirty="0" smtClean="0"/>
              <a:t>Und nun noch ein letzter Fall – im Verlauf vielleicht etwas anders, als erwartet:</a:t>
            </a:r>
            <a:endParaRPr lang="de-DE" sz="2400" dirty="0"/>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25</a:t>
            </a:fld>
            <a:endParaRPr lang="de-DE" dirty="0"/>
          </a:p>
        </p:txBody>
      </p:sp>
      <p:sp>
        <p:nvSpPr>
          <p:cNvPr id="7"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pic>
        <p:nvPicPr>
          <p:cNvPr id="9" name="Grafik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854747"/>
            <a:ext cx="8946037" cy="6034948"/>
          </a:xfrm>
          <a:prstGeom prst="rect">
            <a:avLst/>
          </a:prstGeom>
        </p:spPr>
      </p:pic>
    </p:spTree>
    <p:extLst>
      <p:ext uri="{BB962C8B-B14F-4D97-AF65-F5344CB8AC3E}">
        <p14:creationId xmlns:p14="http://schemas.microsoft.com/office/powerpoint/2010/main" val="1794629248"/>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26</a:t>
            </a:fld>
            <a:endParaRPr lang="de-DE" dirty="0"/>
          </a:p>
        </p:txBody>
      </p:sp>
      <p:sp>
        <p:nvSpPr>
          <p:cNvPr id="6" name="Titel 7"/>
          <p:cNvSpPr>
            <a:spLocks noGrp="1"/>
          </p:cNvSpPr>
          <p:nvPr>
            <p:ph type="title"/>
          </p:nvPr>
        </p:nvSpPr>
        <p:spPr>
          <a:xfrm>
            <a:off x="480002" y="3015981"/>
            <a:ext cx="11231033" cy="738664"/>
          </a:xfrm>
        </p:spPr>
        <p:txBody>
          <a:bodyPr/>
          <a:lstStyle/>
          <a:p>
            <a:pPr algn="ctr"/>
            <a:r>
              <a:rPr lang="de-DE" sz="4800" dirty="0" smtClean="0"/>
              <a:t>„Glück gehabt?“</a:t>
            </a:r>
            <a:endParaRPr lang="de-DE" sz="4800" dirty="0"/>
          </a:p>
        </p:txBody>
      </p:sp>
      <p:sp>
        <p:nvSpPr>
          <p:cNvPr id="7"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3266217244"/>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0"/>
          </p:nvPr>
        </p:nvSpPr>
        <p:spPr>
          <a:xfrm>
            <a:off x="555416" y="1303905"/>
            <a:ext cx="11232000" cy="4201150"/>
          </a:xfrm>
        </p:spPr>
        <p:txBody>
          <a:bodyPr/>
          <a:lstStyle/>
          <a:p>
            <a:r>
              <a:rPr lang="de-DE" dirty="0" smtClean="0"/>
              <a:t>Der Rechtsschutzversicherer eines Patienten meldet sich bei dem betroffenen Klinikum:</a:t>
            </a:r>
          </a:p>
          <a:p>
            <a:endParaRPr lang="de-DE" sz="800" dirty="0" smtClean="0"/>
          </a:p>
          <a:p>
            <a:pPr>
              <a:buFont typeface="Wingdings" panose="05000000000000000000" pitchFamily="2" charset="2"/>
              <a:buChar char="Ø"/>
            </a:pPr>
            <a:r>
              <a:rPr lang="de-DE" i="1" dirty="0" smtClean="0"/>
              <a:t>Es gäbe Klärungsbedarf bezüglich einer Operation (HNO):</a:t>
            </a:r>
          </a:p>
          <a:p>
            <a:pPr marL="253175" lvl="1" indent="0">
              <a:buNone/>
            </a:pPr>
            <a:r>
              <a:rPr lang="de-DE" i="1" dirty="0" smtClean="0"/>
              <a:t>Der Patient sei in Narkose versetzt </a:t>
            </a:r>
            <a:r>
              <a:rPr lang="de-DE" i="1" dirty="0"/>
              <a:t>werden, jedoch nach zwei Stunden ohne Operation wieder aufgewacht.</a:t>
            </a:r>
          </a:p>
          <a:p>
            <a:pPr marL="253175" lvl="1" indent="0">
              <a:buNone/>
            </a:pPr>
            <a:r>
              <a:rPr lang="de-DE" i="1" dirty="0" smtClean="0"/>
              <a:t>Er habe sodann 3 Tage warten müssen</a:t>
            </a:r>
            <a:r>
              <a:rPr lang="de-DE" i="1" dirty="0"/>
              <a:t>, bis eine erneute Operation </a:t>
            </a:r>
            <a:r>
              <a:rPr lang="de-DE" i="1" dirty="0" smtClean="0"/>
              <a:t>möglich </a:t>
            </a:r>
            <a:r>
              <a:rPr lang="de-DE" i="1" dirty="0"/>
              <a:t>gewesen sei. Sein </a:t>
            </a:r>
            <a:r>
              <a:rPr lang="de-DE" i="1" dirty="0" smtClean="0"/>
              <a:t>Heilungsprozess habe </a:t>
            </a:r>
            <a:r>
              <a:rPr lang="de-DE" i="1" dirty="0"/>
              <a:t>sich hier verzögert und er habe </a:t>
            </a:r>
            <a:r>
              <a:rPr lang="de-DE" i="1" dirty="0" smtClean="0"/>
              <a:t>zusätzlich Verdienstausfall </a:t>
            </a:r>
            <a:r>
              <a:rPr lang="de-DE" i="1" dirty="0"/>
              <a:t>gehabt. </a:t>
            </a:r>
            <a:endParaRPr lang="de-DE" i="1" dirty="0" smtClean="0"/>
          </a:p>
          <a:p>
            <a:pPr marL="253175" lvl="1" indent="0">
              <a:buNone/>
            </a:pPr>
            <a:r>
              <a:rPr lang="de-DE" i="1" dirty="0" smtClean="0"/>
              <a:t>Der Patient sieht </a:t>
            </a:r>
            <a:r>
              <a:rPr lang="de-DE" i="1" dirty="0"/>
              <a:t>hier ein </a:t>
            </a:r>
            <a:r>
              <a:rPr lang="de-DE" i="1" dirty="0" smtClean="0"/>
              <a:t>Fehlverhalten und </a:t>
            </a:r>
            <a:r>
              <a:rPr lang="de-DE" i="1" dirty="0"/>
              <a:t>möchte </a:t>
            </a:r>
            <a:r>
              <a:rPr lang="de-DE" i="1" dirty="0" smtClean="0"/>
              <a:t>daher </a:t>
            </a:r>
            <a:r>
              <a:rPr lang="de-DE" i="1" dirty="0"/>
              <a:t>Schadenersatz und </a:t>
            </a:r>
            <a:r>
              <a:rPr lang="de-DE" i="1" dirty="0" smtClean="0"/>
              <a:t>Schmerzensgeld geltend machen</a:t>
            </a:r>
            <a:r>
              <a:rPr lang="de-DE" i="1" dirty="0"/>
              <a:t>. </a:t>
            </a:r>
            <a:endParaRPr lang="de-DE" i="1" dirty="0" smtClean="0"/>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27</a:t>
            </a:fld>
            <a:endParaRPr lang="de-DE" dirty="0"/>
          </a:p>
        </p:txBody>
      </p:sp>
      <p:sp>
        <p:nvSpPr>
          <p:cNvPr id="7"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19484710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25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25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0"/>
          </p:nvPr>
        </p:nvSpPr>
        <p:spPr>
          <a:xfrm>
            <a:off x="555416" y="1303905"/>
            <a:ext cx="11232000" cy="4847481"/>
          </a:xfrm>
        </p:spPr>
        <p:txBody>
          <a:bodyPr/>
          <a:lstStyle/>
          <a:p>
            <a:pPr marL="0" indent="0">
              <a:buNone/>
            </a:pPr>
            <a:r>
              <a:rPr lang="de-DE" sz="2800" b="1" dirty="0" smtClean="0">
                <a:solidFill>
                  <a:srgbClr val="1E3F72"/>
                </a:solidFill>
              </a:rPr>
              <a:t>Was war passiert?</a:t>
            </a:r>
          </a:p>
          <a:p>
            <a:endParaRPr lang="de-DE" sz="800" dirty="0" smtClean="0"/>
          </a:p>
          <a:p>
            <a:pPr>
              <a:buFont typeface="Wingdings" panose="05000000000000000000" pitchFamily="2" charset="2"/>
              <a:buChar char="Ø"/>
            </a:pPr>
            <a:r>
              <a:rPr lang="de-DE" i="1" dirty="0" smtClean="0"/>
              <a:t>„Im </a:t>
            </a:r>
            <a:r>
              <a:rPr lang="de-DE" i="1" dirty="0"/>
              <a:t>Rahmen des </a:t>
            </a:r>
            <a:r>
              <a:rPr lang="de-DE" i="1" dirty="0" smtClean="0"/>
              <a:t>präoperativen Risikomanagements </a:t>
            </a:r>
            <a:r>
              <a:rPr lang="de-DE" i="1" dirty="0"/>
              <a:t>zur Verbesserung der </a:t>
            </a:r>
            <a:r>
              <a:rPr lang="de-DE" i="1" dirty="0" smtClean="0"/>
              <a:t>Patientensicherheit fiel </a:t>
            </a:r>
            <a:r>
              <a:rPr lang="de-DE" i="1" dirty="0"/>
              <a:t>letztendlich </a:t>
            </a:r>
            <a:r>
              <a:rPr lang="de-DE" i="1" u="sng" dirty="0"/>
              <a:t>erst in der letzten </a:t>
            </a:r>
            <a:r>
              <a:rPr lang="de-DE" i="1" u="sng" dirty="0" smtClean="0"/>
              <a:t>Sicherheitsstufe</a:t>
            </a:r>
            <a:r>
              <a:rPr lang="de-DE" i="1" dirty="0"/>
              <a:t>, dem </a:t>
            </a:r>
            <a:r>
              <a:rPr lang="de-DE" i="1" dirty="0" smtClean="0"/>
              <a:t>offiziellen „Team-Time-Out</a:t>
            </a:r>
            <a:r>
              <a:rPr lang="de-DE" i="1" dirty="0"/>
              <a:t>" </a:t>
            </a:r>
            <a:r>
              <a:rPr lang="de-DE" i="1" dirty="0" smtClean="0"/>
              <a:t>im </a:t>
            </a:r>
            <a:r>
              <a:rPr lang="de-DE" i="1" dirty="0"/>
              <a:t>OP, direkt bevor </a:t>
            </a:r>
            <a:r>
              <a:rPr lang="de-DE" i="1" dirty="0" smtClean="0"/>
              <a:t>die </a:t>
            </a:r>
            <a:r>
              <a:rPr lang="de-DE" i="1" dirty="0"/>
              <a:t>Operation gestartet wird, beim </a:t>
            </a:r>
            <a:r>
              <a:rPr lang="de-DE" i="1" dirty="0" smtClean="0"/>
              <a:t>erneuten </a:t>
            </a:r>
            <a:r>
              <a:rPr lang="de-DE" i="1" dirty="0"/>
              <a:t>Durchsehen der Unterlagen auf, dass der Patient die </a:t>
            </a:r>
            <a:r>
              <a:rPr lang="de-DE" i="1" u="sng" dirty="0"/>
              <a:t>Einwilligungserklärung im Original nicht </a:t>
            </a:r>
            <a:r>
              <a:rPr lang="de-DE" i="1" u="sng" dirty="0" smtClean="0"/>
              <a:t>unterschrieben</a:t>
            </a:r>
            <a:r>
              <a:rPr lang="de-DE" i="1" dirty="0" smtClean="0"/>
              <a:t> </a:t>
            </a:r>
            <a:r>
              <a:rPr lang="de-DE" i="1" dirty="0"/>
              <a:t>hatte und somit formal juristisch seine Zustimmung zur geplanten OP als nicht </a:t>
            </a:r>
            <a:r>
              <a:rPr lang="de-DE" i="1" dirty="0" smtClean="0"/>
              <a:t>gegeben angesehen </a:t>
            </a:r>
            <a:r>
              <a:rPr lang="de-DE" i="1" dirty="0"/>
              <a:t>werden musste. </a:t>
            </a:r>
            <a:r>
              <a:rPr lang="de-DE" i="1" dirty="0" smtClean="0"/>
              <a:t>…</a:t>
            </a:r>
          </a:p>
          <a:p>
            <a:pPr>
              <a:buFont typeface="Wingdings" panose="05000000000000000000" pitchFamily="2" charset="2"/>
              <a:buChar char="Ø"/>
            </a:pPr>
            <a:r>
              <a:rPr lang="de-DE" i="1" dirty="0"/>
              <a:t>Eine Operation ohne schriftliche Einverständniserklärung kann </a:t>
            </a:r>
            <a:r>
              <a:rPr lang="de-DE" i="1" dirty="0" smtClean="0"/>
              <a:t>nicht durchgeführt </a:t>
            </a:r>
            <a:r>
              <a:rPr lang="de-DE" i="1" dirty="0"/>
              <a:t>werden, da sie sonst den Tatbestand der Körperverletzung erfüllt und </a:t>
            </a:r>
            <a:r>
              <a:rPr lang="de-DE" i="1" dirty="0" smtClean="0"/>
              <a:t>strafrechtliche Konsequenzen </a:t>
            </a:r>
            <a:r>
              <a:rPr lang="de-DE" i="1" dirty="0"/>
              <a:t>nach sich zieht. Die Narkose musste beendet werden und die Operation konnte </a:t>
            </a:r>
            <a:r>
              <a:rPr lang="de-DE" i="1" dirty="0" smtClean="0"/>
              <a:t>nicht wie </a:t>
            </a:r>
            <a:r>
              <a:rPr lang="de-DE" i="1" dirty="0"/>
              <a:t>geplant durchgeführt </a:t>
            </a:r>
            <a:r>
              <a:rPr lang="de-DE" i="1" dirty="0" smtClean="0"/>
              <a:t>werden.“</a:t>
            </a:r>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28</a:t>
            </a:fld>
            <a:endParaRPr lang="de-DE" dirty="0"/>
          </a:p>
        </p:txBody>
      </p:sp>
      <p:sp>
        <p:nvSpPr>
          <p:cNvPr id="7"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7248005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0"/>
          </p:nvPr>
        </p:nvSpPr>
        <p:spPr>
          <a:xfrm>
            <a:off x="480002" y="1973208"/>
            <a:ext cx="11232000" cy="2939266"/>
          </a:xfrm>
        </p:spPr>
        <p:txBody>
          <a:bodyPr/>
          <a:lstStyle/>
          <a:p>
            <a:pPr>
              <a:buFont typeface="Wingdings" panose="05000000000000000000" pitchFamily="2" charset="2"/>
              <a:buChar char="Ø"/>
            </a:pPr>
            <a:r>
              <a:rPr lang="de-DE" i="1" dirty="0"/>
              <a:t>„Wir bedauern, dass in einem </a:t>
            </a:r>
            <a:r>
              <a:rPr lang="de-DE" i="1" dirty="0" smtClean="0"/>
              <a:t>3-stufigen </a:t>
            </a:r>
            <a:r>
              <a:rPr lang="de-DE" i="1" dirty="0"/>
              <a:t>präoperativen Risikomanagement-Sicherheitsprozess in </a:t>
            </a:r>
            <a:r>
              <a:rPr lang="de-DE" i="1" dirty="0" smtClean="0"/>
              <a:t>diesem </a:t>
            </a:r>
            <a:r>
              <a:rPr lang="de-DE" i="1" dirty="0"/>
              <a:t>Fall erst die letzte Kontrollstufe das fehlende Einverständnis zur OP aufgedeckt </a:t>
            </a:r>
            <a:r>
              <a:rPr lang="de-DE" i="1" dirty="0" smtClean="0"/>
              <a:t>hat.</a:t>
            </a:r>
          </a:p>
          <a:p>
            <a:pPr>
              <a:buFont typeface="Wingdings" panose="05000000000000000000" pitchFamily="2" charset="2"/>
              <a:buChar char="Ø"/>
            </a:pPr>
            <a:endParaRPr lang="de-DE" sz="800" i="1" dirty="0"/>
          </a:p>
          <a:p>
            <a:pPr marL="253175" lvl="1" indent="0">
              <a:buNone/>
            </a:pPr>
            <a:r>
              <a:rPr lang="de-DE" i="1" dirty="0"/>
              <a:t>Wir bedauern, dass es zu einer zweiten Narkose und einer Verzögerung der Therapie gekommen </a:t>
            </a:r>
            <a:r>
              <a:rPr lang="de-DE" i="1" dirty="0" smtClean="0"/>
              <a:t>ist und </a:t>
            </a:r>
            <a:r>
              <a:rPr lang="de-DE" i="1" dirty="0"/>
              <a:t>zeigen uns </a:t>
            </a:r>
            <a:r>
              <a:rPr lang="de-DE" i="1" dirty="0" smtClean="0"/>
              <a:t>für jede </a:t>
            </a:r>
            <a:r>
              <a:rPr lang="de-DE" i="1" dirty="0"/>
              <a:t>Art von Gespräch und Mediation jederzeit bereit.“ </a:t>
            </a:r>
            <a:endParaRPr lang="de-DE" i="1" dirty="0" smtClean="0"/>
          </a:p>
          <a:p>
            <a:pPr marL="253175" lvl="1" indent="0">
              <a:buNone/>
            </a:pPr>
            <a:endParaRPr lang="de-DE" i="1" dirty="0" smtClean="0"/>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29</a:t>
            </a:fld>
            <a:endParaRPr lang="de-DE" dirty="0"/>
          </a:p>
        </p:txBody>
      </p:sp>
      <p:sp>
        <p:nvSpPr>
          <p:cNvPr id="7"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29268215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80486" y="1159046"/>
            <a:ext cx="11231033" cy="553998"/>
          </a:xfrm>
        </p:spPr>
        <p:txBody>
          <a:bodyPr/>
          <a:lstStyle/>
          <a:p>
            <a:r>
              <a:rPr lang="de-DE" sz="3600" dirty="0" smtClean="0"/>
              <a:t>„Gerichtliche Klärung“ – ein kurzer Überblick:</a:t>
            </a:r>
            <a:endParaRPr lang="de-DE" sz="3600" dirty="0"/>
          </a:p>
        </p:txBody>
      </p:sp>
      <p:sp>
        <p:nvSpPr>
          <p:cNvPr id="9" name="Textplatzhalter 8"/>
          <p:cNvSpPr>
            <a:spLocks noGrp="1"/>
          </p:cNvSpPr>
          <p:nvPr>
            <p:ph type="body" sz="quarter" idx="10"/>
          </p:nvPr>
        </p:nvSpPr>
        <p:spPr>
          <a:xfrm>
            <a:off x="479519" y="1998419"/>
            <a:ext cx="11232000" cy="2031325"/>
          </a:xfrm>
        </p:spPr>
        <p:txBody>
          <a:bodyPr/>
          <a:lstStyle/>
          <a:p>
            <a:pPr marL="0" indent="0">
              <a:buNone/>
            </a:pPr>
            <a:r>
              <a:rPr lang="de-DE" b="1" dirty="0" smtClean="0"/>
              <a:t>Anzahl </a:t>
            </a:r>
            <a:r>
              <a:rPr lang="de-DE" b="1" dirty="0"/>
              <a:t>anhängiger Verfahren zu </a:t>
            </a:r>
            <a:r>
              <a:rPr lang="de-DE" b="1" u="sng" dirty="0" smtClean="0"/>
              <a:t>Jahresbeginn</a:t>
            </a:r>
            <a:r>
              <a:rPr lang="de-DE" b="1" dirty="0" smtClean="0"/>
              <a:t> vor deutschen Zivilgerichten </a:t>
            </a:r>
            <a:r>
              <a:rPr lang="de-DE" b="1" dirty="0" smtClean="0"/>
              <a:t>(LG) im </a:t>
            </a:r>
            <a:r>
              <a:rPr lang="de-DE" b="1" dirty="0" smtClean="0"/>
              <a:t>Jahr </a:t>
            </a:r>
            <a:r>
              <a:rPr lang="de-DE" sz="2500" b="1" u="sng" dirty="0">
                <a:solidFill>
                  <a:srgbClr val="1E3F72"/>
                </a:solidFill>
              </a:rPr>
              <a:t>2007</a:t>
            </a:r>
            <a:r>
              <a:rPr lang="de-DE" b="1" dirty="0"/>
              <a:t> </a:t>
            </a:r>
            <a:r>
              <a:rPr lang="de-DE" dirty="0"/>
              <a:t>sowie die Anzahl </a:t>
            </a:r>
            <a:r>
              <a:rPr lang="de-DE" dirty="0" smtClean="0"/>
              <a:t>anhängiger </a:t>
            </a:r>
            <a:r>
              <a:rPr lang="de-DE" dirty="0"/>
              <a:t>Verfahren am </a:t>
            </a:r>
            <a:r>
              <a:rPr lang="de-DE" b="1" dirty="0"/>
              <a:t>Jahresende</a:t>
            </a:r>
            <a:r>
              <a:rPr lang="de-DE" dirty="0"/>
              <a:t> (davon sind knapp 3 % Arzthaftungssachen, gleichbleibend über die Jahre</a:t>
            </a:r>
            <a:r>
              <a:rPr lang="de-DE" dirty="0" smtClean="0"/>
              <a:t>): </a:t>
            </a:r>
            <a:endParaRPr lang="de-DE" dirty="0"/>
          </a:p>
          <a:p>
            <a:pPr marL="0" indent="0">
              <a:buNone/>
            </a:pPr>
            <a:endParaRPr lang="de-DE" sz="1600" dirty="0" smtClean="0"/>
          </a:p>
          <a:p>
            <a:pPr marL="0" indent="0" algn="ctr">
              <a:buNone/>
            </a:pPr>
            <a:r>
              <a:rPr lang="de-DE" sz="3200" b="1" dirty="0" smtClean="0">
                <a:solidFill>
                  <a:schemeClr val="accent4">
                    <a:lumMod val="75000"/>
                  </a:schemeClr>
                </a:solidFill>
              </a:rPr>
              <a:t>272.667</a:t>
            </a:r>
            <a:endParaRPr lang="de-DE" sz="3200" b="1" dirty="0">
              <a:solidFill>
                <a:schemeClr val="accent4">
                  <a:lumMod val="75000"/>
                </a:schemeClr>
              </a:solidFill>
            </a:endParaRPr>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3</a:t>
            </a:fld>
            <a:endParaRPr lang="de-DE" dirty="0"/>
          </a:p>
        </p:txBody>
      </p:sp>
      <p:sp>
        <p:nvSpPr>
          <p:cNvPr id="6" name="Textplatzhalter 8"/>
          <p:cNvSpPr txBox="1">
            <a:spLocks/>
          </p:cNvSpPr>
          <p:nvPr/>
        </p:nvSpPr>
        <p:spPr bwMode="auto">
          <a:xfrm>
            <a:off x="479519" y="4416676"/>
            <a:ext cx="112320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250825" indent="-250825" algn="l" rtl="0" eaLnBrk="0" fontAlgn="base" hangingPunct="0">
              <a:spcBef>
                <a:spcPct val="0"/>
              </a:spcBef>
              <a:spcAft>
                <a:spcPts val="600"/>
              </a:spcAft>
              <a:buClr>
                <a:srgbClr val="1E3F72"/>
              </a:buClr>
              <a:buFont typeface="Wingdings" pitchFamily="2" charset="2"/>
              <a:buChar char="§"/>
              <a:defRPr lang="de-DE" sz="2400" kern="1200" baseline="0" dirty="0" smtClean="0">
                <a:solidFill>
                  <a:schemeClr val="tx1"/>
                </a:solidFill>
                <a:latin typeface="Arial" pitchFamily="34" charset="0"/>
                <a:ea typeface="+mn-ea"/>
                <a:cs typeface="Arial" pitchFamily="34" charset="0"/>
              </a:defRPr>
            </a:lvl1pPr>
            <a:lvl2pPr marL="504000" indent="-215900" algn="l" rtl="0" eaLnBrk="0" fontAlgn="base" hangingPunct="0">
              <a:spcBef>
                <a:spcPct val="0"/>
              </a:spcBef>
              <a:spcAft>
                <a:spcPts val="600"/>
              </a:spcAft>
              <a:buClr>
                <a:srgbClr val="89A1CD"/>
              </a:buClr>
              <a:buFont typeface="Wingdings" pitchFamily="2" charset="2"/>
              <a:buChar char="§"/>
              <a:defRPr lang="de-DE" sz="2400" kern="1200" dirty="0" smtClean="0">
                <a:solidFill>
                  <a:schemeClr val="tx1"/>
                </a:solidFill>
                <a:latin typeface="Arial" pitchFamily="34" charset="0"/>
                <a:ea typeface="+mn-ea"/>
                <a:cs typeface="Arial" pitchFamily="34" charset="0"/>
              </a:defRPr>
            </a:lvl2pPr>
            <a:lvl3pPr marL="756000" indent="-215900" algn="l" rtl="0" eaLnBrk="0" fontAlgn="base" hangingPunct="0">
              <a:spcBef>
                <a:spcPct val="0"/>
              </a:spcBef>
              <a:spcAft>
                <a:spcPts val="600"/>
              </a:spcAft>
              <a:buClr>
                <a:schemeClr val="accent1"/>
              </a:buClr>
              <a:buFont typeface="Wingdings" pitchFamily="2" charset="2"/>
              <a:buChar char="§"/>
              <a:defRPr lang="de-DE" sz="2400" kern="1200" dirty="0" smtClean="0">
                <a:solidFill>
                  <a:schemeClr val="tx1"/>
                </a:solidFill>
                <a:latin typeface="Arial" pitchFamily="34" charset="0"/>
                <a:ea typeface="+mn-ea"/>
                <a:cs typeface="Arial" pitchFamily="34" charset="0"/>
              </a:defRPr>
            </a:lvl3pPr>
            <a:lvl4pPr marL="1008000" indent="-215900" algn="l" rtl="0" eaLnBrk="0" fontAlgn="base" hangingPunct="0">
              <a:spcBef>
                <a:spcPct val="0"/>
              </a:spcBef>
              <a:spcAft>
                <a:spcPts val="600"/>
              </a:spcAft>
              <a:buClr>
                <a:srgbClr val="5073B5"/>
              </a:buClr>
              <a:buFont typeface="Tahoma" charset="0"/>
              <a:buChar char="▫"/>
              <a:defRPr lang="de-DE" sz="2400" kern="1200" dirty="0" smtClean="0">
                <a:solidFill>
                  <a:schemeClr val="tx1"/>
                </a:solidFill>
                <a:latin typeface="Arial" pitchFamily="34" charset="0"/>
                <a:ea typeface="+mn-ea"/>
                <a:cs typeface="Arial" pitchFamily="34" charset="0"/>
              </a:defRPr>
            </a:lvl4pPr>
            <a:lvl5pPr marL="1260000" indent="-215900" algn="l" rtl="0" eaLnBrk="0" fontAlgn="base" hangingPunct="0">
              <a:spcBef>
                <a:spcPct val="0"/>
              </a:spcBef>
              <a:spcAft>
                <a:spcPts val="600"/>
              </a:spcAft>
              <a:buClr>
                <a:srgbClr val="89A1CD"/>
              </a:buClr>
              <a:buFont typeface="Tahoma" charset="0"/>
              <a:buChar char="▫"/>
              <a:defRPr lang="de-AT" sz="2400" kern="1200" dirty="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de-DE" b="1" dirty="0" smtClean="0"/>
              <a:t>Anzahl  anhängiger Verfahren am </a:t>
            </a:r>
            <a:r>
              <a:rPr lang="de-DE" b="1" u="sng" dirty="0" smtClean="0"/>
              <a:t>Jahresende</a:t>
            </a:r>
            <a:r>
              <a:rPr lang="de-DE" b="1" dirty="0" smtClean="0"/>
              <a:t>:</a:t>
            </a:r>
          </a:p>
          <a:p>
            <a:pPr marL="0" indent="0">
              <a:buNone/>
            </a:pPr>
            <a:endParaRPr lang="de-DE" sz="1600" dirty="0" smtClean="0">
              <a:solidFill>
                <a:srgbClr val="002060"/>
              </a:solidFill>
            </a:endParaRPr>
          </a:p>
          <a:p>
            <a:pPr marL="0" indent="0" algn="ctr">
              <a:buNone/>
            </a:pPr>
            <a:r>
              <a:rPr lang="de-DE" sz="3200" b="1" dirty="0" smtClean="0">
                <a:solidFill>
                  <a:schemeClr val="accent4">
                    <a:lumMod val="75000"/>
                  </a:schemeClr>
                </a:solidFill>
              </a:rPr>
              <a:t>268.219</a:t>
            </a:r>
            <a:endParaRPr lang="de-DE" sz="3200" b="1" dirty="0">
              <a:solidFill>
                <a:schemeClr val="accent4">
                  <a:lumMod val="75000"/>
                </a:schemeClr>
              </a:solidFill>
            </a:endParaRPr>
          </a:p>
        </p:txBody>
      </p:sp>
      <p:sp>
        <p:nvSpPr>
          <p:cNvPr id="7" name="Textfeld 6"/>
          <p:cNvSpPr txBox="1"/>
          <p:nvPr/>
        </p:nvSpPr>
        <p:spPr>
          <a:xfrm>
            <a:off x="479519" y="6096271"/>
            <a:ext cx="11098275" cy="507831"/>
          </a:xfrm>
          <a:prstGeom prst="rect">
            <a:avLst/>
          </a:prstGeom>
          <a:noFill/>
        </p:spPr>
        <p:txBody>
          <a:bodyPr wrap="square" lIns="0" tIns="0" rIns="0" bIns="0" rtlCol="0">
            <a:spAutoFit/>
          </a:bodyPr>
          <a:lstStyle/>
          <a:p>
            <a:r>
              <a:rPr lang="en-GB" sz="1100" dirty="0" smtClean="0">
                <a:latin typeface="Arial" panose="020B0604020202020204" pitchFamily="34" charset="0"/>
                <a:cs typeface="Arial" panose="020B0604020202020204" pitchFamily="34" charset="0"/>
              </a:rPr>
              <a:t>Quelle: </a:t>
            </a:r>
            <a:r>
              <a:rPr lang="de-DE" sz="1100" dirty="0">
                <a:latin typeface="Arial" panose="020B0604020202020204" pitchFamily="34" charset="0"/>
                <a:cs typeface="Arial" panose="020B0604020202020204" pitchFamily="34" charset="0"/>
              </a:rPr>
              <a:t>Statistisches Bundesamt, Fachserie 10 Reihe 2.1 "Zivilgerichte" (Tabellen 1.1, 2.2, 4.1, 5.2, 6.2, 7.1 und 8.2)</a:t>
            </a:r>
            <a:r>
              <a:rPr lang="en-GB" sz="11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hlinkClick r:id="rId3"/>
              </a:rPr>
              <a:t>https://www.destatis.de/DE/Themen/Staat/Justiz-Rechtspflege/Publikationen/Downloads-Gerichte/zivilgerichte-2100210207004.pdf?__</a:t>
            </a:r>
            <a:r>
              <a:rPr lang="en-GB" sz="1100" dirty="0" smtClean="0">
                <a:latin typeface="Arial" panose="020B0604020202020204" pitchFamily="34" charset="0"/>
                <a:cs typeface="Arial" panose="020B0604020202020204" pitchFamily="34" charset="0"/>
                <a:hlinkClick r:id="rId3"/>
              </a:rPr>
              <a:t>blob=publicationFile</a:t>
            </a:r>
            <a:endParaRPr lang="en-GB" sz="1100" dirty="0" smtClean="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p:txBody>
      </p:sp>
      <p:sp>
        <p:nvSpPr>
          <p:cNvPr id="2" name="Pfeil nach unten 1"/>
          <p:cNvSpPr/>
          <p:nvPr/>
        </p:nvSpPr>
        <p:spPr>
          <a:xfrm>
            <a:off x="9339943" y="3718014"/>
            <a:ext cx="816428" cy="1763486"/>
          </a:xfrm>
          <a:prstGeom prst="downArrow">
            <a:avLst/>
          </a:prstGeom>
          <a:solidFill>
            <a:srgbClr val="008000">
              <a:alpha val="5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2"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37402172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3"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0"/>
          </p:nvPr>
        </p:nvSpPr>
        <p:spPr>
          <a:xfrm>
            <a:off x="480002" y="1492441"/>
            <a:ext cx="11232000" cy="4201150"/>
          </a:xfrm>
        </p:spPr>
        <p:txBody>
          <a:bodyPr/>
          <a:lstStyle/>
          <a:p>
            <a:pPr marL="0" indent="0">
              <a:buNone/>
            </a:pPr>
            <a:r>
              <a:rPr lang="de-DE" sz="2800" b="1" dirty="0" smtClean="0">
                <a:solidFill>
                  <a:srgbClr val="1E3F72"/>
                </a:solidFill>
              </a:rPr>
              <a:t>Konnten wir uns einigen?</a:t>
            </a:r>
          </a:p>
          <a:p>
            <a:pPr marL="0" indent="0">
              <a:buNone/>
            </a:pPr>
            <a:endParaRPr lang="de-DE" sz="1000" i="1" dirty="0" smtClean="0"/>
          </a:p>
          <a:p>
            <a:pPr marL="0" indent="0">
              <a:buNone/>
            </a:pPr>
            <a:r>
              <a:rPr lang="de-DE" dirty="0" smtClean="0"/>
              <a:t>Dazu das Schreiben des Patienten:</a:t>
            </a:r>
            <a:endParaRPr lang="de-DE" dirty="0"/>
          </a:p>
          <a:p>
            <a:pPr marL="0" indent="0">
              <a:buNone/>
            </a:pPr>
            <a:endParaRPr lang="de-DE" sz="1200" i="1" dirty="0" smtClean="0"/>
          </a:p>
          <a:p>
            <a:pPr marL="0" indent="0">
              <a:buNone/>
            </a:pPr>
            <a:r>
              <a:rPr lang="de-DE" i="1" dirty="0" smtClean="0"/>
              <a:t>„Vielen Dank </a:t>
            </a:r>
            <a:r>
              <a:rPr lang="de-DE" i="1" dirty="0"/>
              <a:t>für Ihre Antwort und Anteilnahme</a:t>
            </a:r>
            <a:r>
              <a:rPr lang="de-DE" i="1" dirty="0" smtClean="0"/>
              <a:t>.</a:t>
            </a:r>
            <a:endParaRPr lang="de-DE" i="1" dirty="0"/>
          </a:p>
          <a:p>
            <a:pPr marL="0" indent="0">
              <a:buNone/>
            </a:pPr>
            <a:r>
              <a:rPr lang="de-DE" i="1" dirty="0"/>
              <a:t>Ich bin mit Ihrem Vorschlag einverstanden und nehme </a:t>
            </a:r>
            <a:r>
              <a:rPr lang="de-DE" i="1" dirty="0" smtClean="0"/>
              <a:t>Ihr </a:t>
            </a:r>
            <a:r>
              <a:rPr lang="de-DE" i="1" dirty="0"/>
              <a:t>Angebot über </a:t>
            </a:r>
            <a:r>
              <a:rPr lang="de-DE" i="1" dirty="0" smtClean="0"/>
              <a:t>den </a:t>
            </a:r>
            <a:r>
              <a:rPr lang="de-DE" i="1" dirty="0"/>
              <a:t>Betrag von 500‚- € an.</a:t>
            </a:r>
          </a:p>
          <a:p>
            <a:pPr marL="0" indent="0">
              <a:buNone/>
            </a:pPr>
            <a:r>
              <a:rPr lang="de-DE" i="1" dirty="0"/>
              <a:t>Mein Bankverbindung lautet</a:t>
            </a:r>
            <a:r>
              <a:rPr lang="de-DE" i="1" dirty="0" smtClean="0"/>
              <a:t>: …</a:t>
            </a:r>
            <a:endParaRPr lang="de-DE" i="1" dirty="0"/>
          </a:p>
          <a:p>
            <a:pPr marL="0" indent="0">
              <a:buNone/>
            </a:pPr>
            <a:endParaRPr lang="de-DE" sz="1000" i="1" dirty="0"/>
          </a:p>
          <a:p>
            <a:pPr marL="0" indent="0">
              <a:buNone/>
            </a:pPr>
            <a:r>
              <a:rPr lang="de-DE" i="1" dirty="0"/>
              <a:t>Wie lange wird die </a:t>
            </a:r>
            <a:r>
              <a:rPr lang="de-DE" i="1" dirty="0" smtClean="0"/>
              <a:t>Überweisung ca. </a:t>
            </a:r>
            <a:r>
              <a:rPr lang="de-DE" i="1" dirty="0"/>
              <a:t>dauern</a:t>
            </a:r>
            <a:r>
              <a:rPr lang="de-DE" i="1" dirty="0" smtClean="0"/>
              <a:t>?“</a:t>
            </a:r>
            <a:endParaRPr lang="de-DE" i="1" dirty="0"/>
          </a:p>
          <a:p>
            <a:pPr marL="253175" lvl="1" indent="0">
              <a:buNone/>
            </a:pPr>
            <a:endParaRPr lang="de-DE" i="1" dirty="0" smtClean="0"/>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30</a:t>
            </a:fld>
            <a:endParaRPr lang="de-DE" dirty="0"/>
          </a:p>
        </p:txBody>
      </p:sp>
      <p:sp>
        <p:nvSpPr>
          <p:cNvPr id="7"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21859377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9">
                                            <p:txEl>
                                              <p:pRg st="5" end="5"/>
                                            </p:txEl>
                                          </p:spTgt>
                                        </p:tgtEl>
                                        <p:attrNameLst>
                                          <p:attrName>style.visibility</p:attrName>
                                        </p:attrNameLst>
                                      </p:cBhvr>
                                      <p:to>
                                        <p:strVal val="visible"/>
                                      </p:to>
                                    </p:set>
                                  </p:childTnLst>
                                </p:cTn>
                              </p:par>
                              <p:par>
                                <p:cTn id="9" presetID="1" presetClass="entr" presetSubtype="0" fill="hold" nodeType="withEffect">
                                  <p:stCondLst>
                                    <p:cond delay="25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31</a:t>
            </a:fld>
            <a:endParaRPr lang="de-DE" dirty="0"/>
          </a:p>
        </p:txBody>
      </p:sp>
      <p:sp>
        <p:nvSpPr>
          <p:cNvPr id="10" name="Titel 7"/>
          <p:cNvSpPr>
            <a:spLocks noGrp="1"/>
          </p:cNvSpPr>
          <p:nvPr>
            <p:ph type="title"/>
          </p:nvPr>
        </p:nvSpPr>
        <p:spPr>
          <a:xfrm>
            <a:off x="9504947" y="2566740"/>
            <a:ext cx="2314372" cy="2585323"/>
          </a:xfrm>
        </p:spPr>
        <p:txBody>
          <a:bodyPr/>
          <a:lstStyle/>
          <a:p>
            <a:r>
              <a:rPr lang="de-DE" dirty="0" smtClean="0"/>
              <a:t>Mein Fazit zum Thema „Aufklärung in der Schaden-regulierung“</a:t>
            </a:r>
            <a:endParaRPr lang="de-DE" dirty="0"/>
          </a:p>
        </p:txBody>
      </p:sp>
      <p:pic>
        <p:nvPicPr>
          <p:cNvPr id="11" name="Grafik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882113"/>
            <a:ext cx="8931864" cy="5954576"/>
          </a:xfrm>
          <a:prstGeom prst="rect">
            <a:avLst/>
          </a:prstGeom>
        </p:spPr>
      </p:pic>
      <p:sp>
        <p:nvSpPr>
          <p:cNvPr id="12"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301101978"/>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0"/>
          </p:nvPr>
        </p:nvSpPr>
        <p:spPr>
          <a:xfrm>
            <a:off x="480002" y="1360745"/>
            <a:ext cx="11232000" cy="4924425"/>
          </a:xfrm>
        </p:spPr>
        <p:txBody>
          <a:bodyPr/>
          <a:lstStyle/>
          <a:p>
            <a:r>
              <a:rPr lang="de-DE" dirty="0" smtClean="0"/>
              <a:t>Aufklärung ist nicht das streitentscheidendste Thema im Arzthaftungsrecht</a:t>
            </a:r>
          </a:p>
          <a:p>
            <a:pPr marL="0" indent="0">
              <a:buNone/>
            </a:pPr>
            <a:endParaRPr lang="de-DE" sz="1000" dirty="0" smtClean="0"/>
          </a:p>
          <a:p>
            <a:r>
              <a:rPr lang="de-DE" dirty="0" smtClean="0"/>
              <a:t>Soweit der Aufklärung aber doch eine über die Haftung entscheidende Rolle zukommt, ist die Dokumentation ein sehr wichtiger Bestandteil der Prüfung</a:t>
            </a:r>
          </a:p>
          <a:p>
            <a:pPr marL="0" indent="0">
              <a:buNone/>
            </a:pPr>
            <a:endParaRPr lang="de-DE" sz="1000" dirty="0" smtClean="0"/>
          </a:p>
          <a:p>
            <a:r>
              <a:rPr lang="de-DE" dirty="0" smtClean="0"/>
              <a:t>Es spielen aber auch Faktoren hinein, die oft nicht in der eigenen Sphäre liegen und nur schwer eingeordnet werden können</a:t>
            </a:r>
          </a:p>
          <a:p>
            <a:pPr marL="0" indent="0">
              <a:buNone/>
            </a:pPr>
            <a:endParaRPr lang="de-DE" sz="1000" dirty="0" smtClean="0"/>
          </a:p>
          <a:p>
            <a:r>
              <a:rPr lang="de-DE" dirty="0" smtClean="0"/>
              <a:t>Das bedeutet: die Beteiligten müssen aufeinander zugehen, ihre jeweiligen Positionen offen diskutieren und gemeinsam gewichten</a:t>
            </a:r>
          </a:p>
          <a:p>
            <a:pPr marL="0" indent="0">
              <a:buNone/>
            </a:pPr>
            <a:endParaRPr lang="de-DE" sz="1000" dirty="0" smtClean="0"/>
          </a:p>
          <a:p>
            <a:r>
              <a:rPr lang="de-DE" dirty="0" smtClean="0"/>
              <a:t>Sonst sind Gerichtsverfahren unumgänglich – die nicht selten in einem Vergleichsvorschlag des Richters münden, den man schon früher hätte schließen können …</a:t>
            </a:r>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32</a:t>
            </a:fld>
            <a:endParaRPr lang="de-DE" dirty="0"/>
          </a:p>
        </p:txBody>
      </p:sp>
      <p:sp>
        <p:nvSpPr>
          <p:cNvPr id="7"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29463697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25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0"/>
          </p:nvPr>
        </p:nvSpPr>
        <p:spPr>
          <a:xfrm>
            <a:off x="479519" y="1573876"/>
            <a:ext cx="11232000" cy="1631216"/>
          </a:xfrm>
        </p:spPr>
        <p:txBody>
          <a:bodyPr/>
          <a:lstStyle/>
          <a:p>
            <a:pPr marL="0" indent="0">
              <a:buNone/>
            </a:pPr>
            <a:r>
              <a:rPr lang="de-DE" b="1" dirty="0" smtClean="0"/>
              <a:t>Anzahl </a:t>
            </a:r>
            <a:r>
              <a:rPr lang="de-DE" b="1" dirty="0"/>
              <a:t>anhängiger Verfahren zu </a:t>
            </a:r>
            <a:r>
              <a:rPr lang="de-DE" b="1" dirty="0" smtClean="0"/>
              <a:t>Jahresbeginn vor deutschen </a:t>
            </a:r>
            <a:r>
              <a:rPr lang="de-DE" b="1" dirty="0" smtClean="0"/>
              <a:t>Zivilgerichten (LG) </a:t>
            </a:r>
            <a:r>
              <a:rPr lang="de-DE" b="1" dirty="0" smtClean="0"/>
              <a:t>im Jahr </a:t>
            </a:r>
            <a:r>
              <a:rPr lang="de-DE" sz="2500" b="1" u="sng" dirty="0" smtClean="0">
                <a:solidFill>
                  <a:srgbClr val="1E3F72"/>
                </a:solidFill>
              </a:rPr>
              <a:t>2020</a:t>
            </a:r>
            <a:r>
              <a:rPr lang="de-DE" b="1" dirty="0" smtClean="0"/>
              <a:t> </a:t>
            </a:r>
            <a:r>
              <a:rPr lang="de-DE" dirty="0"/>
              <a:t>sowie die Anzahl  anhängiger Verfahren am </a:t>
            </a:r>
            <a:r>
              <a:rPr lang="de-DE" b="1" dirty="0"/>
              <a:t>Jahresende</a:t>
            </a:r>
            <a:r>
              <a:rPr lang="de-DE" dirty="0"/>
              <a:t> </a:t>
            </a:r>
            <a:r>
              <a:rPr lang="de-DE" dirty="0" smtClean="0"/>
              <a:t>: </a:t>
            </a:r>
            <a:endParaRPr lang="de-DE" dirty="0"/>
          </a:p>
          <a:p>
            <a:pPr marL="0" indent="0">
              <a:buNone/>
            </a:pPr>
            <a:endParaRPr lang="de-DE" sz="1600" dirty="0" smtClean="0"/>
          </a:p>
          <a:p>
            <a:pPr marL="0" indent="0" algn="ctr">
              <a:buNone/>
            </a:pPr>
            <a:r>
              <a:rPr lang="de-DE" sz="3200" b="1" dirty="0" smtClean="0">
                <a:solidFill>
                  <a:schemeClr val="accent4">
                    <a:lumMod val="75000"/>
                  </a:schemeClr>
                </a:solidFill>
              </a:rPr>
              <a:t>337.139</a:t>
            </a:r>
            <a:endParaRPr lang="de-DE" sz="3200" b="1" dirty="0">
              <a:solidFill>
                <a:schemeClr val="accent4">
                  <a:lumMod val="75000"/>
                </a:schemeClr>
              </a:solidFill>
            </a:endParaRPr>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4</a:t>
            </a:fld>
            <a:endParaRPr lang="de-DE" dirty="0"/>
          </a:p>
        </p:txBody>
      </p:sp>
      <p:sp>
        <p:nvSpPr>
          <p:cNvPr id="6" name="Textplatzhalter 8"/>
          <p:cNvSpPr txBox="1">
            <a:spLocks/>
          </p:cNvSpPr>
          <p:nvPr/>
        </p:nvSpPr>
        <p:spPr bwMode="auto">
          <a:xfrm>
            <a:off x="479519" y="3863875"/>
            <a:ext cx="11232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250825" indent="-250825" algn="l" rtl="0" eaLnBrk="0" fontAlgn="base" hangingPunct="0">
              <a:spcBef>
                <a:spcPct val="0"/>
              </a:spcBef>
              <a:spcAft>
                <a:spcPts val="600"/>
              </a:spcAft>
              <a:buClr>
                <a:srgbClr val="1E3F72"/>
              </a:buClr>
              <a:buFont typeface="Wingdings" pitchFamily="2" charset="2"/>
              <a:buChar char="§"/>
              <a:defRPr lang="de-DE" sz="2400" kern="1200" baseline="0" dirty="0" smtClean="0">
                <a:solidFill>
                  <a:schemeClr val="tx1"/>
                </a:solidFill>
                <a:latin typeface="Arial" pitchFamily="34" charset="0"/>
                <a:ea typeface="+mn-ea"/>
                <a:cs typeface="Arial" pitchFamily="34" charset="0"/>
              </a:defRPr>
            </a:lvl1pPr>
            <a:lvl2pPr marL="504000" indent="-215900" algn="l" rtl="0" eaLnBrk="0" fontAlgn="base" hangingPunct="0">
              <a:spcBef>
                <a:spcPct val="0"/>
              </a:spcBef>
              <a:spcAft>
                <a:spcPts val="600"/>
              </a:spcAft>
              <a:buClr>
                <a:srgbClr val="89A1CD"/>
              </a:buClr>
              <a:buFont typeface="Wingdings" pitchFamily="2" charset="2"/>
              <a:buChar char="§"/>
              <a:defRPr lang="de-DE" sz="2400" kern="1200" dirty="0" smtClean="0">
                <a:solidFill>
                  <a:schemeClr val="tx1"/>
                </a:solidFill>
                <a:latin typeface="Arial" pitchFamily="34" charset="0"/>
                <a:ea typeface="+mn-ea"/>
                <a:cs typeface="Arial" pitchFamily="34" charset="0"/>
              </a:defRPr>
            </a:lvl2pPr>
            <a:lvl3pPr marL="756000" indent="-215900" algn="l" rtl="0" eaLnBrk="0" fontAlgn="base" hangingPunct="0">
              <a:spcBef>
                <a:spcPct val="0"/>
              </a:spcBef>
              <a:spcAft>
                <a:spcPts val="600"/>
              </a:spcAft>
              <a:buClr>
                <a:schemeClr val="accent1"/>
              </a:buClr>
              <a:buFont typeface="Wingdings" pitchFamily="2" charset="2"/>
              <a:buChar char="§"/>
              <a:defRPr lang="de-DE" sz="2400" kern="1200" dirty="0" smtClean="0">
                <a:solidFill>
                  <a:schemeClr val="tx1"/>
                </a:solidFill>
                <a:latin typeface="Arial" pitchFamily="34" charset="0"/>
                <a:ea typeface="+mn-ea"/>
                <a:cs typeface="Arial" pitchFamily="34" charset="0"/>
              </a:defRPr>
            </a:lvl3pPr>
            <a:lvl4pPr marL="1008000" indent="-215900" algn="l" rtl="0" eaLnBrk="0" fontAlgn="base" hangingPunct="0">
              <a:spcBef>
                <a:spcPct val="0"/>
              </a:spcBef>
              <a:spcAft>
                <a:spcPts val="600"/>
              </a:spcAft>
              <a:buClr>
                <a:srgbClr val="5073B5"/>
              </a:buClr>
              <a:buFont typeface="Tahoma" charset="0"/>
              <a:buChar char="▫"/>
              <a:defRPr lang="de-DE" sz="2400" kern="1200" dirty="0" smtClean="0">
                <a:solidFill>
                  <a:schemeClr val="tx1"/>
                </a:solidFill>
                <a:latin typeface="Arial" pitchFamily="34" charset="0"/>
                <a:ea typeface="+mn-ea"/>
                <a:cs typeface="Arial" pitchFamily="34" charset="0"/>
              </a:defRPr>
            </a:lvl4pPr>
            <a:lvl5pPr marL="1260000" indent="-215900" algn="l" rtl="0" eaLnBrk="0" fontAlgn="base" hangingPunct="0">
              <a:spcBef>
                <a:spcPct val="0"/>
              </a:spcBef>
              <a:spcAft>
                <a:spcPts val="600"/>
              </a:spcAft>
              <a:buClr>
                <a:srgbClr val="89A1CD"/>
              </a:buClr>
              <a:buFont typeface="Tahoma" charset="0"/>
              <a:buChar char="▫"/>
              <a:defRPr lang="de-AT" sz="2400" kern="1200" dirty="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de-DE" b="1" dirty="0" smtClean="0"/>
              <a:t>Anzahl  anhängiger Verfahren am Jahresende:</a:t>
            </a:r>
          </a:p>
          <a:p>
            <a:pPr marL="0" indent="0">
              <a:buNone/>
            </a:pPr>
            <a:endParaRPr lang="de-DE" sz="1600" dirty="0" smtClean="0">
              <a:solidFill>
                <a:srgbClr val="002060"/>
              </a:solidFill>
            </a:endParaRPr>
          </a:p>
          <a:p>
            <a:pPr marL="0" indent="0" algn="ctr">
              <a:buNone/>
            </a:pPr>
            <a:r>
              <a:rPr lang="de-DE" sz="3200" b="1" dirty="0" smtClean="0">
                <a:solidFill>
                  <a:schemeClr val="accent4">
                    <a:lumMod val="75000"/>
                  </a:schemeClr>
                </a:solidFill>
              </a:rPr>
              <a:t>362.888</a:t>
            </a:r>
            <a:endParaRPr lang="de-DE" sz="3200" b="1" dirty="0">
              <a:solidFill>
                <a:schemeClr val="accent4">
                  <a:lumMod val="75000"/>
                </a:schemeClr>
              </a:solidFill>
            </a:endParaRPr>
          </a:p>
        </p:txBody>
      </p:sp>
      <p:sp>
        <p:nvSpPr>
          <p:cNvPr id="3" name="Pfeil nach oben 2"/>
          <p:cNvSpPr/>
          <p:nvPr/>
        </p:nvSpPr>
        <p:spPr>
          <a:xfrm>
            <a:off x="9160329" y="2906486"/>
            <a:ext cx="849085" cy="2002398"/>
          </a:xfrm>
          <a:prstGeom prst="upArrow">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1" name="Textfeld 10"/>
          <p:cNvSpPr txBox="1"/>
          <p:nvPr/>
        </p:nvSpPr>
        <p:spPr>
          <a:xfrm>
            <a:off x="479519" y="6008539"/>
            <a:ext cx="11098275" cy="507831"/>
          </a:xfrm>
          <a:prstGeom prst="rect">
            <a:avLst/>
          </a:prstGeom>
          <a:noFill/>
        </p:spPr>
        <p:txBody>
          <a:bodyPr wrap="square" lIns="0" tIns="0" rIns="0" bIns="0" rtlCol="0">
            <a:spAutoFit/>
          </a:bodyPr>
          <a:lstStyle/>
          <a:p>
            <a:r>
              <a:rPr lang="en-GB" sz="1100" dirty="0" smtClean="0">
                <a:latin typeface="Arial" panose="020B0604020202020204" pitchFamily="34" charset="0"/>
                <a:cs typeface="Arial" panose="020B0604020202020204" pitchFamily="34" charset="0"/>
              </a:rPr>
              <a:t>Quelle: </a:t>
            </a:r>
            <a:r>
              <a:rPr lang="de-DE" sz="1100" dirty="0">
                <a:latin typeface="Arial" panose="020B0604020202020204" pitchFamily="34" charset="0"/>
                <a:cs typeface="Arial" panose="020B0604020202020204" pitchFamily="34" charset="0"/>
              </a:rPr>
              <a:t>Statistisches Bundesamt, Fachserie 10 Reihe 2.1 "Zivilgerichte" (Tabellen 1.1, 2.2, 4.1, 5.2, 6.2, 7.1 und 8.2)</a:t>
            </a:r>
            <a:r>
              <a:rPr lang="en-GB" sz="11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hlinkClick r:id="rId3"/>
              </a:rPr>
              <a:t>https://www.destatis.de/DE/Themen/Staat/Justiz-Rechtspflege/Publikationen/Downloads-Gerichte/zivilgerichte-2100210207004.pdf?__</a:t>
            </a:r>
            <a:r>
              <a:rPr lang="en-GB" sz="1100" dirty="0" smtClean="0">
                <a:latin typeface="Arial" panose="020B0604020202020204" pitchFamily="34" charset="0"/>
                <a:cs typeface="Arial" panose="020B0604020202020204" pitchFamily="34" charset="0"/>
                <a:hlinkClick r:id="rId3"/>
              </a:rPr>
              <a:t>blob=publicationFile</a:t>
            </a:r>
            <a:endParaRPr lang="en-GB" sz="1100" dirty="0" smtClean="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p:txBody>
      </p:sp>
      <p:sp>
        <p:nvSpPr>
          <p:cNvPr id="13"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16132181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Was ist nun mit der „Aufklärung“?</a:t>
            </a:r>
            <a:endParaRPr lang="de-DE" dirty="0"/>
          </a:p>
        </p:txBody>
      </p:sp>
      <p:sp>
        <p:nvSpPr>
          <p:cNvPr id="9" name="Textplatzhalter 8"/>
          <p:cNvSpPr>
            <a:spLocks noGrp="1"/>
          </p:cNvSpPr>
          <p:nvPr>
            <p:ph type="body" sz="quarter" idx="10"/>
          </p:nvPr>
        </p:nvSpPr>
        <p:spPr>
          <a:xfrm>
            <a:off x="480000" y="1692000"/>
            <a:ext cx="11232000" cy="4755148"/>
          </a:xfrm>
        </p:spPr>
        <p:txBody>
          <a:bodyPr/>
          <a:lstStyle/>
          <a:p>
            <a:r>
              <a:rPr lang="de-DE" dirty="0"/>
              <a:t>Die Aufklärungsrüge ist ein Auffangtatbestand, der erst an Bedeutung gewinnt, wenn ein </a:t>
            </a:r>
            <a:r>
              <a:rPr lang="de-DE" dirty="0" smtClean="0"/>
              <a:t>Behandlungsfehler </a:t>
            </a:r>
            <a:r>
              <a:rPr lang="de-DE" dirty="0"/>
              <a:t>im engen Sinn nicht vorliegt oder nicht bewiesen werden kann</a:t>
            </a:r>
            <a:r>
              <a:rPr lang="de-DE" dirty="0" smtClean="0"/>
              <a:t>.</a:t>
            </a:r>
          </a:p>
          <a:p>
            <a:r>
              <a:rPr lang="de-DE" dirty="0" smtClean="0"/>
              <a:t>Liegt nach </a:t>
            </a:r>
            <a:r>
              <a:rPr lang="de-DE" dirty="0"/>
              <a:t>den </a:t>
            </a:r>
            <a:r>
              <a:rPr lang="de-DE" dirty="0" smtClean="0"/>
              <a:t>Feststellungen </a:t>
            </a:r>
            <a:r>
              <a:rPr lang="de-DE" dirty="0"/>
              <a:t>ein </a:t>
            </a:r>
            <a:r>
              <a:rPr lang="de-DE" dirty="0" smtClean="0"/>
              <a:t>solcher Behandlungsfehler </a:t>
            </a:r>
            <a:r>
              <a:rPr lang="de-DE" dirty="0"/>
              <a:t>vor, wird man die Frage der Aufklärung </a:t>
            </a:r>
            <a:r>
              <a:rPr lang="de-DE" dirty="0" smtClean="0"/>
              <a:t>gar nicht </a:t>
            </a:r>
            <a:r>
              <a:rPr lang="de-DE" dirty="0"/>
              <a:t>weiter </a:t>
            </a:r>
            <a:r>
              <a:rPr lang="de-DE" dirty="0" smtClean="0"/>
              <a:t>vertiefen (müssen). </a:t>
            </a:r>
          </a:p>
          <a:p>
            <a:r>
              <a:rPr lang="de-DE" dirty="0" smtClean="0"/>
              <a:t>Umgekehrt gewinnt die Aufklärungsrüge an Relevanz, wenn dem nicht so ist.</a:t>
            </a:r>
          </a:p>
          <a:p>
            <a:pPr marL="0" indent="0">
              <a:buNone/>
            </a:pPr>
            <a:endParaRPr lang="de-DE" sz="1000" dirty="0" smtClean="0"/>
          </a:p>
          <a:p>
            <a:pPr>
              <a:buFont typeface="Wingdings" panose="05000000000000000000" pitchFamily="2" charset="2"/>
              <a:buChar char="Ø"/>
            </a:pPr>
            <a:r>
              <a:rPr lang="de-DE" u="sng" dirty="0" smtClean="0"/>
              <a:t>Konsequenz für die tägliche Praxis</a:t>
            </a:r>
            <a:r>
              <a:rPr lang="de-DE" dirty="0" smtClean="0"/>
              <a:t>: </a:t>
            </a:r>
          </a:p>
          <a:p>
            <a:pPr lvl="1">
              <a:buFont typeface="Wingdings" panose="05000000000000000000" pitchFamily="2" charset="2"/>
              <a:buChar char="Ø"/>
            </a:pPr>
            <a:r>
              <a:rPr lang="de-DE" dirty="0" smtClean="0"/>
              <a:t>Die Frage des Behandlungsfehlers muss zuerst geklärt werden.</a:t>
            </a:r>
          </a:p>
          <a:p>
            <a:pPr lvl="1">
              <a:buFont typeface="Wingdings" panose="05000000000000000000" pitchFamily="2" charset="2"/>
              <a:buChar char="Ø"/>
            </a:pPr>
            <a:r>
              <a:rPr lang="de-DE" dirty="0" smtClean="0"/>
              <a:t>Wird ein solcher verneint, muss abgewogen werden, ob die Aufklärungsrüge Aussicht auf Erfolg hätte. </a:t>
            </a:r>
          </a:p>
          <a:p>
            <a:pPr lvl="2">
              <a:buFont typeface="Wingdings" panose="05000000000000000000" pitchFamily="2" charset="2"/>
              <a:buChar char="Ø"/>
            </a:pPr>
            <a:r>
              <a:rPr lang="de-DE" b="1" dirty="0" smtClean="0">
                <a:solidFill>
                  <a:srgbClr val="1E3F72"/>
                </a:solidFill>
              </a:rPr>
              <a:t>Aber: geht das überhaupt?</a:t>
            </a:r>
            <a:endParaRPr lang="de-DE" b="1" dirty="0">
              <a:solidFill>
                <a:srgbClr val="1E3F72"/>
              </a:solidFill>
            </a:endParaRPr>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5</a:t>
            </a:fld>
            <a:endParaRPr lang="de-DE" dirty="0"/>
          </a:p>
        </p:txBody>
      </p:sp>
      <p:sp>
        <p:nvSpPr>
          <p:cNvPr id="6"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4316823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Es gibt heranziehbare Kriterien…</a:t>
            </a:r>
            <a:endParaRPr lang="de-DE" dirty="0"/>
          </a:p>
        </p:txBody>
      </p:sp>
      <p:sp>
        <p:nvSpPr>
          <p:cNvPr id="9" name="Textplatzhalter 8"/>
          <p:cNvSpPr>
            <a:spLocks noGrp="1"/>
          </p:cNvSpPr>
          <p:nvPr>
            <p:ph type="body" sz="quarter" idx="10"/>
          </p:nvPr>
        </p:nvSpPr>
        <p:spPr>
          <a:xfrm>
            <a:off x="480002" y="1849430"/>
            <a:ext cx="11232000" cy="4708981"/>
          </a:xfrm>
        </p:spPr>
        <p:txBody>
          <a:bodyPr/>
          <a:lstStyle/>
          <a:p>
            <a:pPr marL="0" indent="0">
              <a:buNone/>
            </a:pPr>
            <a:r>
              <a:rPr lang="de-DE" dirty="0" smtClean="0"/>
              <a:t>Einige maßgebliche Faktoren könnten aber außerhalb </a:t>
            </a:r>
            <a:r>
              <a:rPr lang="de-DE" dirty="0"/>
              <a:t>der eigenen </a:t>
            </a:r>
            <a:r>
              <a:rPr lang="de-DE" dirty="0" smtClean="0"/>
              <a:t>Beurteilungs-sphäre liegen:</a:t>
            </a:r>
          </a:p>
          <a:p>
            <a:pPr marL="0" indent="0">
              <a:buNone/>
            </a:pPr>
            <a:endParaRPr lang="de-DE" sz="1000" dirty="0"/>
          </a:p>
          <a:p>
            <a:pPr marL="0" indent="0">
              <a:buNone/>
            </a:pPr>
            <a:r>
              <a:rPr lang="de-DE" dirty="0"/>
              <a:t>Individualität der Patienten?</a:t>
            </a:r>
          </a:p>
          <a:p>
            <a:pPr marL="0" indent="0">
              <a:buNone/>
            </a:pPr>
            <a:r>
              <a:rPr lang="de-DE" dirty="0"/>
              <a:t>Individualität des Arztes</a:t>
            </a:r>
            <a:r>
              <a:rPr lang="de-DE" dirty="0" smtClean="0"/>
              <a:t>?</a:t>
            </a:r>
          </a:p>
          <a:p>
            <a:pPr marL="0" indent="0">
              <a:buNone/>
            </a:pPr>
            <a:endParaRPr lang="de-DE" sz="1000" dirty="0"/>
          </a:p>
          <a:p>
            <a:pPr>
              <a:buFont typeface="Wingdings" panose="05000000000000000000" pitchFamily="2" charset="2"/>
              <a:buChar char="Ø"/>
            </a:pPr>
            <a:r>
              <a:rPr lang="de-DE" dirty="0" smtClean="0"/>
              <a:t>Hypothetische Einwilligung des Patienten?</a:t>
            </a:r>
          </a:p>
          <a:p>
            <a:pPr>
              <a:buFont typeface="Wingdings" panose="05000000000000000000" pitchFamily="2" charset="2"/>
              <a:buChar char="Ø"/>
            </a:pPr>
            <a:r>
              <a:rPr lang="de-DE" dirty="0" smtClean="0"/>
              <a:t>Kann der Arzt sich authentisch genug an Details erinnern?</a:t>
            </a:r>
          </a:p>
          <a:p>
            <a:pPr marL="0" indent="0">
              <a:buNone/>
            </a:pPr>
            <a:endParaRPr lang="de-DE" sz="1000" dirty="0"/>
          </a:p>
          <a:p>
            <a:pPr marL="0" indent="0">
              <a:buNone/>
            </a:pPr>
            <a:r>
              <a:rPr lang="de-DE" dirty="0" smtClean="0"/>
              <a:t>Im Fokus stehen deshalb Inhalte, die als „sicherere“ Fakten herangezogen werden können: </a:t>
            </a:r>
          </a:p>
          <a:p>
            <a:pPr marL="0" indent="0">
              <a:buNone/>
            </a:pPr>
            <a:endParaRPr lang="de-DE" sz="800" dirty="0" smtClean="0"/>
          </a:p>
          <a:p>
            <a:pPr marL="0" indent="0">
              <a:buNone/>
            </a:pPr>
            <a:r>
              <a:rPr lang="de-DE" dirty="0" smtClean="0"/>
              <a:t>sie ergeben sich aus der </a:t>
            </a:r>
            <a:r>
              <a:rPr lang="de-DE" b="1" dirty="0" smtClean="0">
                <a:solidFill>
                  <a:srgbClr val="1E3F72"/>
                </a:solidFill>
              </a:rPr>
              <a:t>Dokumentation</a:t>
            </a:r>
            <a:r>
              <a:rPr lang="de-DE" dirty="0" smtClean="0"/>
              <a:t>.</a:t>
            </a:r>
            <a:endParaRPr lang="de-DE" dirty="0"/>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6</a:t>
            </a:fld>
            <a:endParaRPr lang="de-DE" dirty="0"/>
          </a:p>
        </p:txBody>
      </p:sp>
      <p:sp>
        <p:nvSpPr>
          <p:cNvPr id="6"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28923462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9">
                                            <p:txEl>
                                              <p:pRg st="8" end="8"/>
                                            </p:txEl>
                                          </p:spTgt>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81452" y="1166017"/>
            <a:ext cx="11231033" cy="430887"/>
          </a:xfrm>
        </p:spPr>
        <p:txBody>
          <a:bodyPr/>
          <a:lstStyle/>
          <a:p>
            <a:r>
              <a:rPr lang="de-DE" dirty="0" smtClean="0"/>
              <a:t>Dort schaut man dann,</a:t>
            </a:r>
            <a:endParaRPr lang="de-DE" dirty="0"/>
          </a:p>
        </p:txBody>
      </p:sp>
      <p:sp>
        <p:nvSpPr>
          <p:cNvPr id="9" name="Textplatzhalter 8"/>
          <p:cNvSpPr>
            <a:spLocks noGrp="1"/>
          </p:cNvSpPr>
          <p:nvPr>
            <p:ph type="body" sz="quarter" idx="10"/>
          </p:nvPr>
        </p:nvSpPr>
        <p:spPr>
          <a:xfrm>
            <a:off x="480485" y="1877396"/>
            <a:ext cx="11232000" cy="4678204"/>
          </a:xfrm>
        </p:spPr>
        <p:txBody>
          <a:bodyPr/>
          <a:lstStyle/>
          <a:p>
            <a:r>
              <a:rPr lang="de-DE" sz="2200" u="sng" dirty="0" smtClean="0"/>
              <a:t>Wann</a:t>
            </a:r>
            <a:r>
              <a:rPr lang="de-DE" sz="2200" dirty="0" smtClean="0"/>
              <a:t> aufgeklärt wurde, genauer gesagt:</a:t>
            </a:r>
          </a:p>
          <a:p>
            <a:pPr lvl="1"/>
            <a:r>
              <a:rPr lang="de-DE" sz="2200" dirty="0" smtClean="0"/>
              <a:t>Man stellt den Zeitpunkt der Aufklärung dem des Eingriffs gegenüber</a:t>
            </a:r>
          </a:p>
          <a:p>
            <a:pPr lvl="1">
              <a:buFont typeface="Wingdings" panose="05000000000000000000" pitchFamily="2" charset="2"/>
              <a:buChar char="Ø"/>
            </a:pPr>
            <a:r>
              <a:rPr lang="de-DE" sz="2000" dirty="0" smtClean="0"/>
              <a:t>Ob der konkrete Patient dies als ausreichendes Zeitfenster für seine individuelle Entscheidungsfreiheit empfand, kann </a:t>
            </a:r>
            <a:r>
              <a:rPr lang="de-DE" sz="2000" u="sng" dirty="0" smtClean="0"/>
              <a:t>nicht</a:t>
            </a:r>
            <a:r>
              <a:rPr lang="de-DE" sz="2000" dirty="0" smtClean="0"/>
              <a:t> als Schlussfolgerung der Daten ergehen! </a:t>
            </a:r>
          </a:p>
          <a:p>
            <a:pPr marL="0" indent="0">
              <a:buNone/>
            </a:pPr>
            <a:endParaRPr lang="de-DE" sz="1000" dirty="0" smtClean="0"/>
          </a:p>
          <a:p>
            <a:r>
              <a:rPr lang="de-DE" sz="2200" dirty="0" smtClean="0"/>
              <a:t>Ob ggfs. </a:t>
            </a:r>
            <a:r>
              <a:rPr lang="de-DE" sz="2200" u="sng" dirty="0" smtClean="0"/>
              <a:t>seltene</a:t>
            </a:r>
            <a:r>
              <a:rPr lang="de-DE" sz="2200" dirty="0" smtClean="0"/>
              <a:t>, aber für den Patienten mit schwerwiegenden Folgen verbundene </a:t>
            </a:r>
            <a:r>
              <a:rPr lang="de-DE" sz="2200" u="sng" dirty="0" smtClean="0"/>
              <a:t>Risiken</a:t>
            </a:r>
            <a:r>
              <a:rPr lang="de-DE" sz="2200" dirty="0" smtClean="0"/>
              <a:t> angesprochen wurden,</a:t>
            </a:r>
          </a:p>
          <a:p>
            <a:pPr marL="0" indent="0">
              <a:buNone/>
            </a:pPr>
            <a:endParaRPr lang="de-DE" sz="1000" dirty="0" smtClean="0"/>
          </a:p>
          <a:p>
            <a:r>
              <a:rPr lang="de-DE" sz="2200" dirty="0" smtClean="0"/>
              <a:t>Ob </a:t>
            </a:r>
            <a:r>
              <a:rPr lang="de-DE" sz="2200" u="sng" dirty="0" smtClean="0"/>
              <a:t>echte Alternativen </a:t>
            </a:r>
            <a:r>
              <a:rPr lang="de-DE" sz="2200" dirty="0" smtClean="0"/>
              <a:t>thematisiert wurden,</a:t>
            </a:r>
          </a:p>
          <a:p>
            <a:pPr marL="0" indent="0">
              <a:buNone/>
            </a:pPr>
            <a:endParaRPr lang="de-DE" sz="1000" dirty="0" smtClean="0"/>
          </a:p>
          <a:p>
            <a:r>
              <a:rPr lang="de-DE" sz="2200" dirty="0" smtClean="0"/>
              <a:t>Ob </a:t>
            </a:r>
            <a:r>
              <a:rPr lang="de-DE" sz="2200" u="sng" dirty="0" smtClean="0"/>
              <a:t>Individualisierungsmerkmale</a:t>
            </a:r>
            <a:r>
              <a:rPr lang="de-DE" sz="2200" dirty="0" smtClean="0"/>
              <a:t> vorhanden sind </a:t>
            </a:r>
            <a:r>
              <a:rPr lang="de-DE" sz="2000" dirty="0" smtClean="0"/>
              <a:t>(Striche, </a:t>
            </a:r>
            <a:r>
              <a:rPr lang="de-DE" sz="2000" dirty="0"/>
              <a:t>Z</a:t>
            </a:r>
            <a:r>
              <a:rPr lang="de-DE" sz="2000" dirty="0" smtClean="0"/>
              <a:t>eichnungen etc.),</a:t>
            </a:r>
          </a:p>
          <a:p>
            <a:pPr marL="0" indent="0">
              <a:buNone/>
            </a:pPr>
            <a:endParaRPr lang="de-DE" sz="1000" dirty="0" smtClean="0"/>
          </a:p>
          <a:p>
            <a:r>
              <a:rPr lang="de-DE" sz="2200" dirty="0" smtClean="0"/>
              <a:t>Ob Indizien für eine </a:t>
            </a:r>
            <a:r>
              <a:rPr lang="de-DE" sz="2200" u="sng" dirty="0" smtClean="0"/>
              <a:t>Verharmlosung/Beschönigung</a:t>
            </a:r>
            <a:r>
              <a:rPr lang="de-DE" sz="2200" dirty="0" smtClean="0"/>
              <a:t> vorhanden sind </a:t>
            </a:r>
            <a:r>
              <a:rPr lang="de-DE" sz="2000" dirty="0" smtClean="0"/>
              <a:t>(vgl. BGH v. 16.08.22, VI ZR 342/21).</a:t>
            </a:r>
            <a:endParaRPr lang="de-DE" sz="2000" dirty="0"/>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7</a:t>
            </a:fld>
            <a:endParaRPr lang="de-DE" dirty="0"/>
          </a:p>
        </p:txBody>
      </p:sp>
      <p:sp>
        <p:nvSpPr>
          <p:cNvPr id="6"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1178149116"/>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9326305" y="2145634"/>
            <a:ext cx="1900990" cy="2954655"/>
          </a:xfrm>
        </p:spPr>
        <p:txBody>
          <a:bodyPr/>
          <a:lstStyle/>
          <a:p>
            <a:r>
              <a:rPr lang="de-DE" sz="3200" dirty="0" smtClean="0"/>
              <a:t>Nun drei Beispiele aus unserer täglichen Praxis:</a:t>
            </a:r>
            <a:endParaRPr lang="de-DE" sz="3200" dirty="0"/>
          </a:p>
        </p:txBody>
      </p:sp>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8</a:t>
            </a:fld>
            <a:endParaRPr lang="de-DE" dirty="0"/>
          </a:p>
        </p:txBody>
      </p:sp>
      <p:sp>
        <p:nvSpPr>
          <p:cNvPr id="6"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pic>
        <p:nvPicPr>
          <p:cNvPr id="7" name="Grafik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858253"/>
            <a:ext cx="8999621" cy="5999747"/>
          </a:xfrm>
          <a:prstGeom prst="rect">
            <a:avLst/>
          </a:prstGeom>
        </p:spPr>
      </p:pic>
    </p:spTree>
    <p:extLst>
      <p:ext uri="{BB962C8B-B14F-4D97-AF65-F5344CB8AC3E}">
        <p14:creationId xmlns:p14="http://schemas.microsoft.com/office/powerpoint/2010/main" val="3545451979"/>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lgn="l"/>
            <a:r>
              <a:rPr lang="de-DE" smtClean="0"/>
              <a:t>Seite </a:t>
            </a:r>
            <a:fld id="{B6E9D544-ED09-4823-BB17-0D21C0421ACC}" type="slidenum">
              <a:rPr lang="de-DE" smtClean="0"/>
              <a:pPr algn="l"/>
              <a:t>9</a:t>
            </a:fld>
            <a:endParaRPr lang="de-DE" dirty="0"/>
          </a:p>
        </p:txBody>
      </p:sp>
      <p:sp>
        <p:nvSpPr>
          <p:cNvPr id="6" name="Titel 7"/>
          <p:cNvSpPr>
            <a:spLocks noGrp="1"/>
          </p:cNvSpPr>
          <p:nvPr>
            <p:ph type="title"/>
          </p:nvPr>
        </p:nvSpPr>
        <p:spPr>
          <a:xfrm>
            <a:off x="480002" y="3015981"/>
            <a:ext cx="11231033" cy="738664"/>
          </a:xfrm>
        </p:spPr>
        <p:txBody>
          <a:bodyPr/>
          <a:lstStyle/>
          <a:p>
            <a:pPr algn="ctr"/>
            <a:r>
              <a:rPr lang="de-DE" sz="4800" dirty="0" smtClean="0"/>
              <a:t>„Tennis und unbekannte Dritte“</a:t>
            </a:r>
            <a:endParaRPr lang="de-DE" sz="4800" dirty="0"/>
          </a:p>
        </p:txBody>
      </p:sp>
      <p:sp>
        <p:nvSpPr>
          <p:cNvPr id="7" name="Fußzeilenplatzhalter 4"/>
          <p:cNvSpPr>
            <a:spLocks noGrp="1"/>
          </p:cNvSpPr>
          <p:nvPr>
            <p:ph type="ftr" sz="quarter" idx="12"/>
          </p:nvPr>
        </p:nvSpPr>
        <p:spPr>
          <a:xfrm>
            <a:off x="480002" y="324000"/>
            <a:ext cx="6064735" cy="154800"/>
          </a:xfrm>
        </p:spPr>
        <p:txBody>
          <a:bodyPr/>
          <a:lstStyle/>
          <a:p>
            <a:r>
              <a:rPr lang="de-AT" dirty="0" smtClean="0">
                <a:latin typeface="Arial" pitchFamily="34" charset="0"/>
                <a:cs typeface="Arial" pitchFamily="34" charset="0"/>
              </a:rPr>
              <a:t>Aufklärung in der Schadenregulierung | Miriam Stüldt-Borsetzky, 5. November 2022</a:t>
            </a:r>
            <a:endParaRPr lang="de-DE" dirty="0"/>
          </a:p>
        </p:txBody>
      </p:sp>
    </p:spTree>
    <p:extLst>
      <p:ext uri="{BB962C8B-B14F-4D97-AF65-F5344CB8AC3E}">
        <p14:creationId xmlns:p14="http://schemas.microsoft.com/office/powerpoint/2010/main" val="2249880678"/>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EccGruppe-Folienmaster_2013_vpe">
  <a:themeElements>
    <a:clrScheme name="Ecclesia">
      <a:dk1>
        <a:sysClr val="windowText" lastClr="000000"/>
      </a:dk1>
      <a:lt1>
        <a:sysClr val="window" lastClr="FFFFFF"/>
      </a:lt1>
      <a:dk2>
        <a:srgbClr val="2E446C"/>
      </a:dk2>
      <a:lt2>
        <a:srgbClr val="90A7D0"/>
      </a:lt2>
      <a:accent1>
        <a:srgbClr val="5073B5"/>
      </a:accent1>
      <a:accent2>
        <a:srgbClr val="2E446C"/>
      </a:accent2>
      <a:accent3>
        <a:srgbClr val="90A7D0"/>
      </a:accent3>
      <a:accent4>
        <a:srgbClr val="B9C7E1"/>
      </a:accent4>
      <a:accent5>
        <a:srgbClr val="DFE5F1"/>
      </a:accent5>
      <a:accent6>
        <a:srgbClr val="5073B5"/>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3F72">
            <a:alpha val="50000"/>
          </a:srgbClr>
        </a:solidFill>
        <a:ln>
          <a:solidFill>
            <a:srgbClr val="1E3F72"/>
          </a:solidFill>
        </a:ln>
      </a:spPr>
      <a:bodyPr rot="0" spcFirstLastPara="0"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600" smtClean="0">
            <a:latin typeface="Tahoma" pitchFamily="34" charset="0"/>
          </a:defRPr>
        </a:defPPr>
      </a:lstStyle>
    </a:txDef>
  </a:objectDefaults>
  <a:extraClrSchemeLst/>
  <a:extLst>
    <a:ext uri="{05A4C25C-085E-4340-85A3-A5531E510DB2}">
      <thm15:themeFamily xmlns:thm15="http://schemas.microsoft.com/office/thememl/2012/main" name="Präsentation1" id="{FB2D29D4-8BA0-4D35-BA0E-1D1FAD7FF514}" vid="{D2606F50-55AC-45CB-A949-5FEE9995F22C}"/>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EccGruppe-Service_db_egas_Folienmaster_16-9</Template>
  <TotalTime>0</TotalTime>
  <Words>2322</Words>
  <Application>Microsoft Office PowerPoint</Application>
  <PresentationFormat>Breitbild</PresentationFormat>
  <Paragraphs>281</Paragraphs>
  <Slides>32</Slides>
  <Notes>32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32</vt:i4>
      </vt:variant>
    </vt:vector>
  </HeadingPairs>
  <TitlesOfParts>
    <vt:vector size="37" baseType="lpstr">
      <vt:lpstr>Arial</vt:lpstr>
      <vt:lpstr>Calibri</vt:lpstr>
      <vt:lpstr>Tahoma</vt:lpstr>
      <vt:lpstr>Wingdings</vt:lpstr>
      <vt:lpstr>EccGruppe-Folienmaster_2013_vpe</vt:lpstr>
      <vt:lpstr>Bedeutung der Aufklärung in der Schadenregulierung</vt:lpstr>
      <vt:lpstr>„Schadenregulierung“ …</vt:lpstr>
      <vt:lpstr>„Gerichtliche Klärung“ – ein kurzer Überblick:</vt:lpstr>
      <vt:lpstr>PowerPoint-Präsentation</vt:lpstr>
      <vt:lpstr>Was ist nun mit der „Aufklärung“?</vt:lpstr>
      <vt:lpstr>Es gibt heranziehbare Kriterien…</vt:lpstr>
      <vt:lpstr>Dort schaut man dann,</vt:lpstr>
      <vt:lpstr>Nun drei Beispiele aus unserer täglichen Praxis:</vt:lpstr>
      <vt:lpstr>„Tennis und unbekannte Dritte“</vt:lpstr>
      <vt:lpstr>PowerPoint-Präsentation</vt:lpstr>
      <vt:lpstr>PowerPoint-Präsentation</vt:lpstr>
      <vt:lpstr>PowerPoint-Präsentation</vt:lpstr>
      <vt:lpstr>PowerPoint-Präsentation</vt:lpstr>
      <vt:lpstr>Was sagt der Arzt dazu?</vt:lpstr>
      <vt:lpstr>Was sagt er zu der monierten Aufklärung?</vt:lpstr>
      <vt:lpstr>PowerPoint-Präsentation</vt:lpstr>
      <vt:lpstr>Ergebnis:</vt:lpstr>
      <vt:lpstr>Jetzt noch ein weiterer Fall mit relevanten Fragen zur Aufklärung – und kurzer Erinnerung an die juristischen Grundlagen:</vt:lpstr>
      <vt:lpstr>Therapeutische Aufklärung</vt:lpstr>
      <vt:lpstr>Das bedeutet:</vt:lpstr>
      <vt:lpstr>„Drama zum Wochenende“</vt:lpstr>
      <vt:lpstr>PowerPoint-Präsentation</vt:lpstr>
      <vt:lpstr>PowerPoint-Präsentation</vt:lpstr>
      <vt:lpstr>Können wir dem entgegentreten? Dazu die Stellungnahme des Arztes:</vt:lpstr>
      <vt:lpstr>Und nun noch ein letzter Fall – im Verlauf vielleicht etwas anders, als erwartet:</vt:lpstr>
      <vt:lpstr>„Glück gehabt?“</vt:lpstr>
      <vt:lpstr>PowerPoint-Präsentation</vt:lpstr>
      <vt:lpstr>PowerPoint-Präsentation</vt:lpstr>
      <vt:lpstr>PowerPoint-Präsentation</vt:lpstr>
      <vt:lpstr>PowerPoint-Präsentation</vt:lpstr>
      <vt:lpstr>Mein Fazit zum Thema „Aufklärung in der Schaden-regulierung“</vt:lpstr>
      <vt:lpstr>PowerPoint-Präsentation</vt:lpstr>
    </vt:vector>
  </TitlesOfParts>
  <Company>Ecclesia Gruppe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Konzept PPP-CD-Ecclesia Gruppe</dc:subject>
  <dc:creator>Jennifer Hungermann</dc:creator>
  <dc:description>Im März 2013</dc:description>
  <cp:lastModifiedBy>Miriam Stüldt-Borsetzky</cp:lastModifiedBy>
  <cp:revision>108</cp:revision>
  <cp:lastPrinted>2022-11-02T06:52:22Z</cp:lastPrinted>
  <dcterms:created xsi:type="dcterms:W3CDTF">2019-04-16T13:54:56Z</dcterms:created>
  <dcterms:modified xsi:type="dcterms:W3CDTF">2022-11-04T07:25:35Z</dcterms:modified>
  <cp:category>Masterfolie</cp:category>
  <cp:contentStatus>Entwurf</cp:contentStatus>
</cp:coreProperties>
</file>